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3AC74-7F9A-4CF6-8B45-0EDBBA24D149}">
  <a:tblStyle styleId="{63F3AC74-7F9A-4CF6-8B45-0EDBBA24D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80d8b68d1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80d8b68d1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80d8b68d1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80d8b68d1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80d8b68d1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80d8b68d1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80d8b68d1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80d8b68d1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180d8b68d1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180d8b68d1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80d8b68d1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80d8b68d1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0d8b68d1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0d8b68d1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0d8b68d1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80d8b68d1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80d8b68d1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80d8b68d1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80d8b68d1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80d8b68d1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0d8b68d1_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0d8b68d1_8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0d8b68d1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0d8b68d1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80d8b68d1_8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80d8b68d1_8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82b2497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82b2497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8850" y="2213550"/>
            <a:ext cx="73263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cs332 project : </a:t>
            </a:r>
            <a:r>
              <a:rPr lang="ko" sz="3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Distributed Sorting</a:t>
            </a:r>
            <a:endParaRPr sz="3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707750" y="3866950"/>
            <a:ext cx="1963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20190263 신재욱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20220615 고민석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20220170 하동은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Sampling &amp; Pivot Calculation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91025" y="15847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42" name="Google Shape;142;p22"/>
          <p:cNvSpPr/>
          <p:nvPr/>
        </p:nvSpPr>
        <p:spPr>
          <a:xfrm>
            <a:off x="791025" y="21163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43" name="Google Shape;143;p22"/>
          <p:cNvSpPr/>
          <p:nvPr/>
        </p:nvSpPr>
        <p:spPr>
          <a:xfrm>
            <a:off x="791025" y="31795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44" name="Google Shape;144;p22"/>
          <p:cNvSpPr/>
          <p:nvPr/>
        </p:nvSpPr>
        <p:spPr>
          <a:xfrm>
            <a:off x="3657675" y="2382150"/>
            <a:ext cx="1623300" cy="80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Master</a:t>
            </a:r>
            <a:endParaRPr sz="1800" b="1"/>
          </a:p>
        </p:txBody>
      </p:sp>
      <p:sp>
        <p:nvSpPr>
          <p:cNvPr id="145" name="Google Shape;145;p22"/>
          <p:cNvSpPr txBox="1"/>
          <p:nvPr/>
        </p:nvSpPr>
        <p:spPr>
          <a:xfrm>
            <a:off x="13112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6859125" y="15847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47" name="Google Shape;147;p22"/>
          <p:cNvSpPr/>
          <p:nvPr/>
        </p:nvSpPr>
        <p:spPr>
          <a:xfrm>
            <a:off x="6859125" y="21163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48" name="Google Shape;148;p22"/>
          <p:cNvSpPr/>
          <p:nvPr/>
        </p:nvSpPr>
        <p:spPr>
          <a:xfrm>
            <a:off x="6859125" y="31795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49" name="Google Shape;149;p22"/>
          <p:cNvSpPr txBox="1"/>
          <p:nvPr/>
        </p:nvSpPr>
        <p:spPr>
          <a:xfrm>
            <a:off x="73793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p22"/>
          <p:cNvCxnSpPr>
            <a:stCxn id="144" idx="3"/>
            <a:endCxn id="146" idx="1"/>
          </p:cNvCxnSpPr>
          <p:nvPr/>
        </p:nvCxnSpPr>
        <p:spPr>
          <a:xfrm rot="10800000" flipH="1">
            <a:off x="5280975" y="1850700"/>
            <a:ext cx="1578300" cy="9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2"/>
          <p:cNvCxnSpPr>
            <a:stCxn id="144" idx="3"/>
            <a:endCxn id="147" idx="1"/>
          </p:cNvCxnSpPr>
          <p:nvPr/>
        </p:nvCxnSpPr>
        <p:spPr>
          <a:xfrm rot="10800000" flipH="1">
            <a:off x="5280975" y="2382300"/>
            <a:ext cx="15783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2"/>
          <p:cNvCxnSpPr>
            <a:stCxn id="144" idx="3"/>
            <a:endCxn id="148" idx="1"/>
          </p:cNvCxnSpPr>
          <p:nvPr/>
        </p:nvCxnSpPr>
        <p:spPr>
          <a:xfrm>
            <a:off x="5280975" y="2784900"/>
            <a:ext cx="1578300" cy="6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2"/>
          <p:cNvCxnSpPr>
            <a:stCxn id="141" idx="3"/>
            <a:endCxn id="144" idx="1"/>
          </p:cNvCxnSpPr>
          <p:nvPr/>
        </p:nvCxnSpPr>
        <p:spPr>
          <a:xfrm>
            <a:off x="2079525" y="1850550"/>
            <a:ext cx="1578300" cy="9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2"/>
          <p:cNvCxnSpPr>
            <a:stCxn id="142" idx="3"/>
            <a:endCxn id="144" idx="1"/>
          </p:cNvCxnSpPr>
          <p:nvPr/>
        </p:nvCxnSpPr>
        <p:spPr>
          <a:xfrm>
            <a:off x="2079525" y="2382150"/>
            <a:ext cx="1578300" cy="4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2"/>
          <p:cNvCxnSpPr>
            <a:stCxn id="143" idx="3"/>
            <a:endCxn id="144" idx="1"/>
          </p:cNvCxnSpPr>
          <p:nvPr/>
        </p:nvCxnSpPr>
        <p:spPr>
          <a:xfrm rot="10800000" flipH="1">
            <a:off x="2079525" y="2785050"/>
            <a:ext cx="1578300" cy="6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2"/>
          <p:cNvSpPr txBox="1"/>
          <p:nvPr/>
        </p:nvSpPr>
        <p:spPr>
          <a:xfrm>
            <a:off x="1828350" y="3905200"/>
            <a:ext cx="18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Sends sample data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2797700" y="821100"/>
            <a:ext cx="33600" cy="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554775" y="3245250"/>
            <a:ext cx="1829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Calculates the pivot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(calculatePivots)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5245725" y="3905200"/>
            <a:ext cx="366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 the partitioning range &amp; IP List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182835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CalculatePivotRequest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65140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CalculatePivotReply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969325" y="1766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Distribute the pivot points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evenly across the workers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Sorting &amp; Partitioning</a:t>
            </a: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(SortAndPartition.scala)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430950" y="1047638"/>
            <a:ext cx="1636200" cy="104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Input FIles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2424700" y="1422638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874175" y="2191338"/>
            <a:ext cx="18792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 data via streaming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384650" y="1234250"/>
            <a:ext cx="1955100" cy="5667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Data Chunk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6657250" y="1666500"/>
            <a:ext cx="1955100" cy="525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Sorted Data 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Chunk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981725" y="21868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Sort and save data blocks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397488" y="4488400"/>
            <a:ext cx="319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Partition data based on sampling range (File Partitioning)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359950" y="283893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755225" y="283893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150500" y="283893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545775" y="283893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941050" y="283893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336325" y="283893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3359950" y="2982963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3755225" y="2982963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4150500" y="2982963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545775" y="2982963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4941050" y="2982963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5336325" y="2982963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3359950" y="312698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3755225" y="312698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4150500" y="312698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4545775" y="312698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4941050" y="312698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5336325" y="312698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3359950" y="3271013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3755225" y="3271013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150500" y="3271013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4545775" y="3271013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941050" y="3271013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336325" y="3271013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359950" y="341503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3755225" y="341503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150500" y="341503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4545775" y="341503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4941050" y="341503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336325" y="341503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359925" y="3862813"/>
            <a:ext cx="337200" cy="461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3755200" y="3862813"/>
            <a:ext cx="337200" cy="461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4150475" y="3862813"/>
            <a:ext cx="337200" cy="461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4545750" y="3862813"/>
            <a:ext cx="337200" cy="461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941025" y="3862813"/>
            <a:ext cx="337200" cy="461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5336300" y="3862813"/>
            <a:ext cx="337200" cy="461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697300" y="1422638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657250" y="81580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6657250" y="6706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657250" y="110615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6657250" y="9609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6657250" y="12513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7510750" y="13006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312513" y="3834250"/>
            <a:ext cx="1955100" cy="525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Sorted Data 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Chunk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312513" y="298355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312513" y="28383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312513" y="327390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12513" y="31287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12513" y="34190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1166013" y="346843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2512575" y="3436375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>
            <a:off x="183600" y="2674775"/>
            <a:ext cx="87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3"/>
          <p:cNvSpPr txBox="1"/>
          <p:nvPr/>
        </p:nvSpPr>
        <p:spPr>
          <a:xfrm>
            <a:off x="4392688" y="3471550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6369050" y="3557350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5818738" y="4488400"/>
            <a:ext cx="319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Notify master that partitioning is done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(Worker.scala)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t="11024"/>
          <a:stretch/>
        </p:blipFill>
        <p:spPr>
          <a:xfrm>
            <a:off x="7219725" y="2838950"/>
            <a:ext cx="1773300" cy="15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>
            <a:off x="5818750" y="3841775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PhaseCompleteNotification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Shuffling &amp; Merging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4"/>
          <p:cNvSpPr/>
          <p:nvPr/>
        </p:nvSpPr>
        <p:spPr>
          <a:xfrm rot="5400000">
            <a:off x="1736060" y="971774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"/>
          <p:cNvSpPr/>
          <p:nvPr/>
        </p:nvSpPr>
        <p:spPr>
          <a:xfrm rot="5400000">
            <a:off x="1736060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5400000">
            <a:off x="1736060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5400000">
            <a:off x="1633031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5400000">
            <a:off x="1633031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5400000">
            <a:off x="1633031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5400000">
            <a:off x="1530003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5400000">
            <a:off x="1530003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 rot="5400000">
            <a:off x="1530003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>
            <a:off x="1426975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1426975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"/>
          <p:cNvSpPr/>
          <p:nvPr/>
        </p:nvSpPr>
        <p:spPr>
          <a:xfrm rot="5400000">
            <a:off x="1426975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5400000">
            <a:off x="1323946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1323946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1323946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7921245" y="1053970"/>
            <a:ext cx="330000" cy="2394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253" name="Google Shape;253;p24"/>
          <p:cNvSpPr txBox="1"/>
          <p:nvPr/>
        </p:nvSpPr>
        <p:spPr>
          <a:xfrm rot="5400000">
            <a:off x="1246730" y="128874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827159" y="1166503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B2</a:t>
            </a:r>
            <a:endParaRPr sz="900" b="1"/>
          </a:p>
        </p:txBody>
      </p:sp>
      <p:sp>
        <p:nvSpPr>
          <p:cNvPr id="255" name="Google Shape;255;p24"/>
          <p:cNvSpPr/>
          <p:nvPr/>
        </p:nvSpPr>
        <p:spPr>
          <a:xfrm>
            <a:off x="827159" y="1447041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C2</a:t>
            </a:r>
            <a:endParaRPr sz="900" b="1"/>
          </a:p>
        </p:txBody>
      </p:sp>
      <p:sp>
        <p:nvSpPr>
          <p:cNvPr id="256" name="Google Shape;256;p24"/>
          <p:cNvSpPr/>
          <p:nvPr/>
        </p:nvSpPr>
        <p:spPr>
          <a:xfrm flipH="1">
            <a:off x="2221435" y="1097641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cxnSp>
        <p:nvCxnSpPr>
          <p:cNvPr id="257" name="Google Shape;257;p24"/>
          <p:cNvCxnSpPr>
            <a:stCxn id="256" idx="3"/>
            <a:endCxn id="239" idx="0"/>
          </p:cNvCxnSpPr>
          <p:nvPr/>
        </p:nvCxnSpPr>
        <p:spPr>
          <a:xfrm flipH="1">
            <a:off x="1889635" y="1286191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8" name="Google Shape;258;p24"/>
          <p:cNvSpPr/>
          <p:nvPr/>
        </p:nvSpPr>
        <p:spPr>
          <a:xfrm rot="5400000">
            <a:off x="1736051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"/>
          <p:cNvSpPr/>
          <p:nvPr/>
        </p:nvSpPr>
        <p:spPr>
          <a:xfrm rot="5400000">
            <a:off x="1736051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 rot="5400000">
            <a:off x="1736051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 rot="5400000">
            <a:off x="1633022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/>
          <p:nvPr/>
        </p:nvSpPr>
        <p:spPr>
          <a:xfrm rot="5400000">
            <a:off x="1633022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"/>
          <p:cNvSpPr/>
          <p:nvPr/>
        </p:nvSpPr>
        <p:spPr>
          <a:xfrm rot="5400000">
            <a:off x="1633022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"/>
          <p:cNvSpPr/>
          <p:nvPr/>
        </p:nvSpPr>
        <p:spPr>
          <a:xfrm rot="5400000">
            <a:off x="1529994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4"/>
          <p:cNvSpPr/>
          <p:nvPr/>
        </p:nvSpPr>
        <p:spPr>
          <a:xfrm rot="5400000">
            <a:off x="1529994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/>
          <p:nvPr/>
        </p:nvSpPr>
        <p:spPr>
          <a:xfrm rot="5400000">
            <a:off x="1529994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1426966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/>
          <p:nvPr/>
        </p:nvSpPr>
        <p:spPr>
          <a:xfrm rot="5400000">
            <a:off x="1426966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"/>
          <p:cNvSpPr/>
          <p:nvPr/>
        </p:nvSpPr>
        <p:spPr>
          <a:xfrm rot="5400000">
            <a:off x="1426966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/>
          <p:nvPr/>
        </p:nvSpPr>
        <p:spPr>
          <a:xfrm rot="5400000">
            <a:off x="1323937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/>
          <p:nvPr/>
        </p:nvSpPr>
        <p:spPr>
          <a:xfrm rot="5400000">
            <a:off x="1323937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 rot="5400000">
            <a:off x="1323937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 txBox="1"/>
          <p:nvPr/>
        </p:nvSpPr>
        <p:spPr>
          <a:xfrm rot="5400000">
            <a:off x="1246745" y="2170014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827150" y="2047800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B3</a:t>
            </a:r>
            <a:endParaRPr sz="900" b="1"/>
          </a:p>
        </p:txBody>
      </p:sp>
      <p:sp>
        <p:nvSpPr>
          <p:cNvPr id="275" name="Google Shape;275;p24"/>
          <p:cNvSpPr/>
          <p:nvPr/>
        </p:nvSpPr>
        <p:spPr>
          <a:xfrm>
            <a:off x="827150" y="2328337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C3</a:t>
            </a:r>
            <a:endParaRPr sz="900" b="1"/>
          </a:p>
        </p:txBody>
      </p:sp>
      <p:sp>
        <p:nvSpPr>
          <p:cNvPr id="276" name="Google Shape;276;p24"/>
          <p:cNvSpPr/>
          <p:nvPr/>
        </p:nvSpPr>
        <p:spPr>
          <a:xfrm flipH="1">
            <a:off x="2221426" y="1978962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Worker3</a:t>
            </a:r>
            <a:endParaRPr sz="1300" b="1"/>
          </a:p>
        </p:txBody>
      </p:sp>
      <p:cxnSp>
        <p:nvCxnSpPr>
          <p:cNvPr id="277" name="Google Shape;277;p24"/>
          <p:cNvCxnSpPr>
            <a:stCxn id="276" idx="3"/>
            <a:endCxn id="260" idx="0"/>
          </p:cNvCxnSpPr>
          <p:nvPr/>
        </p:nvCxnSpPr>
        <p:spPr>
          <a:xfrm flipH="1">
            <a:off x="1889626" y="2167512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8" name="Google Shape;278;p24"/>
          <p:cNvSpPr/>
          <p:nvPr/>
        </p:nvSpPr>
        <p:spPr>
          <a:xfrm>
            <a:off x="827159" y="885979"/>
            <a:ext cx="330000" cy="2394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279" name="Google Shape;279;p24"/>
          <p:cNvSpPr/>
          <p:nvPr/>
        </p:nvSpPr>
        <p:spPr>
          <a:xfrm>
            <a:off x="827159" y="1767244"/>
            <a:ext cx="330000" cy="2394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A3</a:t>
            </a:r>
            <a:endParaRPr sz="900" b="1"/>
          </a:p>
        </p:txBody>
      </p:sp>
      <p:sp>
        <p:nvSpPr>
          <p:cNvPr id="280" name="Google Shape;280;p24"/>
          <p:cNvSpPr/>
          <p:nvPr/>
        </p:nvSpPr>
        <p:spPr>
          <a:xfrm flipH="1">
            <a:off x="5955949" y="1097529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cxnSp>
        <p:nvCxnSpPr>
          <p:cNvPr id="281" name="Google Shape;281;p24"/>
          <p:cNvCxnSpPr>
            <a:stCxn id="256" idx="3"/>
            <a:endCxn id="237" idx="0"/>
          </p:cNvCxnSpPr>
          <p:nvPr/>
        </p:nvCxnSpPr>
        <p:spPr>
          <a:xfrm rot="10800000">
            <a:off x="1889635" y="1005691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4"/>
          <p:cNvCxnSpPr>
            <a:stCxn id="276" idx="3"/>
            <a:endCxn id="258" idx="0"/>
          </p:cNvCxnSpPr>
          <p:nvPr/>
        </p:nvCxnSpPr>
        <p:spPr>
          <a:xfrm rot="10800000">
            <a:off x="1889626" y="1887012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3" name="Google Shape;283;p24"/>
          <p:cNvSpPr/>
          <p:nvPr/>
        </p:nvSpPr>
        <p:spPr>
          <a:xfrm rot="-5400000" flipH="1">
            <a:off x="7103018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 rot="-5400000" flipH="1">
            <a:off x="7103187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 rot="-5400000" flipH="1">
            <a:off x="7102937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 rot="-5400000" flipH="1">
            <a:off x="7206047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rot="-5400000" flipH="1">
            <a:off x="7206215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 rot="-5400000" flipH="1">
            <a:off x="7205965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 rot="-5400000" flipH="1">
            <a:off x="7309075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 rot="-5400000" flipH="1">
            <a:off x="7309243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 rot="-5400000" flipH="1">
            <a:off x="7308993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"/>
          <p:cNvSpPr/>
          <p:nvPr/>
        </p:nvSpPr>
        <p:spPr>
          <a:xfrm rot="-5400000" flipH="1">
            <a:off x="7412103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"/>
          <p:cNvSpPr/>
          <p:nvPr/>
        </p:nvSpPr>
        <p:spPr>
          <a:xfrm rot="-5400000" flipH="1">
            <a:off x="7412271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 rot="-5400000" flipH="1">
            <a:off x="7412021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 flipH="1">
            <a:off x="7515131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-5400000" flipH="1">
            <a:off x="7515300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 rot="-5400000" flipH="1">
            <a:off x="7515050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 txBox="1"/>
          <p:nvPr/>
        </p:nvSpPr>
        <p:spPr>
          <a:xfrm rot="-5400000" flipH="1">
            <a:off x="7655617" y="128875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4"/>
          <p:cNvSpPr/>
          <p:nvPr/>
        </p:nvSpPr>
        <p:spPr>
          <a:xfrm flipH="1">
            <a:off x="7921487" y="1362238"/>
            <a:ext cx="330000" cy="239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sp>
        <p:nvSpPr>
          <p:cNvPr id="300" name="Google Shape;300;p24"/>
          <p:cNvSpPr/>
          <p:nvPr/>
        </p:nvSpPr>
        <p:spPr>
          <a:xfrm flipH="1">
            <a:off x="7921237" y="1670564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C1</a:t>
            </a:r>
            <a:endParaRPr sz="900" b="1"/>
          </a:p>
        </p:txBody>
      </p:sp>
      <p:cxnSp>
        <p:nvCxnSpPr>
          <p:cNvPr id="301" name="Google Shape;301;p24"/>
          <p:cNvCxnSpPr>
            <a:stCxn id="280" idx="1"/>
            <a:endCxn id="285" idx="0"/>
          </p:cNvCxnSpPr>
          <p:nvPr/>
        </p:nvCxnSpPr>
        <p:spPr>
          <a:xfrm>
            <a:off x="6877849" y="1286079"/>
            <a:ext cx="310800" cy="50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2" name="Google Shape;302;p24"/>
          <p:cNvSpPr/>
          <p:nvPr/>
        </p:nvSpPr>
        <p:spPr>
          <a:xfrm flipH="1">
            <a:off x="7921319" y="745704"/>
            <a:ext cx="330000" cy="239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A1</a:t>
            </a:r>
            <a:endParaRPr sz="900" b="1"/>
          </a:p>
        </p:txBody>
      </p:sp>
      <p:cxnSp>
        <p:nvCxnSpPr>
          <p:cNvPr id="303" name="Google Shape;303;p24"/>
          <p:cNvCxnSpPr>
            <a:stCxn id="304" idx="3"/>
            <a:endCxn id="283" idx="0"/>
          </p:cNvCxnSpPr>
          <p:nvPr/>
        </p:nvCxnSpPr>
        <p:spPr>
          <a:xfrm rot="10800000" flipH="1">
            <a:off x="6877718" y="865400"/>
            <a:ext cx="311100" cy="42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5" name="Google Shape;305;p24"/>
          <p:cNvSpPr/>
          <p:nvPr/>
        </p:nvSpPr>
        <p:spPr>
          <a:xfrm rot="-5400000" flipH="1">
            <a:off x="7102922" y="1139767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 rot="-5400000" flipH="1">
            <a:off x="7205950" y="1139767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 rot="-5400000" flipH="1">
            <a:off x="7308979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 rot="-5400000" flipH="1">
            <a:off x="7412007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 rot="-5400000" flipH="1">
            <a:off x="7515035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0" name="Google Shape;310;p24"/>
          <p:cNvCxnSpPr>
            <a:stCxn id="299" idx="1"/>
            <a:endCxn id="311" idx="3"/>
          </p:cNvCxnSpPr>
          <p:nvPr/>
        </p:nvCxnSpPr>
        <p:spPr>
          <a:xfrm flipH="1">
            <a:off x="6416087" y="1481938"/>
            <a:ext cx="1835400" cy="783000"/>
          </a:xfrm>
          <a:prstGeom prst="bentConnector3">
            <a:avLst>
              <a:gd name="adj1" fmla="val -9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24"/>
          <p:cNvSpPr txBox="1"/>
          <p:nvPr/>
        </p:nvSpPr>
        <p:spPr>
          <a:xfrm>
            <a:off x="3283963" y="827375"/>
            <a:ext cx="3254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(1) Send the partition : range [A]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13" name="Google Shape;313;p24"/>
          <p:cNvSpPr/>
          <p:nvPr/>
        </p:nvSpPr>
        <p:spPr>
          <a:xfrm flipH="1">
            <a:off x="5980299" y="3136579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cxnSp>
        <p:nvCxnSpPr>
          <p:cNvPr id="314" name="Google Shape;314;p24"/>
          <p:cNvCxnSpPr>
            <a:stCxn id="313" idx="1"/>
            <a:endCxn id="315" idx="0"/>
          </p:cNvCxnSpPr>
          <p:nvPr/>
        </p:nvCxnSpPr>
        <p:spPr>
          <a:xfrm>
            <a:off x="6902199" y="3325129"/>
            <a:ext cx="3285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4"/>
          <p:cNvCxnSpPr>
            <a:stCxn id="313" idx="1"/>
            <a:endCxn id="317" idx="0"/>
          </p:cNvCxnSpPr>
          <p:nvPr/>
        </p:nvCxnSpPr>
        <p:spPr>
          <a:xfrm rot="10800000" flipH="1">
            <a:off x="6902199" y="3016729"/>
            <a:ext cx="3285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8" name="Google Shape;318;p24"/>
          <p:cNvSpPr/>
          <p:nvPr/>
        </p:nvSpPr>
        <p:spPr>
          <a:xfrm rot="-5400000" flipH="1">
            <a:off x="7165772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 rot="-5400000" flipH="1">
            <a:off x="7165772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 rot="-5400000" flipH="1">
            <a:off x="7168572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 rot="-5400000" flipH="1">
            <a:off x="7268800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 rot="-5400000" flipH="1">
            <a:off x="7268800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 rot="-5400000" flipH="1">
            <a:off x="7271600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 rot="-5400000" flipH="1">
            <a:off x="7371829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 rot="-5400000" flipH="1">
            <a:off x="7371829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 rot="-5400000" flipH="1">
            <a:off x="7374629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 rot="-5400000" flipH="1">
            <a:off x="7474857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 rot="-5400000" flipH="1">
            <a:off x="7474857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 rot="-5400000" flipH="1">
            <a:off x="7477657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-5400000" flipH="1">
            <a:off x="7577885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 rot="-5400000" flipH="1">
            <a:off x="7577885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 rot="-5400000" flipH="1">
            <a:off x="7580685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 txBox="1"/>
          <p:nvPr/>
        </p:nvSpPr>
        <p:spPr>
          <a:xfrm rot="-5400000" flipH="1">
            <a:off x="7718402" y="4296417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4"/>
          <p:cNvSpPr/>
          <p:nvPr/>
        </p:nvSpPr>
        <p:spPr>
          <a:xfrm flipH="1">
            <a:off x="7984073" y="4174178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sp>
        <p:nvSpPr>
          <p:cNvPr id="335" name="Google Shape;335;p24"/>
          <p:cNvSpPr/>
          <p:nvPr/>
        </p:nvSpPr>
        <p:spPr>
          <a:xfrm flipH="1">
            <a:off x="7986873" y="4735241"/>
            <a:ext cx="330000" cy="2394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C2</a:t>
            </a:r>
            <a:endParaRPr sz="900" b="1"/>
          </a:p>
        </p:txBody>
      </p:sp>
      <p:sp>
        <p:nvSpPr>
          <p:cNvPr id="336" name="Google Shape;336;p24"/>
          <p:cNvSpPr/>
          <p:nvPr/>
        </p:nvSpPr>
        <p:spPr>
          <a:xfrm>
            <a:off x="5997896" y="4133191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cxnSp>
        <p:nvCxnSpPr>
          <p:cNvPr id="337" name="Google Shape;337;p24"/>
          <p:cNvCxnSpPr>
            <a:stCxn id="336" idx="3"/>
            <a:endCxn id="320" idx="0"/>
          </p:cNvCxnSpPr>
          <p:nvPr/>
        </p:nvCxnSpPr>
        <p:spPr>
          <a:xfrm>
            <a:off x="6919796" y="4321741"/>
            <a:ext cx="334500" cy="5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38" name="Google Shape;338;p24"/>
          <p:cNvSpPr/>
          <p:nvPr/>
        </p:nvSpPr>
        <p:spPr>
          <a:xfrm rot="5400000">
            <a:off x="1736038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 rot="5400000">
            <a:off x="1736038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 rot="5400000">
            <a:off x="1736038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 rot="5400000">
            <a:off x="1633010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"/>
          <p:cNvSpPr/>
          <p:nvPr/>
        </p:nvSpPr>
        <p:spPr>
          <a:xfrm rot="5400000">
            <a:off x="1633010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"/>
          <p:cNvSpPr/>
          <p:nvPr/>
        </p:nvSpPr>
        <p:spPr>
          <a:xfrm rot="5400000">
            <a:off x="1633010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"/>
          <p:cNvSpPr/>
          <p:nvPr/>
        </p:nvSpPr>
        <p:spPr>
          <a:xfrm rot="5400000">
            <a:off x="1529981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"/>
          <p:cNvSpPr/>
          <p:nvPr/>
        </p:nvSpPr>
        <p:spPr>
          <a:xfrm rot="5400000">
            <a:off x="1529981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"/>
          <p:cNvSpPr/>
          <p:nvPr/>
        </p:nvSpPr>
        <p:spPr>
          <a:xfrm rot="5400000">
            <a:off x="1529981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4"/>
          <p:cNvSpPr/>
          <p:nvPr/>
        </p:nvSpPr>
        <p:spPr>
          <a:xfrm rot="5400000">
            <a:off x="1426953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"/>
          <p:cNvSpPr/>
          <p:nvPr/>
        </p:nvSpPr>
        <p:spPr>
          <a:xfrm rot="5400000">
            <a:off x="1426953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4"/>
          <p:cNvSpPr/>
          <p:nvPr/>
        </p:nvSpPr>
        <p:spPr>
          <a:xfrm rot="5400000">
            <a:off x="1426953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4"/>
          <p:cNvSpPr/>
          <p:nvPr/>
        </p:nvSpPr>
        <p:spPr>
          <a:xfrm rot="5400000">
            <a:off x="1323925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4"/>
          <p:cNvSpPr/>
          <p:nvPr/>
        </p:nvSpPr>
        <p:spPr>
          <a:xfrm rot="5400000">
            <a:off x="1323925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 rot="5400000">
            <a:off x="1323925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 txBox="1"/>
          <p:nvPr/>
        </p:nvSpPr>
        <p:spPr>
          <a:xfrm rot="5400000">
            <a:off x="1246732" y="398865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827138" y="3866437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C3</a:t>
            </a:r>
            <a:endParaRPr sz="900" b="1"/>
          </a:p>
        </p:txBody>
      </p:sp>
      <p:sp>
        <p:nvSpPr>
          <p:cNvPr id="355" name="Google Shape;355;p24"/>
          <p:cNvSpPr/>
          <p:nvPr/>
        </p:nvSpPr>
        <p:spPr>
          <a:xfrm>
            <a:off x="827138" y="4146975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C1</a:t>
            </a:r>
            <a:endParaRPr sz="900" b="1"/>
          </a:p>
        </p:txBody>
      </p:sp>
      <p:sp>
        <p:nvSpPr>
          <p:cNvPr id="356" name="Google Shape;356;p24"/>
          <p:cNvSpPr/>
          <p:nvPr/>
        </p:nvSpPr>
        <p:spPr>
          <a:xfrm flipH="1">
            <a:off x="2221414" y="3797600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Worker3</a:t>
            </a:r>
            <a:endParaRPr sz="1300" b="1"/>
          </a:p>
        </p:txBody>
      </p:sp>
      <p:cxnSp>
        <p:nvCxnSpPr>
          <p:cNvPr id="357" name="Google Shape;357;p24"/>
          <p:cNvCxnSpPr>
            <a:stCxn id="356" idx="3"/>
            <a:endCxn id="340" idx="0"/>
          </p:cNvCxnSpPr>
          <p:nvPr/>
        </p:nvCxnSpPr>
        <p:spPr>
          <a:xfrm flipH="1">
            <a:off x="1889614" y="3986150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8" name="Google Shape;358;p24"/>
          <p:cNvSpPr/>
          <p:nvPr/>
        </p:nvSpPr>
        <p:spPr>
          <a:xfrm flipH="1">
            <a:off x="7984073" y="3893654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B2</a:t>
            </a:r>
            <a:endParaRPr sz="900" b="1"/>
          </a:p>
        </p:txBody>
      </p:sp>
      <p:sp>
        <p:nvSpPr>
          <p:cNvPr id="359" name="Google Shape;359;p24"/>
          <p:cNvSpPr/>
          <p:nvPr/>
        </p:nvSpPr>
        <p:spPr>
          <a:xfrm>
            <a:off x="827146" y="3585881"/>
            <a:ext cx="330000" cy="2394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B3</a:t>
            </a:r>
            <a:endParaRPr sz="900" b="1"/>
          </a:p>
        </p:txBody>
      </p:sp>
      <p:cxnSp>
        <p:nvCxnSpPr>
          <p:cNvPr id="360" name="Google Shape;360;p24"/>
          <p:cNvCxnSpPr>
            <a:stCxn id="336" idx="3"/>
            <a:endCxn id="318" idx="0"/>
          </p:cNvCxnSpPr>
          <p:nvPr/>
        </p:nvCxnSpPr>
        <p:spPr>
          <a:xfrm rot="10800000" flipH="1">
            <a:off x="6919796" y="4013341"/>
            <a:ext cx="3318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4"/>
          <p:cNvCxnSpPr>
            <a:stCxn id="356" idx="3"/>
            <a:endCxn id="338" idx="0"/>
          </p:cNvCxnSpPr>
          <p:nvPr/>
        </p:nvCxnSpPr>
        <p:spPr>
          <a:xfrm rot="10800000">
            <a:off x="1889614" y="3705650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2" name="Google Shape;362;p24"/>
          <p:cNvSpPr/>
          <p:nvPr/>
        </p:nvSpPr>
        <p:spPr>
          <a:xfrm rot="-5400000" flipH="1">
            <a:off x="7165772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"/>
          <p:cNvSpPr/>
          <p:nvPr/>
        </p:nvSpPr>
        <p:spPr>
          <a:xfrm rot="-5400000" flipH="1">
            <a:off x="7268800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4"/>
          <p:cNvSpPr/>
          <p:nvPr/>
        </p:nvSpPr>
        <p:spPr>
          <a:xfrm rot="-5400000" flipH="1">
            <a:off x="7371829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"/>
          <p:cNvSpPr/>
          <p:nvPr/>
        </p:nvSpPr>
        <p:spPr>
          <a:xfrm rot="-5400000" flipH="1">
            <a:off x="7474857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 rot="-5400000" flipH="1">
            <a:off x="7577885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 flipH="1">
            <a:off x="7984073" y="4454703"/>
            <a:ext cx="330000" cy="239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cxnSp>
        <p:nvCxnSpPr>
          <p:cNvPr id="368" name="Google Shape;368;p24"/>
          <p:cNvCxnSpPr/>
          <p:nvPr/>
        </p:nvCxnSpPr>
        <p:spPr>
          <a:xfrm>
            <a:off x="183600" y="2674775"/>
            <a:ext cx="87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4"/>
          <p:cNvCxnSpPr>
            <a:stCxn id="256" idx="1"/>
            <a:endCxn id="370" idx="3"/>
          </p:cNvCxnSpPr>
          <p:nvPr/>
        </p:nvCxnSpPr>
        <p:spPr>
          <a:xfrm>
            <a:off x="3143335" y="1286191"/>
            <a:ext cx="13338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4"/>
          <p:cNvCxnSpPr>
            <a:stCxn id="370" idx="1"/>
            <a:endCxn id="280" idx="3"/>
          </p:cNvCxnSpPr>
          <p:nvPr/>
        </p:nvCxnSpPr>
        <p:spPr>
          <a:xfrm rot="10800000" flipH="1">
            <a:off x="4807219" y="1286179"/>
            <a:ext cx="11487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24"/>
          <p:cNvSpPr/>
          <p:nvPr/>
        </p:nvSpPr>
        <p:spPr>
          <a:xfrm flipH="1">
            <a:off x="4477219" y="1171879"/>
            <a:ext cx="330000" cy="239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311" name="Google Shape;311;p24"/>
          <p:cNvSpPr/>
          <p:nvPr/>
        </p:nvSpPr>
        <p:spPr>
          <a:xfrm rot="-5400000">
            <a:off x="6342863" y="2230775"/>
            <a:ext cx="78600" cy="68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3784175" y="2085375"/>
            <a:ext cx="2564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(2) Send the partition : range [B]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73" name="Google Shape;373;p24"/>
          <p:cNvSpPr/>
          <p:nvPr/>
        </p:nvSpPr>
        <p:spPr>
          <a:xfrm flipH="1">
            <a:off x="7230814" y="2897139"/>
            <a:ext cx="1062300" cy="855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A1</a:t>
            </a:r>
            <a:endParaRPr sz="1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(Merged)</a:t>
            </a:r>
            <a:endParaRPr/>
          </a:p>
        </p:txBody>
      </p:sp>
      <p:sp>
        <p:nvSpPr>
          <p:cNvPr id="374" name="Google Shape;374;p24"/>
          <p:cNvSpPr txBox="1"/>
          <p:nvPr/>
        </p:nvSpPr>
        <p:spPr>
          <a:xfrm>
            <a:off x="3369075" y="2674763"/>
            <a:ext cx="2403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[After shuffling for </a:t>
            </a:r>
            <a:r>
              <a:rPr lang="ko" sz="1300" b="1">
                <a:solidFill>
                  <a:schemeClr val="dk1"/>
                </a:solidFill>
              </a:rPr>
              <a:t>Worker1</a:t>
            </a:r>
            <a:r>
              <a:rPr lang="ko" sz="1300">
                <a:solidFill>
                  <a:schemeClr val="dk1"/>
                </a:solidFill>
              </a:rPr>
              <a:t>]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75" name="Google Shape;375;p24"/>
          <p:cNvCxnSpPr>
            <a:stCxn id="356" idx="1"/>
            <a:endCxn id="336" idx="1"/>
          </p:cNvCxnSpPr>
          <p:nvPr/>
        </p:nvCxnSpPr>
        <p:spPr>
          <a:xfrm>
            <a:off x="3143314" y="3986150"/>
            <a:ext cx="28545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Google Shape;376;p24"/>
          <p:cNvSpPr txBox="1"/>
          <p:nvPr/>
        </p:nvSpPr>
        <p:spPr>
          <a:xfrm>
            <a:off x="3616738" y="3725950"/>
            <a:ext cx="223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Start shuffling for </a:t>
            </a:r>
            <a:r>
              <a:rPr lang="ko" sz="1300" b="1"/>
              <a:t>Worker2</a:t>
            </a:r>
            <a:endParaRPr sz="13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25"/>
          <p:cNvGraphicFramePr/>
          <p:nvPr/>
        </p:nvGraphicFramePr>
        <p:xfrm>
          <a:off x="952500" y="6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15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Milestone#0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Define Commit Convention and Coding Style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Milestone#1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Generate Input Data Using Gensort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amiliarize with gRPC by Writing Example Code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Define gRPC Messages and Fields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Select Libraries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Master and Worker(communication, command execution)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Phase 1 - Sampling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2 - Sorting and Partitioning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3 - Shuffling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#9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4 - Merging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Testing and Validation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2" name="Google Shape;382;p25"/>
          <p:cNvSpPr txBox="1"/>
          <p:nvPr/>
        </p:nvSpPr>
        <p:spPr>
          <a:xfrm>
            <a:off x="111350" y="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Milestone, implementation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Unit Test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8" name="Google Shape;388;p26"/>
          <p:cNvGraphicFramePr/>
          <p:nvPr/>
        </p:nvGraphicFramePr>
        <p:xfrm>
          <a:off x="661775" y="1434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22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 : Hello World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Sending Hello World message between server and client in local environment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 : File transfer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Transferring txt files between server and client in local environment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IO : get File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Receive files via streaming and save them.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IO : sort &amp; partition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Divide files into partitions and store them according to their range.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/>
        </p:nvSpPr>
        <p:spPr>
          <a:xfrm>
            <a:off x="3945150" y="2213550"/>
            <a:ext cx="12537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3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70350" y="91100"/>
            <a:ext cx="461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Review of weekly progress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69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9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Weekly Progress and Plan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Define commit conventions, coding style, meeting schedule, and milestones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Study the project scope, draft a simple design, and explore how to effectively use ChatGPT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Develop a detailed design and gain a deeper understanding of gRPC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Write gRPC example code, define message protocols, and generate input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Set up virtual machines, begin implementation, and conduct unit testing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Continue implementation and prepare for a progress presentation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Conduct comprehensive testing and focus on performance optimization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Final testing and deliver the final presentation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Logisitic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836300" y="100060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07300" y="891075"/>
            <a:ext cx="279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We communicated with…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500" y="745700"/>
            <a:ext cx="739100" cy="7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713" y="745700"/>
            <a:ext cx="739100" cy="7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925" y="745700"/>
            <a:ext cx="739100" cy="7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393375" y="1507525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Kakao Talk            Zoom          Face-to-Face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99925" y="2412075"/>
            <a:ext cx="2292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We decided to do…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72950" y="2412075"/>
            <a:ext cx="9351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고민석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494200" y="2992550"/>
            <a:ext cx="2292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Master &amp; Worker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Overall 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75463" y="2412075"/>
            <a:ext cx="1110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신재욱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953775" y="2412075"/>
            <a:ext cx="1110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하동은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384625" y="2992550"/>
            <a:ext cx="2292600" cy="12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Configuration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gRPC unit test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Partition &amp; 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62925" y="2992550"/>
            <a:ext cx="2292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Message Setup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Sampling &amp; Merge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70350" y="91100"/>
            <a:ext cx="68898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Configuration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110275" y="795375"/>
          <a:ext cx="6649650" cy="14172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5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Language</a:t>
                      </a:r>
                      <a:endParaRPr sz="12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JDK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11.0.0.2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2.13.15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SBT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1.8.3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3941049867"/>
              </p:ext>
            </p:extLst>
          </p:nvPr>
        </p:nvGraphicFramePr>
        <p:xfrm>
          <a:off x="1110288" y="2212525"/>
          <a:ext cx="6649625" cy="272335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5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3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Libraries</a:t>
                      </a:r>
                      <a:endParaRPr sz="12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 I/O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java.io, scala.io, java.nio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Network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scalapb</a:t>
                      </a: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io.grpc.</a:t>
                      </a: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grpc-netty</a:t>
                      </a:r>
                      <a:endParaRPr sz="1100" b="1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Malgun Gothic"/>
                          <a:ea typeface="Malgun Gothic"/>
                          <a:sym typeface="Malgun Gothic"/>
                        </a:rPr>
                        <a:t>Concurrent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Malgun Gothic"/>
                          <a:ea typeface="Malgun Gothic"/>
                          <a:sym typeface="Malgun Gothic"/>
                        </a:rPr>
                        <a:t>Programming</a:t>
                      </a:r>
                      <a:endParaRPr sz="11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CountDownLatch, AtomicInteger, synchronized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7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Future</a:t>
                      </a: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(scala.concurrent, scala.util.{Failure, Success})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Logging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com.typesafe.scalalogging.LazyLogging (SLF4j)</a:t>
                      </a:r>
                      <a:endParaRPr sz="1100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additional 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Cats Effect, ZIO, Monix, Quasar, FS2, scala-parallel-collections</a:t>
                      </a:r>
                      <a:endParaRPr sz="1100" dirty="0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Flow chart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38" y="745700"/>
            <a:ext cx="6428937" cy="40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Flow chart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50" y="745700"/>
            <a:ext cx="6961689" cy="40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 Setting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52500" y="862700"/>
          <a:ext cx="7239000" cy="4009265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6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Message Name</a:t>
                      </a:r>
                      <a:endParaRPr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 (Worker → Master)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 (Master → Worker)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registerWorker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IP address 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number of worker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calculatePivots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ID, Sampled Data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map { worker ID -&gt; worker IP }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map { workerID -&gt; key range }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partitionEndMsg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startShuffling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receiver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mergeEndMsg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signalWorkerDone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 Setting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Google Shape;110;p20"/>
          <p:cNvGraphicFramePr/>
          <p:nvPr>
            <p:extLst>
              <p:ext uri="{D42A27DB-BD31-4B8C-83A1-F6EECF244321}">
                <p14:modId xmlns:p14="http://schemas.microsoft.com/office/powerpoint/2010/main" val="3853278418"/>
              </p:ext>
            </p:extLst>
          </p:nvPr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Message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sendDataToWorker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data, source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data, source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shuffleAck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Registration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791025" y="15847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17" name="Google Shape;117;p21"/>
          <p:cNvSpPr/>
          <p:nvPr/>
        </p:nvSpPr>
        <p:spPr>
          <a:xfrm>
            <a:off x="791025" y="21163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18" name="Google Shape;118;p21"/>
          <p:cNvSpPr/>
          <p:nvPr/>
        </p:nvSpPr>
        <p:spPr>
          <a:xfrm>
            <a:off x="791025" y="31795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19" name="Google Shape;119;p21"/>
          <p:cNvSpPr/>
          <p:nvPr/>
        </p:nvSpPr>
        <p:spPr>
          <a:xfrm>
            <a:off x="3657675" y="2382150"/>
            <a:ext cx="1623300" cy="80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Master</a:t>
            </a:r>
            <a:endParaRPr sz="1800" b="1"/>
          </a:p>
        </p:txBody>
      </p:sp>
      <p:sp>
        <p:nvSpPr>
          <p:cNvPr id="120" name="Google Shape;120;p21"/>
          <p:cNvSpPr txBox="1"/>
          <p:nvPr/>
        </p:nvSpPr>
        <p:spPr>
          <a:xfrm>
            <a:off x="13112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6859125" y="15847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22" name="Google Shape;122;p21"/>
          <p:cNvSpPr/>
          <p:nvPr/>
        </p:nvSpPr>
        <p:spPr>
          <a:xfrm>
            <a:off x="6859125" y="21163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23" name="Google Shape;123;p21"/>
          <p:cNvSpPr/>
          <p:nvPr/>
        </p:nvSpPr>
        <p:spPr>
          <a:xfrm>
            <a:off x="6859125" y="31795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24" name="Google Shape;124;p21"/>
          <p:cNvSpPr txBox="1"/>
          <p:nvPr/>
        </p:nvSpPr>
        <p:spPr>
          <a:xfrm>
            <a:off x="73793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25;p21"/>
          <p:cNvCxnSpPr>
            <a:stCxn id="119" idx="3"/>
            <a:endCxn id="121" idx="1"/>
          </p:cNvCxnSpPr>
          <p:nvPr/>
        </p:nvCxnSpPr>
        <p:spPr>
          <a:xfrm rot="10800000" flipH="1">
            <a:off x="5280975" y="1850700"/>
            <a:ext cx="1578300" cy="9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1"/>
          <p:cNvCxnSpPr>
            <a:stCxn id="119" idx="3"/>
            <a:endCxn id="122" idx="1"/>
          </p:cNvCxnSpPr>
          <p:nvPr/>
        </p:nvCxnSpPr>
        <p:spPr>
          <a:xfrm rot="10800000" flipH="1">
            <a:off x="5280975" y="2382300"/>
            <a:ext cx="15783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21"/>
          <p:cNvCxnSpPr>
            <a:stCxn id="119" idx="3"/>
            <a:endCxn id="123" idx="1"/>
          </p:cNvCxnSpPr>
          <p:nvPr/>
        </p:nvCxnSpPr>
        <p:spPr>
          <a:xfrm>
            <a:off x="5280975" y="2784900"/>
            <a:ext cx="1578300" cy="6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21"/>
          <p:cNvCxnSpPr>
            <a:stCxn id="116" idx="3"/>
            <a:endCxn id="119" idx="1"/>
          </p:cNvCxnSpPr>
          <p:nvPr/>
        </p:nvCxnSpPr>
        <p:spPr>
          <a:xfrm>
            <a:off x="2079525" y="1850550"/>
            <a:ext cx="1578300" cy="9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1"/>
          <p:cNvCxnSpPr>
            <a:stCxn id="117" idx="3"/>
            <a:endCxn id="119" idx="1"/>
          </p:cNvCxnSpPr>
          <p:nvPr/>
        </p:nvCxnSpPr>
        <p:spPr>
          <a:xfrm>
            <a:off x="2079525" y="2382150"/>
            <a:ext cx="1578300" cy="4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1"/>
          <p:cNvCxnSpPr>
            <a:stCxn id="118" idx="3"/>
            <a:endCxn id="119" idx="1"/>
          </p:cNvCxnSpPr>
          <p:nvPr/>
        </p:nvCxnSpPr>
        <p:spPr>
          <a:xfrm rot="10800000" flipH="1">
            <a:off x="2079525" y="2785050"/>
            <a:ext cx="1578300" cy="6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1"/>
          <p:cNvSpPr txBox="1"/>
          <p:nvPr/>
        </p:nvSpPr>
        <p:spPr>
          <a:xfrm>
            <a:off x="2797700" y="821100"/>
            <a:ext cx="33600" cy="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657450" y="324525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Assign Worker ID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(registerWorker)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82835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RegisterWorkerRequest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65140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RegisterWorkerReply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91025" y="378450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get Worker 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(IPUtils.scala)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화면 슬라이드 쇼(16:9)</PresentationFormat>
  <Paragraphs>253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민석 고</cp:lastModifiedBy>
  <cp:revision>1</cp:revision>
  <dcterms:modified xsi:type="dcterms:W3CDTF">2024-11-20T11:44:34Z</dcterms:modified>
</cp:coreProperties>
</file>