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Noto Sans Medium"/>
      <p:regular r:id="rId18"/>
      <p:bold r:id="rId19"/>
      <p:italic r:id="rId20"/>
      <p:boldItalic r:id="rId21"/>
    </p:embeddedFont>
    <p:embeddedFont>
      <p:font typeface="Noto Sans ExtraBold"/>
      <p:bold r:id="rId22"/>
      <p:boldItalic r:id="rId23"/>
    </p:embeddedFont>
    <p:embeddedFont>
      <p:font typeface="Noto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0576B5-8D74-4642-B8E7-D9D0AAFD6FEA}">
  <a:tblStyle styleId="{310576B5-8D74-4642-B8E7-D9D0AAFD6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otoSansMedium-italic.fntdata"/><Relationship Id="rId22" Type="http://schemas.openxmlformats.org/officeDocument/2006/relationships/font" Target="fonts/NotoSansExtraBold-bold.fntdata"/><Relationship Id="rId21" Type="http://schemas.openxmlformats.org/officeDocument/2006/relationships/font" Target="fonts/NotoSansMedium-boldItalic.fntdata"/><Relationship Id="rId24" Type="http://schemas.openxmlformats.org/officeDocument/2006/relationships/font" Target="fonts/NotoSans-regular.fntdata"/><Relationship Id="rId23" Type="http://schemas.openxmlformats.org/officeDocument/2006/relationships/font" Target="fonts/NotoSansExtra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otoSans-italic.fntdata"/><Relationship Id="rId25" Type="http://schemas.openxmlformats.org/officeDocument/2006/relationships/font" Target="fonts/NotoSans-bold.fntdata"/><Relationship Id="rId27" Type="http://schemas.openxmlformats.org/officeDocument/2006/relationships/font" Target="fonts/Noto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NotoSansMedium-bold.fntdata"/><Relationship Id="rId18" Type="http://schemas.openxmlformats.org/officeDocument/2006/relationships/font" Target="fonts/NotoSans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1f2e7326e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1f2e7326e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1f2e7326e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1f2e7326e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f2e7326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f2e7326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f2e7326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f2e7326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f2e7326e7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f2e7326e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f2e7326e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f2e7326e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cf4ce86bb_3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cf4ce86bb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cf4ce86bb_3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1cf4ce86bb_3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1cf4ce86bb_3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1cf4ce86bb_3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1f2e7326e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1f2e7326e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87200" y="2027700"/>
            <a:ext cx="75696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>
                <a:solidFill>
                  <a:srgbClr val="000000"/>
                </a:solidFill>
                <a:highlight>
                  <a:srgbClr val="FFFFFF"/>
                </a:highlight>
                <a:latin typeface="Noto Sans Medium"/>
                <a:ea typeface="Noto Sans Medium"/>
                <a:cs typeface="Noto Sans Medium"/>
                <a:sym typeface="Noto Sans Medium"/>
              </a:rPr>
              <a:t>cs332 project : </a:t>
            </a:r>
            <a:r>
              <a:rPr lang="ko" sz="3500">
                <a:solidFill>
                  <a:srgbClr val="000000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Distributed Sorting</a:t>
            </a:r>
            <a:endParaRPr sz="3500">
              <a:solidFill>
                <a:srgbClr val="000000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latin typeface="Noto Sans Medium"/>
                <a:ea typeface="Noto Sans Medium"/>
                <a:cs typeface="Noto Sans Medium"/>
                <a:sym typeface="Noto Sans Medium"/>
              </a:rPr>
              <a:t>Final Presentation</a:t>
            </a:r>
            <a:endParaRPr sz="2800"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751200" y="3762650"/>
            <a:ext cx="21357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00000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20190263 신재욱</a:t>
            </a:r>
            <a:endParaRPr sz="1800">
              <a:solidFill>
                <a:srgbClr val="000000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00000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20220615 고민석</a:t>
            </a:r>
            <a:endParaRPr sz="1800">
              <a:solidFill>
                <a:srgbClr val="000000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000000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20220170 하동은</a:t>
            </a:r>
            <a:endParaRPr sz="1800">
              <a:solidFill>
                <a:srgbClr val="000000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oto Sans Medium"/>
                <a:ea typeface="Noto Sans Medium"/>
                <a:cs typeface="Noto Sans Medium"/>
                <a:sym typeface="Noto Sans Medium"/>
              </a:rPr>
              <a:t>Why your project was successful</a:t>
            </a:r>
            <a:endParaRPr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303" name="Google Shape;30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"/>
              <a:buChar char="-"/>
            </a:pPr>
            <a:r>
              <a:rPr b="1" lang="ko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Spending Enough Time</a:t>
            </a:r>
            <a:endParaRPr b="1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-"/>
            </a:pPr>
            <a:r>
              <a:rPr b="1" lang="ko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Meet </a:t>
            </a:r>
            <a:r>
              <a:rPr b="1" lang="ko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Frequently</a:t>
            </a:r>
            <a:r>
              <a:rPr b="1" lang="ko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ko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to reduce communication overhead</a:t>
            </a:r>
            <a:endParaRPr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ko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Well Dividing Roles</a:t>
            </a:r>
            <a:r>
              <a:rPr lang="ko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ko" sz="16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(Surgical Team Model)</a:t>
            </a:r>
            <a:endParaRPr sz="1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"/>
              <a:buChar char="-"/>
            </a:pPr>
            <a:r>
              <a:rPr lang="ko" sz="15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L</a:t>
            </a:r>
            <a:r>
              <a:rPr lang="ko" sz="15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eader </a:t>
            </a:r>
            <a:r>
              <a:rPr lang="ko" sz="15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: Understand Overall, Assign Tasks, Overall </a:t>
            </a:r>
            <a:r>
              <a:rPr lang="ko" sz="15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Implements</a:t>
            </a:r>
            <a:endParaRPr sz="15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"/>
              <a:buChar char="-"/>
            </a:pPr>
            <a:r>
              <a:rPr lang="ko" sz="15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Member : Focus on Specific Implementation</a:t>
            </a:r>
            <a:endParaRPr sz="15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ko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Lots of considerations</a:t>
            </a:r>
            <a:r>
              <a:rPr lang="ko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in [</a:t>
            </a:r>
            <a:r>
              <a:rPr b="1" lang="ko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Design Phase</a:t>
            </a:r>
            <a:r>
              <a:rPr lang="ko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]</a:t>
            </a:r>
            <a:endParaRPr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>
                <a:latin typeface="Noto Sans Medium"/>
                <a:ea typeface="Noto Sans Medium"/>
                <a:cs typeface="Noto Sans Medium"/>
                <a:sym typeface="Noto Sans Medium"/>
              </a:rPr>
              <a:t>Lessons learned from the project</a:t>
            </a:r>
            <a:endParaRPr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309" name="Google Shape;309;p23"/>
          <p:cNvSpPr txBox="1"/>
          <p:nvPr>
            <p:ph idx="1" type="body"/>
          </p:nvPr>
        </p:nvSpPr>
        <p:spPr>
          <a:xfrm>
            <a:off x="311700" y="1152475"/>
            <a:ext cx="8520600" cy="32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ExtraBold"/>
              <a:buChar char="-"/>
            </a:pPr>
            <a:r>
              <a:rPr lang="ko">
                <a:solidFill>
                  <a:schemeClr val="dk1"/>
                </a:solidFill>
                <a:latin typeface="Noto Sans ExtraBold"/>
                <a:ea typeface="Noto Sans ExtraBold"/>
                <a:cs typeface="Noto Sans ExtraBold"/>
                <a:sym typeface="Noto Sans ExtraBold"/>
              </a:rPr>
              <a:t>Time = Money</a:t>
            </a:r>
            <a:endParaRPr>
              <a:solidFill>
                <a:schemeClr val="dk1"/>
              </a:solidFill>
              <a:latin typeface="Noto Sans ExtraBold"/>
              <a:ea typeface="Noto Sans ExtraBold"/>
              <a:cs typeface="Noto Sans ExtraBold"/>
              <a:sym typeface="Noto Sans Extra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ko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Surgical Team Model</a:t>
            </a:r>
            <a:r>
              <a:rPr lang="ko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&gt;&gt; </a:t>
            </a:r>
            <a:r>
              <a:rPr lang="ko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Democratic</a:t>
            </a:r>
            <a:r>
              <a:rPr lang="ko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Model</a:t>
            </a:r>
            <a:endParaRPr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  <a:latin typeface="Noto Sans ExtraBold"/>
                <a:ea typeface="Noto Sans ExtraBold"/>
                <a:cs typeface="Noto Sans ExtraBold"/>
                <a:sym typeface="Noto Sans ExtraBold"/>
              </a:rPr>
              <a:t>Design Thoroughly</a:t>
            </a:r>
            <a:r>
              <a:rPr lang="ko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Before Coding</a:t>
            </a:r>
            <a:endParaRPr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ko">
                <a:solidFill>
                  <a:schemeClr val="dk1"/>
                </a:solidFill>
                <a:latin typeface="Noto Sans ExtraBold"/>
                <a:ea typeface="Noto Sans ExtraBold"/>
                <a:cs typeface="Noto Sans ExtraBold"/>
                <a:sym typeface="Noto Sans ExtraBold"/>
              </a:rPr>
              <a:t>Communicate</a:t>
            </a:r>
            <a:r>
              <a:rPr lang="ko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with Your Team a Lot</a:t>
            </a:r>
            <a:endParaRPr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Medium"/>
              <a:buChar char="-"/>
            </a:pPr>
            <a:r>
              <a:rPr lang="ko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Use ChatGPT Wisely -&gt; Design </a:t>
            </a:r>
            <a:r>
              <a:rPr lang="ko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Consulting</a:t>
            </a:r>
            <a:r>
              <a:rPr lang="ko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, Implementation</a:t>
            </a:r>
            <a:endParaRPr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37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oto Sans Medium"/>
                <a:ea typeface="Noto Sans Medium"/>
                <a:cs typeface="Noto Sans Medium"/>
                <a:sym typeface="Noto Sans Medium"/>
              </a:rPr>
              <a:t>Executing Commands</a:t>
            </a:r>
            <a:endParaRPr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16075" y="655088"/>
            <a:ext cx="8520600" cy="27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3F51B5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-</a:t>
            </a:r>
            <a:r>
              <a:rPr lang="ko" sz="2100">
                <a:solidFill>
                  <a:srgbClr val="37474F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Master</a:t>
            </a:r>
            <a:endParaRPr sz="21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F51B5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rgbClr val="3F51B5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-</a:t>
            </a:r>
            <a:r>
              <a:rPr lang="ko" sz="2100">
                <a:solidFill>
                  <a:srgbClr val="37474F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Worker</a:t>
            </a:r>
            <a:endParaRPr sz="1800">
              <a:solidFill>
                <a:srgbClr val="388E3C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216075" y="1102900"/>
            <a:ext cx="8520600" cy="167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rgbClr val="37474F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sbt</a:t>
            </a:r>
            <a:endParaRPr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rgbClr val="37474F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runMain machine.Master [Number Of Workers]</a:t>
            </a:r>
            <a:endParaRPr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216075" y="3308625"/>
            <a:ext cx="8520600" cy="166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sbt</a:t>
            </a:r>
            <a:endParaRPr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rgbClr val="37474F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runMain machine.Worker </a:t>
            </a:r>
            <a:r>
              <a:rPr lang="ko" sz="1800">
                <a:solidFill>
                  <a:srgbClr val="C53929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2.2</a:t>
            </a:r>
            <a:r>
              <a:rPr lang="ko" sz="1800">
                <a:solidFill>
                  <a:srgbClr val="37474F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.</a:t>
            </a:r>
            <a:r>
              <a:rPr lang="ko" sz="1800">
                <a:solidFill>
                  <a:srgbClr val="C53929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2.254</a:t>
            </a:r>
            <a:r>
              <a:rPr lang="ko" sz="1800">
                <a:solidFill>
                  <a:srgbClr val="37474F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:</a:t>
            </a:r>
            <a:r>
              <a:rPr lang="ko" sz="1800">
                <a:solidFill>
                  <a:srgbClr val="C53929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50051</a:t>
            </a:r>
            <a:r>
              <a:rPr lang="ko" sz="1800">
                <a:solidFill>
                  <a:srgbClr val="3F51B5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</a:t>
            </a:r>
            <a:endParaRPr sz="1800">
              <a:solidFill>
                <a:srgbClr val="3F51B5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rgbClr val="3F51B5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-</a:t>
            </a:r>
            <a:r>
              <a:rPr lang="ko" sz="1800">
                <a:solidFill>
                  <a:srgbClr val="C53929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I</a:t>
            </a:r>
            <a:r>
              <a:rPr lang="ko" sz="1800">
                <a:solidFill>
                  <a:srgbClr val="37474F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[</a:t>
            </a:r>
            <a:r>
              <a:rPr lang="ko" sz="1800">
                <a:solidFill>
                  <a:srgbClr val="C53929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ABSOLUTE_PATH_OF_INPUT_DIRECTORIES</a:t>
            </a:r>
            <a:r>
              <a:rPr lang="ko" sz="1800">
                <a:solidFill>
                  <a:srgbClr val="37474F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] </a:t>
            </a:r>
            <a:endParaRPr sz="1800">
              <a:solidFill>
                <a:srgbClr val="37474F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rgbClr val="3F51B5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-</a:t>
            </a:r>
            <a:r>
              <a:rPr lang="ko" sz="1800">
                <a:solidFill>
                  <a:srgbClr val="C53929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O</a:t>
            </a:r>
            <a:r>
              <a:rPr lang="ko" sz="1800">
                <a:solidFill>
                  <a:srgbClr val="3F51B5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[</a:t>
            </a:r>
            <a:r>
              <a:rPr lang="ko" sz="1800">
                <a:solidFill>
                  <a:srgbClr val="C53929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ABSOLUTE_PATH_OF_OUTPUTDIRECTORY</a:t>
            </a:r>
            <a:r>
              <a:rPr lang="ko" sz="1800">
                <a:solidFill>
                  <a:srgbClr val="3F51B5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]</a:t>
            </a:r>
            <a:endParaRPr sz="1800">
              <a:solidFill>
                <a:srgbClr val="388E3C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oto Sans Medium"/>
                <a:ea typeface="Noto Sans Medium"/>
                <a:cs typeface="Noto Sans Medium"/>
                <a:sym typeface="Noto Sans Medium"/>
              </a:rPr>
              <a:t>Test Result/Commits per week</a:t>
            </a:r>
            <a:endParaRPr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778525" y="1200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{310576B5-8D74-4642-B8E7-D9D0AAFD6FEA}</a:tableStyleId>
              </a:tblPr>
              <a:tblGrid>
                <a:gridCol w="2474725"/>
                <a:gridCol w="1586175"/>
                <a:gridCol w="1486900"/>
                <a:gridCol w="1849250"/>
              </a:tblGrid>
              <a:tr h="42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800">
                          <a:solidFill>
                            <a:schemeClr val="dk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Small Set</a:t>
                      </a:r>
                      <a:endParaRPr b="1" sz="15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800">
                          <a:solidFill>
                            <a:schemeClr val="dk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Big Set</a:t>
                      </a:r>
                      <a:endParaRPr b="1" sz="15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800">
                          <a:solidFill>
                            <a:schemeClr val="dk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Large Set</a:t>
                      </a:r>
                      <a:endParaRPr b="1" sz="1800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78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800">
                          <a:solidFill>
                            <a:schemeClr val="dk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Execution Time </a:t>
                      </a:r>
                      <a:r>
                        <a:rPr b="1" lang="ko" sz="1500">
                          <a:solidFill>
                            <a:schemeClr val="dk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(s)</a:t>
                      </a:r>
                      <a:endParaRPr b="1" sz="1500">
                        <a:solidFill>
                          <a:schemeClr val="dk1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latin typeface="Noto Sans ExtraBold"/>
                          <a:ea typeface="Noto Sans ExtraBold"/>
                          <a:cs typeface="Noto Sans ExtraBold"/>
                          <a:sym typeface="Noto Sans ExtraBold"/>
                        </a:rPr>
                        <a:t>14 ~ 25</a:t>
                      </a:r>
                      <a:endParaRPr sz="1500">
                        <a:latin typeface="Noto Sans ExtraBold"/>
                        <a:ea typeface="Noto Sans ExtraBold"/>
                        <a:cs typeface="Noto Sans ExtraBold"/>
                        <a:sym typeface="Noto Sans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latin typeface="Noto Sans ExtraBold"/>
                          <a:ea typeface="Noto Sans ExtraBold"/>
                          <a:cs typeface="Noto Sans ExtraBold"/>
                          <a:sym typeface="Noto Sans ExtraBold"/>
                        </a:rPr>
                        <a:t>30 ~ 50</a:t>
                      </a:r>
                      <a:endParaRPr sz="1500">
                        <a:latin typeface="Noto Sans ExtraBold"/>
                        <a:ea typeface="Noto Sans ExtraBold"/>
                        <a:cs typeface="Noto Sans ExtraBold"/>
                        <a:sym typeface="Noto Sans Extra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500">
                          <a:latin typeface="Noto Sans ExtraBold"/>
                          <a:ea typeface="Noto Sans ExtraBold"/>
                          <a:cs typeface="Noto Sans ExtraBold"/>
                          <a:sym typeface="Noto Sans ExtraBold"/>
                        </a:rPr>
                        <a:t>300 ~ 500</a:t>
                      </a:r>
                      <a:endParaRPr sz="1500">
                        <a:latin typeface="Noto Sans ExtraBold"/>
                        <a:ea typeface="Noto Sans ExtraBold"/>
                        <a:cs typeface="Noto Sans ExtraBold"/>
                        <a:sym typeface="Noto Sans ExtraBold"/>
                      </a:endParaRPr>
                    </a:p>
                  </a:txBody>
                  <a:tcPr marT="91425" marB="91425" marR="91425" marL="91425"/>
                </a:tc>
              </a:tr>
              <a:tr h="444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" sz="1800">
                          <a:solidFill>
                            <a:schemeClr val="dk1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Correctness Check</a:t>
                      </a:r>
                      <a:endParaRPr b="1" sz="1800">
                        <a:solidFill>
                          <a:schemeClr val="dk1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6650" y="2153600"/>
            <a:ext cx="393702" cy="355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325" y="2153606"/>
            <a:ext cx="393702" cy="355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6800" y="2153606"/>
            <a:ext cx="393702" cy="355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3950" y="2754325"/>
            <a:ext cx="2856075" cy="219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249450" y="105825"/>
            <a:ext cx="2243400" cy="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1. </a:t>
            </a:r>
            <a:r>
              <a:rPr lang="ko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Output paths ?</a:t>
            </a:r>
            <a:endParaRPr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249450" y="1999400"/>
            <a:ext cx="59463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2. </a:t>
            </a:r>
            <a:r>
              <a:rPr lang="ko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Sorted ?  |  3. # Input Record == #Output Record ? </a:t>
            </a:r>
            <a:endParaRPr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25" y="637475"/>
            <a:ext cx="6093800" cy="10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249450" y="2632225"/>
            <a:ext cx="1125000" cy="23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small</a:t>
            </a:r>
            <a:endParaRPr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big</a:t>
            </a:r>
            <a:endParaRPr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large</a:t>
            </a:r>
            <a:endParaRPr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6375" y="3470975"/>
            <a:ext cx="31527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5">
            <a:alphaModFix/>
          </a:blip>
          <a:srcRect b="0" l="0" r="0" t="20210"/>
          <a:stretch/>
        </p:blipFill>
        <p:spPr>
          <a:xfrm>
            <a:off x="1466375" y="2571800"/>
            <a:ext cx="378142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243300" y="613250"/>
            <a:ext cx="2109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latin typeface="Noto Sans Medium"/>
                <a:ea typeface="Noto Sans Medium"/>
                <a:cs typeface="Noto Sans Medium"/>
                <a:sym typeface="Noto Sans Medium"/>
              </a:rPr>
              <a:t>1. </a:t>
            </a:r>
            <a:r>
              <a:rPr lang="ko" sz="2100">
                <a:solidFill>
                  <a:srgbClr val="000000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Registration</a:t>
            </a:r>
            <a:endParaRPr sz="2100">
              <a:solidFill>
                <a:srgbClr val="000000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243300" y="2564572"/>
            <a:ext cx="41487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latin typeface="Noto Sans Medium"/>
                <a:ea typeface="Noto Sans Medium"/>
                <a:cs typeface="Noto Sans Medium"/>
                <a:sym typeface="Noto Sans Medium"/>
              </a:rPr>
              <a:t>2. </a:t>
            </a:r>
            <a:r>
              <a:rPr lang="ko" sz="2100">
                <a:solidFill>
                  <a:srgbClr val="000000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Sampling &amp; Pivot Calculation</a:t>
            </a:r>
            <a:endParaRPr sz="2100">
              <a:solidFill>
                <a:srgbClr val="000000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1015200" y="1265513"/>
            <a:ext cx="5658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W( )</a:t>
            </a:r>
            <a:endParaRPr sz="1200"/>
          </a:p>
        </p:txBody>
      </p:sp>
      <p:sp>
        <p:nvSpPr>
          <p:cNvPr id="91" name="Google Shape;91;p17"/>
          <p:cNvSpPr/>
          <p:nvPr/>
        </p:nvSpPr>
        <p:spPr>
          <a:xfrm>
            <a:off x="3730488" y="1590075"/>
            <a:ext cx="1279800" cy="474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Master</a:t>
            </a:r>
            <a:endParaRPr b="1" sz="1800"/>
          </a:p>
        </p:txBody>
      </p:sp>
      <p:sp>
        <p:nvSpPr>
          <p:cNvPr id="92" name="Google Shape;92;p17"/>
          <p:cNvSpPr/>
          <p:nvPr/>
        </p:nvSpPr>
        <p:spPr>
          <a:xfrm>
            <a:off x="1015200" y="1494125"/>
            <a:ext cx="5658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W( )</a:t>
            </a:r>
            <a:endParaRPr sz="1200"/>
          </a:p>
        </p:txBody>
      </p:sp>
      <p:sp>
        <p:nvSpPr>
          <p:cNvPr id="93" name="Google Shape;93;p17"/>
          <p:cNvSpPr/>
          <p:nvPr/>
        </p:nvSpPr>
        <p:spPr>
          <a:xfrm>
            <a:off x="1015200" y="1722738"/>
            <a:ext cx="5658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W( )</a:t>
            </a:r>
            <a:endParaRPr sz="1200"/>
          </a:p>
        </p:txBody>
      </p:sp>
      <p:sp>
        <p:nvSpPr>
          <p:cNvPr id="94" name="Google Shape;94;p17"/>
          <p:cNvSpPr/>
          <p:nvPr/>
        </p:nvSpPr>
        <p:spPr>
          <a:xfrm>
            <a:off x="1015200" y="1951338"/>
            <a:ext cx="565800" cy="32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W( )</a:t>
            </a:r>
            <a:endParaRPr sz="1200"/>
          </a:p>
        </p:txBody>
      </p:sp>
      <p:sp>
        <p:nvSpPr>
          <p:cNvPr id="95" name="Google Shape;95;p17"/>
          <p:cNvSpPr/>
          <p:nvPr/>
        </p:nvSpPr>
        <p:spPr>
          <a:xfrm>
            <a:off x="1015188" y="3312913"/>
            <a:ext cx="565800" cy="32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W(1)</a:t>
            </a:r>
            <a:endParaRPr sz="1200"/>
          </a:p>
        </p:txBody>
      </p:sp>
      <p:sp>
        <p:nvSpPr>
          <p:cNvPr id="96" name="Google Shape;96;p17"/>
          <p:cNvSpPr/>
          <p:nvPr/>
        </p:nvSpPr>
        <p:spPr>
          <a:xfrm>
            <a:off x="1015188" y="3541513"/>
            <a:ext cx="565800" cy="321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W(2)</a:t>
            </a:r>
            <a:endParaRPr sz="1200"/>
          </a:p>
        </p:txBody>
      </p:sp>
      <p:sp>
        <p:nvSpPr>
          <p:cNvPr id="97" name="Google Shape;97;p17"/>
          <p:cNvSpPr/>
          <p:nvPr/>
        </p:nvSpPr>
        <p:spPr>
          <a:xfrm>
            <a:off x="1015188" y="3770113"/>
            <a:ext cx="565800" cy="321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W(3)</a:t>
            </a:r>
            <a:endParaRPr sz="1200"/>
          </a:p>
        </p:txBody>
      </p:sp>
      <p:sp>
        <p:nvSpPr>
          <p:cNvPr id="98" name="Google Shape;98;p17"/>
          <p:cNvSpPr/>
          <p:nvPr/>
        </p:nvSpPr>
        <p:spPr>
          <a:xfrm>
            <a:off x="1015188" y="3998725"/>
            <a:ext cx="565800" cy="321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W(4)</a:t>
            </a:r>
            <a:endParaRPr sz="1200"/>
          </a:p>
        </p:txBody>
      </p:sp>
      <p:sp>
        <p:nvSpPr>
          <p:cNvPr id="99" name="Google Shape;99;p17"/>
          <p:cNvSpPr/>
          <p:nvPr/>
        </p:nvSpPr>
        <p:spPr>
          <a:xfrm>
            <a:off x="7159800" y="1351788"/>
            <a:ext cx="565800" cy="32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W(1)</a:t>
            </a:r>
            <a:endParaRPr sz="1200"/>
          </a:p>
        </p:txBody>
      </p:sp>
      <p:sp>
        <p:nvSpPr>
          <p:cNvPr id="100" name="Google Shape;100;p17"/>
          <p:cNvSpPr/>
          <p:nvPr/>
        </p:nvSpPr>
        <p:spPr>
          <a:xfrm>
            <a:off x="7159800" y="1580388"/>
            <a:ext cx="565800" cy="321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W(2)</a:t>
            </a:r>
            <a:endParaRPr sz="1200"/>
          </a:p>
        </p:txBody>
      </p:sp>
      <p:sp>
        <p:nvSpPr>
          <p:cNvPr id="101" name="Google Shape;101;p17"/>
          <p:cNvSpPr/>
          <p:nvPr/>
        </p:nvSpPr>
        <p:spPr>
          <a:xfrm>
            <a:off x="7159800" y="1808988"/>
            <a:ext cx="565800" cy="321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W(3)</a:t>
            </a:r>
            <a:endParaRPr sz="1200"/>
          </a:p>
        </p:txBody>
      </p:sp>
      <p:sp>
        <p:nvSpPr>
          <p:cNvPr id="102" name="Google Shape;102;p17"/>
          <p:cNvSpPr/>
          <p:nvPr/>
        </p:nvSpPr>
        <p:spPr>
          <a:xfrm>
            <a:off x="7159800" y="2037600"/>
            <a:ext cx="565800" cy="321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W(4)</a:t>
            </a:r>
            <a:endParaRPr sz="1200"/>
          </a:p>
        </p:txBody>
      </p:sp>
      <p:sp>
        <p:nvSpPr>
          <p:cNvPr id="103" name="Google Shape;103;p17"/>
          <p:cNvSpPr/>
          <p:nvPr/>
        </p:nvSpPr>
        <p:spPr>
          <a:xfrm>
            <a:off x="3730488" y="3541525"/>
            <a:ext cx="1279800" cy="4743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/>
              <a:t>Master</a:t>
            </a:r>
            <a:endParaRPr b="1" sz="1800"/>
          </a:p>
        </p:txBody>
      </p:sp>
      <p:sp>
        <p:nvSpPr>
          <p:cNvPr id="104" name="Google Shape;104;p17"/>
          <p:cNvSpPr/>
          <p:nvPr/>
        </p:nvSpPr>
        <p:spPr>
          <a:xfrm>
            <a:off x="7170213" y="3315163"/>
            <a:ext cx="565800" cy="321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W(1)</a:t>
            </a:r>
            <a:endParaRPr sz="1200"/>
          </a:p>
        </p:txBody>
      </p:sp>
      <p:sp>
        <p:nvSpPr>
          <p:cNvPr id="105" name="Google Shape;105;p17"/>
          <p:cNvSpPr/>
          <p:nvPr/>
        </p:nvSpPr>
        <p:spPr>
          <a:xfrm>
            <a:off x="7170213" y="3543763"/>
            <a:ext cx="565800" cy="321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W(2)</a:t>
            </a:r>
            <a:endParaRPr sz="1200"/>
          </a:p>
        </p:txBody>
      </p:sp>
      <p:sp>
        <p:nvSpPr>
          <p:cNvPr id="106" name="Google Shape;106;p17"/>
          <p:cNvSpPr/>
          <p:nvPr/>
        </p:nvSpPr>
        <p:spPr>
          <a:xfrm>
            <a:off x="7170213" y="3772363"/>
            <a:ext cx="565800" cy="321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W(3)</a:t>
            </a:r>
            <a:endParaRPr sz="1200"/>
          </a:p>
        </p:txBody>
      </p:sp>
      <p:sp>
        <p:nvSpPr>
          <p:cNvPr id="107" name="Google Shape;107;p17"/>
          <p:cNvSpPr/>
          <p:nvPr/>
        </p:nvSpPr>
        <p:spPr>
          <a:xfrm>
            <a:off x="7170213" y="4000975"/>
            <a:ext cx="565800" cy="321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W(4)</a:t>
            </a:r>
            <a:endParaRPr sz="1200"/>
          </a:p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137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>
                <a:latin typeface="Noto Sans"/>
                <a:ea typeface="Noto Sans"/>
                <a:cs typeface="Noto Sans"/>
                <a:sym typeface="Noto Sans"/>
              </a:rPr>
              <a:t>Final architecture of your system (master/worker)</a:t>
            </a:r>
            <a:endParaRPr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cxnSp>
        <p:nvCxnSpPr>
          <p:cNvPr id="109" name="Google Shape;109;p17"/>
          <p:cNvCxnSpPr>
            <a:stCxn id="90" idx="3"/>
            <a:endCxn id="91" idx="1"/>
          </p:cNvCxnSpPr>
          <p:nvPr/>
        </p:nvCxnSpPr>
        <p:spPr>
          <a:xfrm>
            <a:off x="1581000" y="1426163"/>
            <a:ext cx="2149500" cy="4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7"/>
          <p:cNvCxnSpPr>
            <a:stCxn id="92" idx="3"/>
            <a:endCxn id="91" idx="1"/>
          </p:cNvCxnSpPr>
          <p:nvPr/>
        </p:nvCxnSpPr>
        <p:spPr>
          <a:xfrm>
            <a:off x="1581000" y="1654775"/>
            <a:ext cx="2149500" cy="1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7"/>
          <p:cNvCxnSpPr>
            <a:stCxn id="93" idx="3"/>
            <a:endCxn id="91" idx="1"/>
          </p:cNvCxnSpPr>
          <p:nvPr/>
        </p:nvCxnSpPr>
        <p:spPr>
          <a:xfrm flipH="1" rot="10800000">
            <a:off x="1581000" y="1827288"/>
            <a:ext cx="2149500" cy="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7"/>
          <p:cNvCxnSpPr>
            <a:stCxn id="94" idx="3"/>
            <a:endCxn id="91" idx="1"/>
          </p:cNvCxnSpPr>
          <p:nvPr/>
        </p:nvCxnSpPr>
        <p:spPr>
          <a:xfrm flipH="1" rot="10800000">
            <a:off x="1581000" y="1827288"/>
            <a:ext cx="2149500" cy="2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7"/>
          <p:cNvCxnSpPr>
            <a:stCxn id="91" idx="3"/>
            <a:endCxn id="99" idx="1"/>
          </p:cNvCxnSpPr>
          <p:nvPr/>
        </p:nvCxnSpPr>
        <p:spPr>
          <a:xfrm flipH="1" rot="10800000">
            <a:off x="5010288" y="1512525"/>
            <a:ext cx="214950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7"/>
          <p:cNvCxnSpPr>
            <a:stCxn id="91" idx="3"/>
            <a:endCxn id="100" idx="1"/>
          </p:cNvCxnSpPr>
          <p:nvPr/>
        </p:nvCxnSpPr>
        <p:spPr>
          <a:xfrm flipH="1" rot="10800000">
            <a:off x="5010288" y="1741125"/>
            <a:ext cx="2149500" cy="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7"/>
          <p:cNvCxnSpPr>
            <a:stCxn id="91" idx="3"/>
            <a:endCxn id="101" idx="1"/>
          </p:cNvCxnSpPr>
          <p:nvPr/>
        </p:nvCxnSpPr>
        <p:spPr>
          <a:xfrm>
            <a:off x="5010288" y="1827225"/>
            <a:ext cx="2149500" cy="14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7"/>
          <p:cNvCxnSpPr>
            <a:stCxn id="91" idx="3"/>
            <a:endCxn id="102" idx="1"/>
          </p:cNvCxnSpPr>
          <p:nvPr/>
        </p:nvCxnSpPr>
        <p:spPr>
          <a:xfrm>
            <a:off x="5010288" y="1827225"/>
            <a:ext cx="2149500" cy="37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7"/>
          <p:cNvCxnSpPr>
            <a:stCxn id="95" idx="3"/>
            <a:endCxn id="103" idx="1"/>
          </p:cNvCxnSpPr>
          <p:nvPr/>
        </p:nvCxnSpPr>
        <p:spPr>
          <a:xfrm>
            <a:off x="1580988" y="3473563"/>
            <a:ext cx="2149500" cy="30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7"/>
          <p:cNvCxnSpPr>
            <a:stCxn id="96" idx="3"/>
            <a:endCxn id="103" idx="1"/>
          </p:cNvCxnSpPr>
          <p:nvPr/>
        </p:nvCxnSpPr>
        <p:spPr>
          <a:xfrm>
            <a:off x="1580988" y="3702163"/>
            <a:ext cx="2149500" cy="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7"/>
          <p:cNvCxnSpPr>
            <a:stCxn id="97" idx="3"/>
            <a:endCxn id="103" idx="1"/>
          </p:cNvCxnSpPr>
          <p:nvPr/>
        </p:nvCxnSpPr>
        <p:spPr>
          <a:xfrm flipH="1" rot="10800000">
            <a:off x="1580988" y="3778663"/>
            <a:ext cx="2149500" cy="15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7"/>
          <p:cNvCxnSpPr>
            <a:stCxn id="98" idx="3"/>
            <a:endCxn id="103" idx="1"/>
          </p:cNvCxnSpPr>
          <p:nvPr/>
        </p:nvCxnSpPr>
        <p:spPr>
          <a:xfrm flipH="1" rot="10800000">
            <a:off x="1580988" y="3778675"/>
            <a:ext cx="2149500" cy="3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7"/>
          <p:cNvCxnSpPr>
            <a:stCxn id="103" idx="3"/>
            <a:endCxn id="107" idx="1"/>
          </p:cNvCxnSpPr>
          <p:nvPr/>
        </p:nvCxnSpPr>
        <p:spPr>
          <a:xfrm>
            <a:off x="5010288" y="3778675"/>
            <a:ext cx="2160000" cy="38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7"/>
          <p:cNvCxnSpPr>
            <a:stCxn id="103" idx="3"/>
            <a:endCxn id="104" idx="1"/>
          </p:cNvCxnSpPr>
          <p:nvPr/>
        </p:nvCxnSpPr>
        <p:spPr>
          <a:xfrm flipH="1" rot="10800000">
            <a:off x="5010288" y="3475675"/>
            <a:ext cx="21600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7"/>
          <p:cNvCxnSpPr>
            <a:stCxn id="103" idx="3"/>
            <a:endCxn id="105" idx="1"/>
          </p:cNvCxnSpPr>
          <p:nvPr/>
        </p:nvCxnSpPr>
        <p:spPr>
          <a:xfrm flipH="1" rot="10800000">
            <a:off x="5010288" y="3704275"/>
            <a:ext cx="2160000" cy="7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7"/>
          <p:cNvCxnSpPr>
            <a:stCxn id="103" idx="3"/>
            <a:endCxn id="106" idx="1"/>
          </p:cNvCxnSpPr>
          <p:nvPr/>
        </p:nvCxnSpPr>
        <p:spPr>
          <a:xfrm>
            <a:off x="5010288" y="3778675"/>
            <a:ext cx="2160000" cy="15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7"/>
          <p:cNvSpPr txBox="1"/>
          <p:nvPr/>
        </p:nvSpPr>
        <p:spPr>
          <a:xfrm>
            <a:off x="3506051" y="3930775"/>
            <a:ext cx="20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oto Sans Medium"/>
                <a:ea typeface="Noto Sans Medium"/>
                <a:cs typeface="Noto Sans Medium"/>
                <a:sym typeface="Noto Sans Medium"/>
              </a:rPr>
              <a:t>Calculates the Pivot</a:t>
            </a:r>
            <a:endParaRPr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1658475" y="4330975"/>
            <a:ext cx="2257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Worker ID &amp; S</a:t>
            </a:r>
            <a:r>
              <a:rPr lang="ko" sz="13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ample Data</a:t>
            </a:r>
            <a:endParaRPr sz="13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2255400" y="2031538"/>
            <a:ext cx="99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0000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Worker IP</a:t>
            </a:r>
            <a:endParaRPr sz="1300">
              <a:solidFill>
                <a:srgbClr val="000000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4961700" y="2163175"/>
            <a:ext cx="2257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Noto Sans Medium"/>
                <a:ea typeface="Noto Sans Medium"/>
                <a:cs typeface="Noto Sans Medium"/>
                <a:sym typeface="Noto Sans Medium"/>
              </a:rPr>
              <a:t># of Workers &amp; </a:t>
            </a:r>
            <a:r>
              <a:rPr lang="ko" sz="13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Worker ID</a:t>
            </a:r>
            <a:endParaRPr sz="1300">
              <a:solidFill>
                <a:srgbClr val="000000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5060625" y="4390375"/>
            <a:ext cx="248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Noto Sans Medium"/>
                <a:ea typeface="Noto Sans Medium"/>
                <a:cs typeface="Noto Sans Medium"/>
                <a:sym typeface="Noto Sans Medium"/>
              </a:rPr>
              <a:t>P</a:t>
            </a:r>
            <a:r>
              <a:rPr lang="ko" sz="1300">
                <a:latin typeface="Noto Sans Medium"/>
                <a:ea typeface="Noto Sans Medium"/>
                <a:cs typeface="Noto Sans Medium"/>
                <a:sym typeface="Noto Sans Medium"/>
              </a:rPr>
              <a:t>artitioning Range &amp; IP List</a:t>
            </a:r>
            <a:endParaRPr sz="1300"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243300" y="765650"/>
            <a:ext cx="32892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3</a:t>
            </a:r>
            <a:r>
              <a:rPr lang="ko" sz="21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. </a:t>
            </a:r>
            <a:r>
              <a:rPr lang="ko" sz="21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Sorting &amp; Partitioning</a:t>
            </a:r>
            <a:endParaRPr sz="21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35" name="Google Shape;135;p18"/>
          <p:cNvSpPr txBox="1"/>
          <p:nvPr>
            <p:ph type="title"/>
          </p:nvPr>
        </p:nvSpPr>
        <p:spPr>
          <a:xfrm>
            <a:off x="311700" y="137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>
                <a:latin typeface="Noto Sans"/>
                <a:ea typeface="Noto Sans"/>
                <a:cs typeface="Noto Sans"/>
                <a:sym typeface="Noto Sans"/>
              </a:rPr>
              <a:t>Final architecture of your system (master/worker)</a:t>
            </a:r>
            <a:endParaRPr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372100" y="2002900"/>
            <a:ext cx="1603200" cy="57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3050400" y="2005963"/>
            <a:ext cx="1963800" cy="4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Data Chunk</a:t>
            </a:r>
            <a:endParaRPr sz="12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(&lt;= 100MB)</a:t>
            </a:r>
            <a:endParaRPr sz="10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372100" y="2146900"/>
            <a:ext cx="1603200" cy="57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372100" y="2307700"/>
            <a:ext cx="1603200" cy="57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372100" y="2460100"/>
            <a:ext cx="1603200" cy="57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372100" y="2610338"/>
            <a:ext cx="1603200" cy="57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oto Sans Medium"/>
                <a:ea typeface="Noto Sans Medium"/>
                <a:cs typeface="Noto Sans Medium"/>
                <a:sym typeface="Noto Sans Medium"/>
              </a:rPr>
              <a:t>Input FIles</a:t>
            </a:r>
            <a:endParaRPr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3050400" y="2478975"/>
            <a:ext cx="1963800" cy="22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Data Chunk</a:t>
            </a:r>
            <a:endParaRPr sz="12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3050400" y="2783775"/>
            <a:ext cx="1963800" cy="22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Data Chunk</a:t>
            </a:r>
            <a:endParaRPr sz="12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3050400" y="3086400"/>
            <a:ext cx="1963800" cy="22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Data Chunk</a:t>
            </a:r>
            <a:endParaRPr sz="12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cxnSp>
        <p:nvCxnSpPr>
          <p:cNvPr id="145" name="Google Shape;145;p18"/>
          <p:cNvCxnSpPr>
            <a:stCxn id="141" idx="3"/>
            <a:endCxn id="137" idx="1"/>
          </p:cNvCxnSpPr>
          <p:nvPr/>
        </p:nvCxnSpPr>
        <p:spPr>
          <a:xfrm flipH="1" rot="10800000">
            <a:off x="1975300" y="2211788"/>
            <a:ext cx="1075200" cy="6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8"/>
          <p:cNvCxnSpPr>
            <a:stCxn id="141" idx="3"/>
            <a:endCxn id="142" idx="1"/>
          </p:cNvCxnSpPr>
          <p:nvPr/>
        </p:nvCxnSpPr>
        <p:spPr>
          <a:xfrm flipH="1" rot="10800000">
            <a:off x="1975300" y="2592488"/>
            <a:ext cx="1075200" cy="30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8"/>
          <p:cNvCxnSpPr>
            <a:stCxn id="141" idx="3"/>
            <a:endCxn id="143" idx="1"/>
          </p:cNvCxnSpPr>
          <p:nvPr/>
        </p:nvCxnSpPr>
        <p:spPr>
          <a:xfrm>
            <a:off x="1975300" y="2896688"/>
            <a:ext cx="10752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8"/>
          <p:cNvCxnSpPr>
            <a:stCxn id="141" idx="3"/>
            <a:endCxn id="144" idx="1"/>
          </p:cNvCxnSpPr>
          <p:nvPr/>
        </p:nvCxnSpPr>
        <p:spPr>
          <a:xfrm>
            <a:off x="1975300" y="2896688"/>
            <a:ext cx="1075200" cy="3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18"/>
          <p:cNvSpPr txBox="1"/>
          <p:nvPr/>
        </p:nvSpPr>
        <p:spPr>
          <a:xfrm>
            <a:off x="1829200" y="3217800"/>
            <a:ext cx="1367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READ</a:t>
            </a:r>
            <a:endParaRPr sz="13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(concurrently)</a:t>
            </a:r>
            <a:endParaRPr sz="13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5944225" y="2005975"/>
            <a:ext cx="419400" cy="411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(1)</a:t>
            </a:r>
            <a:endParaRPr sz="10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5944225" y="2478975"/>
            <a:ext cx="419400" cy="22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(1)</a:t>
            </a:r>
            <a:endParaRPr sz="10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5944225" y="2783775"/>
            <a:ext cx="419400" cy="22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(1)</a:t>
            </a:r>
            <a:endParaRPr sz="10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5944225" y="3086400"/>
            <a:ext cx="419400" cy="22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(1)</a:t>
            </a:r>
            <a:endParaRPr sz="10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6439825" y="2006563"/>
            <a:ext cx="419400" cy="411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(2)</a:t>
            </a:r>
            <a:endParaRPr sz="10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6439825" y="2479563"/>
            <a:ext cx="419400" cy="226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(2)</a:t>
            </a:r>
            <a:endParaRPr sz="10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6439825" y="2784363"/>
            <a:ext cx="419400" cy="226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(2)</a:t>
            </a:r>
            <a:endParaRPr sz="10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6439825" y="3086988"/>
            <a:ext cx="419400" cy="226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(2)</a:t>
            </a:r>
            <a:endParaRPr sz="10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6935425" y="2006550"/>
            <a:ext cx="419400" cy="411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(3)</a:t>
            </a:r>
            <a:endParaRPr sz="10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6935425" y="2479550"/>
            <a:ext cx="419400" cy="226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(3)</a:t>
            </a:r>
            <a:endParaRPr sz="10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6935425" y="2784350"/>
            <a:ext cx="419400" cy="226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(3)</a:t>
            </a:r>
            <a:endParaRPr sz="10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6935425" y="3086975"/>
            <a:ext cx="419400" cy="226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(3)</a:t>
            </a:r>
            <a:endParaRPr sz="10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7888225" y="2006563"/>
            <a:ext cx="419400" cy="411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(n)</a:t>
            </a:r>
            <a:endParaRPr sz="10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7888225" y="2479563"/>
            <a:ext cx="419400" cy="226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(n</a:t>
            </a:r>
            <a:r>
              <a:rPr lang="ko" sz="10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)</a:t>
            </a:r>
            <a:endParaRPr sz="10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7888225" y="2784363"/>
            <a:ext cx="419400" cy="226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(n)</a:t>
            </a:r>
            <a:endParaRPr sz="10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7888225" y="3086988"/>
            <a:ext cx="419400" cy="226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(n)</a:t>
            </a:r>
            <a:endParaRPr sz="10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 rot="5400000">
            <a:off x="7497463" y="2523900"/>
            <a:ext cx="248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.</a:t>
            </a:r>
            <a:endParaRPr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.</a:t>
            </a:r>
            <a:endParaRPr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.</a:t>
            </a:r>
            <a:endParaRPr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cxnSp>
        <p:nvCxnSpPr>
          <p:cNvPr id="167" name="Google Shape;167;p18"/>
          <p:cNvCxnSpPr>
            <a:stCxn id="137" idx="3"/>
            <a:endCxn id="150" idx="1"/>
          </p:cNvCxnSpPr>
          <p:nvPr/>
        </p:nvCxnSpPr>
        <p:spPr>
          <a:xfrm>
            <a:off x="5014200" y="2211913"/>
            <a:ext cx="930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8"/>
          <p:cNvCxnSpPr>
            <a:stCxn id="142" idx="3"/>
            <a:endCxn id="151" idx="1"/>
          </p:cNvCxnSpPr>
          <p:nvPr/>
        </p:nvCxnSpPr>
        <p:spPr>
          <a:xfrm>
            <a:off x="5014200" y="2592375"/>
            <a:ext cx="930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8"/>
          <p:cNvCxnSpPr>
            <a:stCxn id="143" idx="3"/>
            <a:endCxn id="152" idx="1"/>
          </p:cNvCxnSpPr>
          <p:nvPr/>
        </p:nvCxnSpPr>
        <p:spPr>
          <a:xfrm>
            <a:off x="5014200" y="2897175"/>
            <a:ext cx="930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8"/>
          <p:cNvCxnSpPr>
            <a:stCxn id="144" idx="3"/>
            <a:endCxn id="153" idx="1"/>
          </p:cNvCxnSpPr>
          <p:nvPr/>
        </p:nvCxnSpPr>
        <p:spPr>
          <a:xfrm>
            <a:off x="5014200" y="3199800"/>
            <a:ext cx="930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18"/>
          <p:cNvSpPr/>
          <p:nvPr/>
        </p:nvSpPr>
        <p:spPr>
          <a:xfrm rot="-5400000">
            <a:off x="7029025" y="671700"/>
            <a:ext cx="193200" cy="2302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6243175" y="1375250"/>
            <a:ext cx="18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# of Workers</a:t>
            </a:r>
            <a:endParaRPr sz="12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5044200" y="3201975"/>
            <a:ext cx="8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Partition</a:t>
            </a:r>
            <a:endParaRPr sz="13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3777299" y="3255825"/>
            <a:ext cx="5100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Sort</a:t>
            </a:r>
            <a:endParaRPr sz="13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/>
        </p:nvSpPr>
        <p:spPr>
          <a:xfrm>
            <a:off x="243300" y="765650"/>
            <a:ext cx="32892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4</a:t>
            </a:r>
            <a:r>
              <a:rPr lang="ko" sz="21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. Shuffling</a:t>
            </a:r>
            <a:endParaRPr sz="21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80" name="Google Shape;180;p19"/>
          <p:cNvSpPr txBox="1"/>
          <p:nvPr>
            <p:ph type="title"/>
          </p:nvPr>
        </p:nvSpPr>
        <p:spPr>
          <a:xfrm>
            <a:off x="311700" y="137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>
                <a:latin typeface="Noto Sans"/>
                <a:ea typeface="Noto Sans"/>
                <a:cs typeface="Noto Sans"/>
                <a:sym typeface="Noto Sans"/>
              </a:rPr>
              <a:t>Final architecture of your system (master/worker)</a:t>
            </a:r>
            <a:endParaRPr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81" name="Google Shape;181;p19"/>
          <p:cNvSpPr/>
          <p:nvPr/>
        </p:nvSpPr>
        <p:spPr>
          <a:xfrm>
            <a:off x="665525" y="1410275"/>
            <a:ext cx="565800" cy="268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Noto Sans Medium"/>
                <a:ea typeface="Noto Sans Medium"/>
                <a:cs typeface="Noto Sans Medium"/>
                <a:sym typeface="Noto Sans Medium"/>
              </a:rPr>
              <a:t>W(1)</a:t>
            </a:r>
            <a:endParaRPr sz="1100"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665525" y="1679075"/>
            <a:ext cx="565800" cy="2688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Noto Sans Medium"/>
                <a:ea typeface="Noto Sans Medium"/>
                <a:cs typeface="Noto Sans Medium"/>
                <a:sym typeface="Noto Sans Medium"/>
              </a:rPr>
              <a:t>W(2)</a:t>
            </a:r>
            <a:endParaRPr sz="1100"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665525" y="1947875"/>
            <a:ext cx="565800" cy="268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Noto Sans Medium"/>
                <a:ea typeface="Noto Sans Medium"/>
                <a:cs typeface="Noto Sans Medium"/>
                <a:sym typeface="Noto Sans Medium"/>
              </a:rPr>
              <a:t>W(3)</a:t>
            </a:r>
            <a:endParaRPr sz="1100"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665525" y="2216675"/>
            <a:ext cx="565800" cy="268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Noto Sans Medium"/>
                <a:ea typeface="Noto Sans Medium"/>
                <a:cs typeface="Noto Sans Medium"/>
                <a:sym typeface="Noto Sans Medium"/>
              </a:rPr>
              <a:t>W(4)</a:t>
            </a:r>
            <a:endParaRPr sz="1100"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665525" y="2485475"/>
            <a:ext cx="565800" cy="2688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Noto Sans Medium"/>
                <a:ea typeface="Noto Sans Medium"/>
                <a:cs typeface="Noto Sans Medium"/>
                <a:sym typeface="Noto Sans Medium"/>
              </a:rPr>
              <a:t>W(5)</a:t>
            </a:r>
            <a:endParaRPr sz="1100"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665525" y="2754275"/>
            <a:ext cx="565800" cy="268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Noto Sans Medium"/>
                <a:ea typeface="Noto Sans Medium"/>
                <a:cs typeface="Noto Sans Medium"/>
                <a:sym typeface="Noto Sans Medium"/>
              </a:rPr>
              <a:t>W(6)</a:t>
            </a:r>
            <a:endParaRPr sz="1100"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665525" y="3023075"/>
            <a:ext cx="565800" cy="268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Noto Sans Medium"/>
                <a:ea typeface="Noto Sans Medium"/>
                <a:cs typeface="Noto Sans Medium"/>
                <a:sym typeface="Noto Sans Medium"/>
              </a:rPr>
              <a:t>W(7)</a:t>
            </a:r>
            <a:endParaRPr sz="1100"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665525" y="3291875"/>
            <a:ext cx="565800" cy="268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Noto Sans Medium"/>
                <a:ea typeface="Noto Sans Medium"/>
                <a:cs typeface="Noto Sans Medium"/>
                <a:sym typeface="Noto Sans Medium"/>
              </a:rPr>
              <a:t>W(8)</a:t>
            </a:r>
            <a:endParaRPr sz="1100"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89" name="Google Shape;189;p19"/>
          <p:cNvSpPr/>
          <p:nvPr/>
        </p:nvSpPr>
        <p:spPr>
          <a:xfrm>
            <a:off x="665525" y="3560675"/>
            <a:ext cx="565800" cy="2688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Noto Sans Medium"/>
                <a:ea typeface="Noto Sans Medium"/>
                <a:cs typeface="Noto Sans Medium"/>
                <a:sym typeface="Noto Sans Medium"/>
              </a:rPr>
              <a:t>W(9)</a:t>
            </a:r>
            <a:endParaRPr sz="1100"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665525" y="3829475"/>
            <a:ext cx="565800" cy="2688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Noto Sans Medium"/>
                <a:ea typeface="Noto Sans Medium"/>
                <a:cs typeface="Noto Sans Medium"/>
                <a:sym typeface="Noto Sans Medium"/>
              </a:rPr>
              <a:t>W(10)</a:t>
            </a:r>
            <a:endParaRPr sz="1100"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1231325" y="1410275"/>
            <a:ext cx="746700" cy="268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5Future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1231325" y="1679075"/>
            <a:ext cx="746700" cy="268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5Future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1231325" y="1947875"/>
            <a:ext cx="746700" cy="268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5Future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1231325" y="2216675"/>
            <a:ext cx="746700" cy="268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5Future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1231325" y="2485475"/>
            <a:ext cx="746700" cy="268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5Future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96" name="Google Shape;196;p19"/>
          <p:cNvSpPr/>
          <p:nvPr/>
        </p:nvSpPr>
        <p:spPr>
          <a:xfrm>
            <a:off x="1231325" y="2754275"/>
            <a:ext cx="746700" cy="268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5Future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1231325" y="3023075"/>
            <a:ext cx="746700" cy="268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5Future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1231325" y="3291875"/>
            <a:ext cx="746700" cy="268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5Future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99" name="Google Shape;199;p19"/>
          <p:cNvSpPr/>
          <p:nvPr/>
        </p:nvSpPr>
        <p:spPr>
          <a:xfrm>
            <a:off x="1231325" y="3560675"/>
            <a:ext cx="746700" cy="268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5Future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00" name="Google Shape;200;p19"/>
          <p:cNvSpPr/>
          <p:nvPr/>
        </p:nvSpPr>
        <p:spPr>
          <a:xfrm>
            <a:off x="1231325" y="3829475"/>
            <a:ext cx="746700" cy="268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5Future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201" name="Google Shape;201;p19"/>
          <p:cNvCxnSpPr>
            <a:stCxn id="191" idx="3"/>
            <a:endCxn id="202" idx="0"/>
          </p:cNvCxnSpPr>
          <p:nvPr/>
        </p:nvCxnSpPr>
        <p:spPr>
          <a:xfrm>
            <a:off x="1978025" y="1544675"/>
            <a:ext cx="810300" cy="5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19"/>
          <p:cNvCxnSpPr>
            <a:stCxn id="200" idx="3"/>
            <a:endCxn id="204" idx="2"/>
          </p:cNvCxnSpPr>
          <p:nvPr/>
        </p:nvCxnSpPr>
        <p:spPr>
          <a:xfrm flipH="1" rot="10800000">
            <a:off x="1978025" y="3472475"/>
            <a:ext cx="810300" cy="4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19"/>
          <p:cNvSpPr/>
          <p:nvPr/>
        </p:nvSpPr>
        <p:spPr>
          <a:xfrm>
            <a:off x="5179675" y="1410275"/>
            <a:ext cx="565800" cy="268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Noto Sans Medium"/>
                <a:ea typeface="Noto Sans Medium"/>
                <a:cs typeface="Noto Sans Medium"/>
                <a:sym typeface="Noto Sans Medium"/>
              </a:rPr>
              <a:t>W(1)</a:t>
            </a:r>
            <a:endParaRPr sz="1100"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06" name="Google Shape;206;p19"/>
          <p:cNvSpPr/>
          <p:nvPr/>
        </p:nvSpPr>
        <p:spPr>
          <a:xfrm>
            <a:off x="5179675" y="1679075"/>
            <a:ext cx="565800" cy="2688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Noto Sans Medium"/>
                <a:ea typeface="Noto Sans Medium"/>
                <a:cs typeface="Noto Sans Medium"/>
                <a:sym typeface="Noto Sans Medium"/>
              </a:rPr>
              <a:t>W(2)</a:t>
            </a:r>
            <a:endParaRPr sz="1100"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07" name="Google Shape;207;p19"/>
          <p:cNvSpPr/>
          <p:nvPr/>
        </p:nvSpPr>
        <p:spPr>
          <a:xfrm>
            <a:off x="5179675" y="1947875"/>
            <a:ext cx="565800" cy="268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Noto Sans Medium"/>
                <a:ea typeface="Noto Sans Medium"/>
                <a:cs typeface="Noto Sans Medium"/>
                <a:sym typeface="Noto Sans Medium"/>
              </a:rPr>
              <a:t>W(3)</a:t>
            </a:r>
            <a:endParaRPr sz="1100"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5179675" y="2216675"/>
            <a:ext cx="565800" cy="268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Noto Sans Medium"/>
                <a:ea typeface="Noto Sans Medium"/>
                <a:cs typeface="Noto Sans Medium"/>
                <a:sym typeface="Noto Sans Medium"/>
              </a:rPr>
              <a:t>W(4)</a:t>
            </a:r>
            <a:endParaRPr sz="1100"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09" name="Google Shape;209;p19"/>
          <p:cNvSpPr/>
          <p:nvPr/>
        </p:nvSpPr>
        <p:spPr>
          <a:xfrm>
            <a:off x="5179675" y="2485475"/>
            <a:ext cx="565800" cy="2688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Noto Sans Medium"/>
                <a:ea typeface="Noto Sans Medium"/>
                <a:cs typeface="Noto Sans Medium"/>
                <a:sym typeface="Noto Sans Medium"/>
              </a:rPr>
              <a:t>W(5)</a:t>
            </a:r>
            <a:endParaRPr sz="1100"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10" name="Google Shape;210;p19"/>
          <p:cNvSpPr/>
          <p:nvPr/>
        </p:nvSpPr>
        <p:spPr>
          <a:xfrm>
            <a:off x="5179675" y="2754275"/>
            <a:ext cx="565800" cy="268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Noto Sans Medium"/>
                <a:ea typeface="Noto Sans Medium"/>
                <a:cs typeface="Noto Sans Medium"/>
                <a:sym typeface="Noto Sans Medium"/>
              </a:rPr>
              <a:t>W(6)</a:t>
            </a:r>
            <a:endParaRPr sz="1100"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5179675" y="3023075"/>
            <a:ext cx="565800" cy="268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Noto Sans Medium"/>
                <a:ea typeface="Noto Sans Medium"/>
                <a:cs typeface="Noto Sans Medium"/>
                <a:sym typeface="Noto Sans Medium"/>
              </a:rPr>
              <a:t>W(7)</a:t>
            </a:r>
            <a:endParaRPr sz="1100"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5179675" y="3291875"/>
            <a:ext cx="565800" cy="268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Noto Sans Medium"/>
                <a:ea typeface="Noto Sans Medium"/>
                <a:cs typeface="Noto Sans Medium"/>
                <a:sym typeface="Noto Sans Medium"/>
              </a:rPr>
              <a:t>W(8)</a:t>
            </a:r>
            <a:endParaRPr sz="1100"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5179675" y="3560675"/>
            <a:ext cx="565800" cy="2688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Noto Sans Medium"/>
                <a:ea typeface="Noto Sans Medium"/>
                <a:cs typeface="Noto Sans Medium"/>
                <a:sym typeface="Noto Sans Medium"/>
              </a:rPr>
              <a:t>W(9)</a:t>
            </a:r>
            <a:endParaRPr sz="1100"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5179675" y="3829475"/>
            <a:ext cx="565800" cy="2688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Noto Sans Medium"/>
                <a:ea typeface="Noto Sans Medium"/>
                <a:cs typeface="Noto Sans Medium"/>
                <a:sym typeface="Noto Sans Medium"/>
              </a:rPr>
              <a:t>W(10)</a:t>
            </a:r>
            <a:endParaRPr sz="1100"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5745475" y="1410275"/>
            <a:ext cx="746700" cy="268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5Future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16" name="Google Shape;216;p19"/>
          <p:cNvSpPr/>
          <p:nvPr/>
        </p:nvSpPr>
        <p:spPr>
          <a:xfrm>
            <a:off x="5745475" y="1679075"/>
            <a:ext cx="746700" cy="268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5Future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5745475" y="1947875"/>
            <a:ext cx="746700" cy="268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5Future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18" name="Google Shape;218;p19"/>
          <p:cNvSpPr/>
          <p:nvPr/>
        </p:nvSpPr>
        <p:spPr>
          <a:xfrm>
            <a:off x="5745475" y="2216675"/>
            <a:ext cx="746700" cy="268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5Future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19" name="Google Shape;219;p19"/>
          <p:cNvSpPr/>
          <p:nvPr/>
        </p:nvSpPr>
        <p:spPr>
          <a:xfrm>
            <a:off x="5745475" y="2485475"/>
            <a:ext cx="746700" cy="268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5Future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20" name="Google Shape;220;p19"/>
          <p:cNvSpPr/>
          <p:nvPr/>
        </p:nvSpPr>
        <p:spPr>
          <a:xfrm>
            <a:off x="5745475" y="2754275"/>
            <a:ext cx="746700" cy="268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5Future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21" name="Google Shape;221;p19"/>
          <p:cNvSpPr/>
          <p:nvPr/>
        </p:nvSpPr>
        <p:spPr>
          <a:xfrm>
            <a:off x="5745475" y="3023075"/>
            <a:ext cx="746700" cy="268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5Future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22" name="Google Shape;222;p19"/>
          <p:cNvSpPr/>
          <p:nvPr/>
        </p:nvSpPr>
        <p:spPr>
          <a:xfrm>
            <a:off x="5745475" y="3291875"/>
            <a:ext cx="746700" cy="268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5Future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5745475" y="3560675"/>
            <a:ext cx="746700" cy="268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5Future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24" name="Google Shape;224;p19"/>
          <p:cNvSpPr/>
          <p:nvPr/>
        </p:nvSpPr>
        <p:spPr>
          <a:xfrm>
            <a:off x="5745475" y="3829475"/>
            <a:ext cx="746700" cy="268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5Future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225" name="Google Shape;225;p19"/>
          <p:cNvCxnSpPr>
            <a:stCxn id="215" idx="3"/>
          </p:cNvCxnSpPr>
          <p:nvPr/>
        </p:nvCxnSpPr>
        <p:spPr>
          <a:xfrm>
            <a:off x="6492175" y="1544675"/>
            <a:ext cx="810300" cy="5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19"/>
          <p:cNvCxnSpPr>
            <a:stCxn id="224" idx="3"/>
          </p:cNvCxnSpPr>
          <p:nvPr/>
        </p:nvCxnSpPr>
        <p:spPr>
          <a:xfrm flipH="1" rot="10800000">
            <a:off x="6492175" y="3472475"/>
            <a:ext cx="810300" cy="4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19"/>
          <p:cNvSpPr/>
          <p:nvPr/>
        </p:nvSpPr>
        <p:spPr>
          <a:xfrm>
            <a:off x="7302475" y="2128350"/>
            <a:ext cx="565800" cy="268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Noto Sans Medium"/>
                <a:ea typeface="Noto Sans Medium"/>
                <a:cs typeface="Noto Sans Medium"/>
                <a:sym typeface="Noto Sans Medium"/>
              </a:rPr>
              <a:t>W(6)</a:t>
            </a:r>
            <a:endParaRPr sz="1100"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28" name="Google Shape;228;p19"/>
          <p:cNvSpPr/>
          <p:nvPr/>
        </p:nvSpPr>
        <p:spPr>
          <a:xfrm>
            <a:off x="7302475" y="2397150"/>
            <a:ext cx="565800" cy="268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Noto Sans Medium"/>
                <a:ea typeface="Noto Sans Medium"/>
                <a:cs typeface="Noto Sans Medium"/>
                <a:sym typeface="Noto Sans Medium"/>
              </a:rPr>
              <a:t>W(7)</a:t>
            </a:r>
            <a:endParaRPr sz="1100"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29" name="Google Shape;229;p19"/>
          <p:cNvSpPr/>
          <p:nvPr/>
        </p:nvSpPr>
        <p:spPr>
          <a:xfrm>
            <a:off x="7302475" y="2665950"/>
            <a:ext cx="565800" cy="268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Noto Sans Medium"/>
                <a:ea typeface="Noto Sans Medium"/>
                <a:cs typeface="Noto Sans Medium"/>
                <a:sym typeface="Noto Sans Medium"/>
              </a:rPr>
              <a:t>W(8)</a:t>
            </a:r>
            <a:endParaRPr sz="1100"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30" name="Google Shape;230;p19"/>
          <p:cNvSpPr/>
          <p:nvPr/>
        </p:nvSpPr>
        <p:spPr>
          <a:xfrm>
            <a:off x="7302475" y="2934750"/>
            <a:ext cx="565800" cy="2688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Noto Sans Medium"/>
                <a:ea typeface="Noto Sans Medium"/>
                <a:cs typeface="Noto Sans Medium"/>
                <a:sym typeface="Noto Sans Medium"/>
              </a:rPr>
              <a:t>W(9)</a:t>
            </a:r>
            <a:endParaRPr sz="1100"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7302475" y="3203550"/>
            <a:ext cx="565800" cy="2688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Noto Sans Medium"/>
                <a:ea typeface="Noto Sans Medium"/>
                <a:cs typeface="Noto Sans Medium"/>
                <a:sym typeface="Noto Sans Medium"/>
              </a:rPr>
              <a:t>W(10)</a:t>
            </a:r>
            <a:endParaRPr sz="1100"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32" name="Google Shape;232;p19"/>
          <p:cNvSpPr/>
          <p:nvPr/>
        </p:nvSpPr>
        <p:spPr>
          <a:xfrm>
            <a:off x="2788325" y="2128350"/>
            <a:ext cx="565800" cy="268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Noto Sans Medium"/>
                <a:ea typeface="Noto Sans Medium"/>
                <a:cs typeface="Noto Sans Medium"/>
                <a:sym typeface="Noto Sans Medium"/>
              </a:rPr>
              <a:t>W(1)</a:t>
            </a:r>
            <a:endParaRPr sz="1100"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33" name="Google Shape;233;p19"/>
          <p:cNvSpPr/>
          <p:nvPr/>
        </p:nvSpPr>
        <p:spPr>
          <a:xfrm>
            <a:off x="2788325" y="2397150"/>
            <a:ext cx="565800" cy="2688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Noto Sans Medium"/>
                <a:ea typeface="Noto Sans Medium"/>
                <a:cs typeface="Noto Sans Medium"/>
                <a:sym typeface="Noto Sans Medium"/>
              </a:rPr>
              <a:t>W(2)</a:t>
            </a:r>
            <a:endParaRPr sz="1100"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34" name="Google Shape;234;p19"/>
          <p:cNvSpPr/>
          <p:nvPr/>
        </p:nvSpPr>
        <p:spPr>
          <a:xfrm>
            <a:off x="2788325" y="2665950"/>
            <a:ext cx="565800" cy="2688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Noto Sans Medium"/>
                <a:ea typeface="Noto Sans Medium"/>
                <a:cs typeface="Noto Sans Medium"/>
                <a:sym typeface="Noto Sans Medium"/>
              </a:rPr>
              <a:t>W(3)</a:t>
            </a:r>
            <a:endParaRPr sz="1100"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35" name="Google Shape;235;p19"/>
          <p:cNvSpPr/>
          <p:nvPr/>
        </p:nvSpPr>
        <p:spPr>
          <a:xfrm>
            <a:off x="2788325" y="2934750"/>
            <a:ext cx="565800" cy="268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Noto Sans Medium"/>
                <a:ea typeface="Noto Sans Medium"/>
                <a:cs typeface="Noto Sans Medium"/>
                <a:sym typeface="Noto Sans Medium"/>
              </a:rPr>
              <a:t>W(4)</a:t>
            </a:r>
            <a:endParaRPr sz="1100"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36" name="Google Shape;236;p19"/>
          <p:cNvSpPr/>
          <p:nvPr/>
        </p:nvSpPr>
        <p:spPr>
          <a:xfrm>
            <a:off x="2788325" y="3203550"/>
            <a:ext cx="565800" cy="2688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Noto Sans Medium"/>
                <a:ea typeface="Noto Sans Medium"/>
                <a:cs typeface="Noto Sans Medium"/>
                <a:sym typeface="Noto Sans Medium"/>
              </a:rPr>
              <a:t>W(5)</a:t>
            </a:r>
            <a:endParaRPr sz="1100"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37" name="Google Shape;237;p19"/>
          <p:cNvSpPr/>
          <p:nvPr/>
        </p:nvSpPr>
        <p:spPr>
          <a:xfrm>
            <a:off x="3965700" y="2655138"/>
            <a:ext cx="602400" cy="290400"/>
          </a:xfrm>
          <a:prstGeom prst="rightArrow">
            <a:avLst>
              <a:gd fmla="val 35406" name="adj1"/>
              <a:gd fmla="val 10687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/>
          <p:nvPr/>
        </p:nvSpPr>
        <p:spPr>
          <a:xfrm>
            <a:off x="243300" y="765650"/>
            <a:ext cx="32892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5</a:t>
            </a:r>
            <a:r>
              <a:rPr lang="ko" sz="21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. Merging</a:t>
            </a:r>
            <a:endParaRPr sz="21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43" name="Google Shape;243;p20"/>
          <p:cNvSpPr txBox="1"/>
          <p:nvPr>
            <p:ph type="title"/>
          </p:nvPr>
        </p:nvSpPr>
        <p:spPr>
          <a:xfrm>
            <a:off x="311700" y="137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>
                <a:latin typeface="Noto Sans"/>
                <a:ea typeface="Noto Sans"/>
                <a:cs typeface="Noto Sans"/>
                <a:sym typeface="Noto Sans"/>
              </a:rPr>
              <a:t>Final architecture of your system (master/worker)</a:t>
            </a:r>
            <a:endParaRPr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44" name="Google Shape;244;p20"/>
          <p:cNvSpPr/>
          <p:nvPr/>
        </p:nvSpPr>
        <p:spPr>
          <a:xfrm>
            <a:off x="397625" y="2173900"/>
            <a:ext cx="929700" cy="686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Noto Sans Medium"/>
                <a:ea typeface="Noto Sans Medium"/>
                <a:cs typeface="Noto Sans Medium"/>
                <a:sym typeface="Noto Sans Medium"/>
              </a:rPr>
              <a:t>W(1)</a:t>
            </a:r>
            <a:endParaRPr sz="1100"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45" name="Google Shape;245;p20"/>
          <p:cNvSpPr/>
          <p:nvPr/>
        </p:nvSpPr>
        <p:spPr>
          <a:xfrm>
            <a:off x="4543063" y="1621300"/>
            <a:ext cx="129300" cy="22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p20"/>
          <p:cNvSpPr/>
          <p:nvPr/>
        </p:nvSpPr>
        <p:spPr>
          <a:xfrm>
            <a:off x="4543063" y="1926100"/>
            <a:ext cx="129300" cy="22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20"/>
          <p:cNvSpPr/>
          <p:nvPr/>
        </p:nvSpPr>
        <p:spPr>
          <a:xfrm>
            <a:off x="4543063" y="2228725"/>
            <a:ext cx="129300" cy="22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p20"/>
          <p:cNvSpPr txBox="1"/>
          <p:nvPr/>
        </p:nvSpPr>
        <p:spPr>
          <a:xfrm rot="5400000">
            <a:off x="2458075" y="2335413"/>
            <a:ext cx="248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.</a:t>
            </a:r>
            <a:endParaRPr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.</a:t>
            </a:r>
            <a:endParaRPr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  <a:p>
            <a:pPr indent="0" lvl="0" marL="0" rtl="0" algn="l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.</a:t>
            </a:r>
            <a:endParaRPr sz="18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49" name="Google Shape;249;p20"/>
          <p:cNvSpPr/>
          <p:nvPr/>
        </p:nvSpPr>
        <p:spPr>
          <a:xfrm>
            <a:off x="3517663" y="2382663"/>
            <a:ext cx="602400" cy="290400"/>
          </a:xfrm>
          <a:prstGeom prst="rightArrow">
            <a:avLst>
              <a:gd fmla="val 35406" name="adj1"/>
              <a:gd fmla="val 10687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0"/>
          <p:cNvSpPr/>
          <p:nvPr/>
        </p:nvSpPr>
        <p:spPr>
          <a:xfrm>
            <a:off x="4748563" y="1622388"/>
            <a:ext cx="129300" cy="2268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A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20"/>
          <p:cNvSpPr/>
          <p:nvPr/>
        </p:nvSpPr>
        <p:spPr>
          <a:xfrm>
            <a:off x="4748563" y="1927188"/>
            <a:ext cx="129300" cy="2268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A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20"/>
          <p:cNvSpPr/>
          <p:nvPr/>
        </p:nvSpPr>
        <p:spPr>
          <a:xfrm>
            <a:off x="4748563" y="2229813"/>
            <a:ext cx="129300" cy="2268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A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20"/>
          <p:cNvSpPr/>
          <p:nvPr/>
        </p:nvSpPr>
        <p:spPr>
          <a:xfrm>
            <a:off x="4954063" y="1622375"/>
            <a:ext cx="129300" cy="2268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0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20"/>
          <p:cNvSpPr/>
          <p:nvPr/>
        </p:nvSpPr>
        <p:spPr>
          <a:xfrm>
            <a:off x="4954063" y="1927175"/>
            <a:ext cx="129300" cy="2268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0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p20"/>
          <p:cNvSpPr/>
          <p:nvPr/>
        </p:nvSpPr>
        <p:spPr>
          <a:xfrm>
            <a:off x="4954063" y="2229800"/>
            <a:ext cx="129300" cy="2268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0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p20"/>
          <p:cNvSpPr/>
          <p:nvPr/>
        </p:nvSpPr>
        <p:spPr>
          <a:xfrm>
            <a:off x="5159563" y="1622375"/>
            <a:ext cx="129300" cy="2268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20"/>
          <p:cNvSpPr/>
          <p:nvPr/>
        </p:nvSpPr>
        <p:spPr>
          <a:xfrm>
            <a:off x="5159563" y="1927175"/>
            <a:ext cx="129300" cy="2268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p20"/>
          <p:cNvSpPr/>
          <p:nvPr/>
        </p:nvSpPr>
        <p:spPr>
          <a:xfrm>
            <a:off x="5159563" y="2229800"/>
            <a:ext cx="129300" cy="2268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p20"/>
          <p:cNvSpPr/>
          <p:nvPr/>
        </p:nvSpPr>
        <p:spPr>
          <a:xfrm>
            <a:off x="5741625" y="2392663"/>
            <a:ext cx="602400" cy="290400"/>
          </a:xfrm>
          <a:prstGeom prst="rightArrow">
            <a:avLst>
              <a:gd fmla="val 35406" name="adj1"/>
              <a:gd fmla="val 10687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0"/>
          <p:cNvSpPr/>
          <p:nvPr/>
        </p:nvSpPr>
        <p:spPr>
          <a:xfrm>
            <a:off x="6789750" y="2045658"/>
            <a:ext cx="419400" cy="831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1</a:t>
            </a:r>
            <a:endParaRPr sz="10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61" name="Google Shape;261;p20"/>
          <p:cNvSpPr/>
          <p:nvPr/>
        </p:nvSpPr>
        <p:spPr>
          <a:xfrm>
            <a:off x="7285350" y="2046700"/>
            <a:ext cx="419400" cy="8310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2</a:t>
            </a:r>
            <a:endParaRPr sz="10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62" name="Google Shape;262;p20"/>
          <p:cNvSpPr/>
          <p:nvPr/>
        </p:nvSpPr>
        <p:spPr>
          <a:xfrm>
            <a:off x="7780950" y="2046209"/>
            <a:ext cx="419400" cy="8310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3</a:t>
            </a:r>
            <a:endParaRPr sz="10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63" name="Google Shape;263;p20"/>
          <p:cNvSpPr/>
          <p:nvPr/>
        </p:nvSpPr>
        <p:spPr>
          <a:xfrm>
            <a:off x="8276550" y="2046150"/>
            <a:ext cx="419400" cy="8310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4</a:t>
            </a:r>
            <a:endParaRPr sz="10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64" name="Google Shape;264;p20"/>
          <p:cNvSpPr txBox="1"/>
          <p:nvPr/>
        </p:nvSpPr>
        <p:spPr>
          <a:xfrm>
            <a:off x="3221850" y="2821500"/>
            <a:ext cx="11688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Partitioning</a:t>
            </a:r>
            <a:endParaRPr sz="13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65" name="Google Shape;265;p20"/>
          <p:cNvSpPr/>
          <p:nvPr/>
        </p:nvSpPr>
        <p:spPr>
          <a:xfrm>
            <a:off x="1953025" y="2099025"/>
            <a:ext cx="419400" cy="22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(</a:t>
            </a:r>
            <a:r>
              <a:rPr lang="ko" sz="10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2)</a:t>
            </a:r>
            <a:endParaRPr sz="10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66" name="Google Shape;266;p20"/>
          <p:cNvSpPr/>
          <p:nvPr/>
        </p:nvSpPr>
        <p:spPr>
          <a:xfrm>
            <a:off x="1953025" y="2403825"/>
            <a:ext cx="419400" cy="22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(2)</a:t>
            </a:r>
            <a:endParaRPr sz="10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67" name="Google Shape;267;p20"/>
          <p:cNvSpPr/>
          <p:nvPr/>
        </p:nvSpPr>
        <p:spPr>
          <a:xfrm>
            <a:off x="1953025" y="2706450"/>
            <a:ext cx="419400" cy="22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(2)</a:t>
            </a:r>
            <a:endParaRPr sz="10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68" name="Google Shape;268;p20"/>
          <p:cNvSpPr/>
          <p:nvPr/>
        </p:nvSpPr>
        <p:spPr>
          <a:xfrm>
            <a:off x="2774575" y="2099038"/>
            <a:ext cx="419400" cy="22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(n)</a:t>
            </a:r>
            <a:endParaRPr sz="10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69" name="Google Shape;269;p20"/>
          <p:cNvSpPr/>
          <p:nvPr/>
        </p:nvSpPr>
        <p:spPr>
          <a:xfrm>
            <a:off x="2774575" y="2403838"/>
            <a:ext cx="419400" cy="22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(n)</a:t>
            </a:r>
            <a:endParaRPr sz="10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70" name="Google Shape;270;p20"/>
          <p:cNvSpPr/>
          <p:nvPr/>
        </p:nvSpPr>
        <p:spPr>
          <a:xfrm>
            <a:off x="2774575" y="2706463"/>
            <a:ext cx="419400" cy="22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(n)</a:t>
            </a:r>
            <a:endParaRPr sz="10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71" name="Google Shape;271;p20"/>
          <p:cNvSpPr/>
          <p:nvPr/>
        </p:nvSpPr>
        <p:spPr>
          <a:xfrm>
            <a:off x="4543050" y="2531725"/>
            <a:ext cx="129300" cy="22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p20"/>
          <p:cNvSpPr/>
          <p:nvPr/>
        </p:nvSpPr>
        <p:spPr>
          <a:xfrm>
            <a:off x="4543050" y="2836525"/>
            <a:ext cx="129300" cy="22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73" name="Google Shape;273;p20"/>
          <p:cNvSpPr/>
          <p:nvPr/>
        </p:nvSpPr>
        <p:spPr>
          <a:xfrm>
            <a:off x="4543050" y="3139150"/>
            <a:ext cx="129300" cy="22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74" name="Google Shape;274;p20"/>
          <p:cNvSpPr/>
          <p:nvPr/>
        </p:nvSpPr>
        <p:spPr>
          <a:xfrm>
            <a:off x="4748550" y="2532813"/>
            <a:ext cx="129300" cy="2268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A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20"/>
          <p:cNvSpPr/>
          <p:nvPr/>
        </p:nvSpPr>
        <p:spPr>
          <a:xfrm>
            <a:off x="4748550" y="2837613"/>
            <a:ext cx="129300" cy="2268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A9999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76" name="Google Shape;276;p20"/>
          <p:cNvSpPr/>
          <p:nvPr/>
        </p:nvSpPr>
        <p:spPr>
          <a:xfrm>
            <a:off x="4748550" y="3140238"/>
            <a:ext cx="129300" cy="2268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A9999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77" name="Google Shape;277;p20"/>
          <p:cNvSpPr/>
          <p:nvPr/>
        </p:nvSpPr>
        <p:spPr>
          <a:xfrm>
            <a:off x="4954050" y="2532800"/>
            <a:ext cx="129300" cy="2268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0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20"/>
          <p:cNvSpPr/>
          <p:nvPr/>
        </p:nvSpPr>
        <p:spPr>
          <a:xfrm>
            <a:off x="4954050" y="2837600"/>
            <a:ext cx="129300" cy="2268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06666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79" name="Google Shape;279;p20"/>
          <p:cNvSpPr/>
          <p:nvPr/>
        </p:nvSpPr>
        <p:spPr>
          <a:xfrm>
            <a:off x="4954050" y="3140225"/>
            <a:ext cx="129300" cy="2268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06666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80" name="Google Shape;280;p20"/>
          <p:cNvSpPr/>
          <p:nvPr/>
        </p:nvSpPr>
        <p:spPr>
          <a:xfrm>
            <a:off x="5159550" y="2532800"/>
            <a:ext cx="129300" cy="2268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p20"/>
          <p:cNvSpPr/>
          <p:nvPr/>
        </p:nvSpPr>
        <p:spPr>
          <a:xfrm>
            <a:off x="5159550" y="2837600"/>
            <a:ext cx="129300" cy="2268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82" name="Google Shape;282;p20"/>
          <p:cNvSpPr/>
          <p:nvPr/>
        </p:nvSpPr>
        <p:spPr>
          <a:xfrm>
            <a:off x="5159550" y="3140225"/>
            <a:ext cx="129300" cy="2268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83" name="Google Shape;283;p20"/>
          <p:cNvSpPr txBox="1"/>
          <p:nvPr/>
        </p:nvSpPr>
        <p:spPr>
          <a:xfrm>
            <a:off x="5603100" y="2821500"/>
            <a:ext cx="9297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Merging</a:t>
            </a:r>
            <a:endParaRPr sz="13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cxnSp>
        <p:nvCxnSpPr>
          <p:cNvPr id="284" name="Google Shape;284;p20"/>
          <p:cNvCxnSpPr/>
          <p:nvPr/>
        </p:nvCxnSpPr>
        <p:spPr>
          <a:xfrm flipH="1" rot="10800000">
            <a:off x="862475" y="2098000"/>
            <a:ext cx="602400" cy="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20"/>
          <p:cNvCxnSpPr/>
          <p:nvPr/>
        </p:nvCxnSpPr>
        <p:spPr>
          <a:xfrm>
            <a:off x="862475" y="2860600"/>
            <a:ext cx="602400" cy="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20"/>
          <p:cNvSpPr/>
          <p:nvPr/>
        </p:nvSpPr>
        <p:spPr>
          <a:xfrm>
            <a:off x="1457425" y="2097938"/>
            <a:ext cx="419400" cy="22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(1)</a:t>
            </a:r>
            <a:endParaRPr sz="10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87" name="Google Shape;287;p20"/>
          <p:cNvSpPr/>
          <p:nvPr/>
        </p:nvSpPr>
        <p:spPr>
          <a:xfrm>
            <a:off x="1457425" y="2402738"/>
            <a:ext cx="419400" cy="22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(1)</a:t>
            </a:r>
            <a:endParaRPr sz="10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88" name="Google Shape;288;p20"/>
          <p:cNvSpPr/>
          <p:nvPr/>
        </p:nvSpPr>
        <p:spPr>
          <a:xfrm>
            <a:off x="1457425" y="2705363"/>
            <a:ext cx="419400" cy="226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(1)</a:t>
            </a:r>
            <a:endParaRPr sz="10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sp>
        <p:nvSpPr>
          <p:cNvPr id="289" name="Google Shape;289;p20"/>
          <p:cNvSpPr/>
          <p:nvPr/>
        </p:nvSpPr>
        <p:spPr>
          <a:xfrm rot="-5400000">
            <a:off x="4826725" y="3129875"/>
            <a:ext cx="156300" cy="723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0"/>
          <p:cNvSpPr txBox="1"/>
          <p:nvPr/>
        </p:nvSpPr>
        <p:spPr>
          <a:xfrm>
            <a:off x="3917350" y="3616300"/>
            <a:ext cx="23517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0.25 &amp; 0.25 &amp; 0.25 &amp; 0.25</a:t>
            </a:r>
            <a:endParaRPr sz="1300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pic>
        <p:nvPicPr>
          <p:cNvPr id="291" name="Google Shape;2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918926"/>
            <a:ext cx="4997551" cy="132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oto Sans Medium"/>
                <a:ea typeface="Noto Sans Medium"/>
                <a:cs typeface="Noto Sans Medium"/>
                <a:sym typeface="Noto Sans Medium"/>
              </a:rPr>
              <a:t>Overall progress</a:t>
            </a:r>
            <a:endParaRPr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graphicFrame>
        <p:nvGraphicFramePr>
          <p:cNvPr id="297" name="Google Shape;297;p21"/>
          <p:cNvGraphicFramePr/>
          <p:nvPr/>
        </p:nvGraphicFramePr>
        <p:xfrm>
          <a:off x="500575" y="111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{310576B5-8D74-4642-B8E7-D9D0AAFD6FEA}</a:tableStyleId>
              </a:tblPr>
              <a:tblGrid>
                <a:gridCol w="804575"/>
                <a:gridCol w="7171400"/>
              </a:tblGrid>
              <a:tr h="43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Week</a:t>
                      </a:r>
                      <a:endParaRPr b="1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Weekly Progress</a:t>
                      </a:r>
                      <a:endParaRPr b="1"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/>
                </a:tc>
              </a:tr>
              <a:tr h="43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1</a:t>
                      </a:r>
                      <a:endParaRPr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Define:</a:t>
                      </a:r>
                      <a:r>
                        <a:rPr lang="ko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 Git Commit Convention / Coding Style / Meeting Schedule / Milestone</a:t>
                      </a:r>
                      <a:endParaRPr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91425" marB="91425" marR="91425" marL="91425"/>
                </a:tc>
              </a:tr>
              <a:tr h="43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2</a:t>
                      </a:r>
                      <a:endParaRPr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Study:</a:t>
                      </a:r>
                      <a:r>
                        <a:rPr lang="ko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 Project Scope / gRPC | </a:t>
                      </a:r>
                      <a:r>
                        <a:rPr b="1" lang="ko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Design:</a:t>
                      </a:r>
                      <a:r>
                        <a:rPr lang="ko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 Overall Design / Use ChatGPT</a:t>
                      </a:r>
                      <a:endParaRPr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91425" marB="91425" marR="91425" marL="91425"/>
                </a:tc>
              </a:tr>
              <a:tr h="43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3</a:t>
                      </a:r>
                      <a:endParaRPr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Study:</a:t>
                      </a:r>
                      <a:r>
                        <a:rPr lang="ko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 gRPC | </a:t>
                      </a:r>
                      <a:r>
                        <a:rPr b="1" lang="ko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Design:</a:t>
                      </a:r>
                      <a:r>
                        <a:rPr lang="ko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 Design Specific Functions</a:t>
                      </a:r>
                      <a:endParaRPr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91425" marB="91425" marR="91425" marL="91425"/>
                </a:tc>
              </a:tr>
              <a:tr h="43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4</a:t>
                      </a:r>
                      <a:endParaRPr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Code:</a:t>
                      </a:r>
                      <a:r>
                        <a:rPr lang="ko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 Server Setup / gRPC Examples / Message Protocol / Make Input Data </a:t>
                      </a:r>
                      <a:endParaRPr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91425" marB="91425" marR="91425" marL="91425"/>
                </a:tc>
              </a:tr>
              <a:tr h="43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5</a:t>
                      </a:r>
                      <a:endParaRPr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Code:</a:t>
                      </a:r>
                      <a:r>
                        <a:rPr lang="ko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 Sampling / Sort &amp; Partition / Shell Scripts</a:t>
                      </a:r>
                      <a:endParaRPr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91425" marB="91425" marR="91425" marL="91425"/>
                </a:tc>
              </a:tr>
              <a:tr h="43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6</a:t>
                      </a:r>
                      <a:endParaRPr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Code: </a:t>
                      </a:r>
                      <a:r>
                        <a:rPr lang="ko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Shuffling / Merge </a:t>
                      </a:r>
                      <a:endParaRPr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91425" marB="91425" marR="91425" marL="91425"/>
                </a:tc>
              </a:tr>
              <a:tr h="43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7</a:t>
                      </a:r>
                      <a:endParaRPr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Code: </a:t>
                      </a:r>
                      <a:r>
                        <a:rPr lang="ko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Merge / Overall Test / Refactor Other Codes</a:t>
                      </a:r>
                      <a:endParaRPr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91425" marB="91425" marR="91425" marL="91425"/>
                </a:tc>
              </a:tr>
              <a:tr h="43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8</a:t>
                      </a:r>
                      <a:endParaRPr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Test:</a:t>
                      </a:r>
                      <a:r>
                        <a:rPr lang="ko">
                          <a:latin typeface="Noto Sans Medium"/>
                          <a:ea typeface="Noto Sans Medium"/>
                          <a:cs typeface="Noto Sans Medium"/>
                          <a:sym typeface="Noto Sans Medium"/>
                        </a:rPr>
                        <a:t> Overall Test / Unit Test </a:t>
                      </a:r>
                      <a:endParaRPr>
                        <a:latin typeface="Noto Sans Medium"/>
                        <a:ea typeface="Noto Sans Medium"/>
                        <a:cs typeface="Noto Sans Medium"/>
                        <a:sym typeface="Noto Sans Medium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