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F3AC74-7F9A-4CF6-8B45-0EDBBA24D149}">
  <a:tblStyle styleId="{63F3AC74-7F9A-4CF6-8B45-0EDBBA24D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0d8b68d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0d8b68d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0d8b68d1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0d8b68d1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80d8b68d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80d8b68d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80d8b68d1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80d8b68d1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80d8b68d1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180d8b68d1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80d8b68d1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80d8b68d1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0d8b68d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0d8b68d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0d8b68d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0d8b68d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0d8b68d1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0d8b68d1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0d8b68d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0d8b68d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0d8b68d1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0d8b68d1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0d8b68d1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0d8b68d1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0d8b68d1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0d8b68d1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2b2497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2b2497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8850" y="2213550"/>
            <a:ext cx="7326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cs332 project : </a:t>
            </a:r>
            <a:r>
              <a:rPr b="1" lang="ko" sz="3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Distributed Sorting</a:t>
            </a:r>
            <a:endParaRPr b="1"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07750" y="3866950"/>
            <a:ext cx="1963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20190263 신재욱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20220615 고민석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20220170 하동은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Sampling</a:t>
            </a: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&amp; Pivot Calculation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</a:t>
            </a:r>
            <a:endParaRPr b="1" sz="1300"/>
          </a:p>
        </p:txBody>
      </p:sp>
      <p:sp>
        <p:nvSpPr>
          <p:cNvPr id="142" name="Google Shape;142;p22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Worker2</a:t>
            </a:r>
            <a:endParaRPr b="1" sz="1300"/>
          </a:p>
        </p:txBody>
      </p:sp>
      <p:sp>
        <p:nvSpPr>
          <p:cNvPr id="143" name="Google Shape;143;p22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Worker10</a:t>
            </a:r>
            <a:endParaRPr b="1" sz="1300"/>
          </a:p>
        </p:txBody>
      </p:sp>
      <p:sp>
        <p:nvSpPr>
          <p:cNvPr id="144" name="Google Shape;144;p22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Master</a:t>
            </a:r>
            <a:endParaRPr b="1" sz="1800"/>
          </a:p>
        </p:txBody>
      </p:sp>
      <p:sp>
        <p:nvSpPr>
          <p:cNvPr id="145" name="Google Shape;145;p22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</a:t>
            </a:r>
            <a:endParaRPr b="1" sz="1300"/>
          </a:p>
        </p:txBody>
      </p:sp>
      <p:sp>
        <p:nvSpPr>
          <p:cNvPr id="147" name="Google Shape;147;p22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Worker2</a:t>
            </a:r>
            <a:endParaRPr b="1" sz="1300"/>
          </a:p>
        </p:txBody>
      </p:sp>
      <p:sp>
        <p:nvSpPr>
          <p:cNvPr id="148" name="Google Shape;148;p22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Worker10</a:t>
            </a:r>
            <a:endParaRPr b="1" sz="1300"/>
          </a:p>
        </p:txBody>
      </p:sp>
      <p:sp>
        <p:nvSpPr>
          <p:cNvPr id="149" name="Google Shape;149;p22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22"/>
          <p:cNvCxnSpPr>
            <a:stCxn id="144" idx="3"/>
            <a:endCxn id="146" idx="1"/>
          </p:cNvCxnSpPr>
          <p:nvPr/>
        </p:nvCxnSpPr>
        <p:spPr>
          <a:xfrm flipH="1" rot="10800000">
            <a:off x="5280975" y="1850700"/>
            <a:ext cx="1578300" cy="9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>
            <a:stCxn id="144" idx="3"/>
            <a:endCxn id="147" idx="1"/>
          </p:cNvCxnSpPr>
          <p:nvPr/>
        </p:nvCxnSpPr>
        <p:spPr>
          <a:xfrm flipH="1" rot="10800000">
            <a:off x="5280975" y="2382300"/>
            <a:ext cx="15783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>
            <a:stCxn id="144" idx="3"/>
            <a:endCxn id="148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>
            <a:stCxn id="141" idx="3"/>
            <a:endCxn id="144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>
            <a:stCxn id="142" idx="3"/>
            <a:endCxn id="144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43" idx="3"/>
            <a:endCxn id="144" idx="1"/>
          </p:cNvCxnSpPr>
          <p:nvPr/>
        </p:nvCxnSpPr>
        <p:spPr>
          <a:xfrm flipH="1" rot="10800000">
            <a:off x="2079525" y="2785050"/>
            <a:ext cx="15783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1828350" y="3905200"/>
            <a:ext cx="18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</a:t>
            </a:r>
            <a:r>
              <a:rPr lang="ko"/>
              <a:t>ends sample data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554775" y="3245250"/>
            <a:ext cx="182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r>
              <a:rPr lang="ko"/>
              <a:t>alculates the pivot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(calculatePivots)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245725" y="3905200"/>
            <a:ext cx="36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the partitioning range &amp; IP List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969325" y="1766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Distribute the pivot points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evenly across the workers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Sorting &amp; Partitioning</a:t>
            </a: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(SortAndPartition.scala)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30950" y="1047638"/>
            <a:ext cx="1636200" cy="104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Input FIles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424700" y="1422638"/>
            <a:ext cx="602400" cy="290400"/>
          </a:xfrm>
          <a:prstGeom prst="rightArrow">
            <a:avLst>
              <a:gd fmla="val 35406" name="adj1"/>
              <a:gd fmla="val 1068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874175" y="2191338"/>
            <a:ext cx="1879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data via streaming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384650" y="1234250"/>
            <a:ext cx="1955100" cy="566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Data Chunk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657250" y="1666500"/>
            <a:ext cx="1955100" cy="525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981725" y="21868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Sort and save data blocks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39748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 data based on sampling range (File Partitioning)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59950" y="2838938"/>
            <a:ext cx="337200" cy="95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755225" y="2838938"/>
            <a:ext cx="337200" cy="95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150500" y="2838938"/>
            <a:ext cx="337200" cy="95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545775" y="2838938"/>
            <a:ext cx="337200" cy="9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941050" y="2838938"/>
            <a:ext cx="337200" cy="9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336325" y="2838938"/>
            <a:ext cx="337200" cy="95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359950" y="2982963"/>
            <a:ext cx="337200" cy="95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755225" y="2982963"/>
            <a:ext cx="337200" cy="95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50500" y="2982963"/>
            <a:ext cx="337200" cy="95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545775" y="2982963"/>
            <a:ext cx="337200" cy="9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941050" y="2982963"/>
            <a:ext cx="337200" cy="9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5336325" y="2982963"/>
            <a:ext cx="337200" cy="95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359950" y="3126988"/>
            <a:ext cx="337200" cy="95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755225" y="3126988"/>
            <a:ext cx="337200" cy="95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4150500" y="3126988"/>
            <a:ext cx="337200" cy="95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545775" y="3126988"/>
            <a:ext cx="337200" cy="9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4941050" y="3126988"/>
            <a:ext cx="337200" cy="9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5336325" y="3126988"/>
            <a:ext cx="337200" cy="95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3359950" y="3271013"/>
            <a:ext cx="337200" cy="95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755225" y="3271013"/>
            <a:ext cx="337200" cy="95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150500" y="3271013"/>
            <a:ext cx="337200" cy="95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545775" y="3271013"/>
            <a:ext cx="337200" cy="9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941050" y="3271013"/>
            <a:ext cx="337200" cy="9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336325" y="3271013"/>
            <a:ext cx="337200" cy="95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59950" y="3415038"/>
            <a:ext cx="337200" cy="95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755225" y="3415038"/>
            <a:ext cx="337200" cy="95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150500" y="3415038"/>
            <a:ext cx="337200" cy="95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545775" y="3415038"/>
            <a:ext cx="337200" cy="9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941050" y="3415038"/>
            <a:ext cx="337200" cy="9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336325" y="3415038"/>
            <a:ext cx="337200" cy="95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359925" y="3862813"/>
            <a:ext cx="337200" cy="461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755200" y="3862813"/>
            <a:ext cx="337200" cy="461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4150475" y="3862813"/>
            <a:ext cx="337200" cy="461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545750" y="3862813"/>
            <a:ext cx="337200" cy="46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941025" y="3862813"/>
            <a:ext cx="337200" cy="46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336300" y="3862813"/>
            <a:ext cx="337200" cy="461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697300" y="1422638"/>
            <a:ext cx="602400" cy="290400"/>
          </a:xfrm>
          <a:prstGeom prst="rightArrow">
            <a:avLst>
              <a:gd fmla="val 35406" name="adj1"/>
              <a:gd fmla="val 1068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657250" y="815800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657250" y="670638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657250" y="1106150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657250" y="960988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657250" y="1251338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7510750" y="13006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12513" y="3834250"/>
            <a:ext cx="1955100" cy="525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12513" y="2983550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312513" y="2838388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12513" y="3273900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12513" y="3128738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12513" y="3419088"/>
            <a:ext cx="1955100" cy="9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1166013" y="346843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512575" y="3436375"/>
            <a:ext cx="602400" cy="290400"/>
          </a:xfrm>
          <a:prstGeom prst="rightArrow">
            <a:avLst>
              <a:gd fmla="val 35406" name="adj1"/>
              <a:gd fmla="val 1068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3"/>
          <p:cNvSpPr txBox="1"/>
          <p:nvPr/>
        </p:nvSpPr>
        <p:spPr>
          <a:xfrm>
            <a:off x="4392688" y="3471550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369050" y="3557350"/>
            <a:ext cx="602400" cy="290400"/>
          </a:xfrm>
          <a:prstGeom prst="rightArrow">
            <a:avLst>
              <a:gd fmla="val 35406" name="adj1"/>
              <a:gd fmla="val 1068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581873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Notify master that partitioning is done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(Worker.scala)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11024"/>
          <a:stretch/>
        </p:blipFill>
        <p:spPr>
          <a:xfrm>
            <a:off x="7219725" y="2838950"/>
            <a:ext cx="1773300" cy="1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5818750" y="3841775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PhaseCompleteNotification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Shuffling &amp; Merging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1736060" y="971774"/>
            <a:ext cx="239400" cy="6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rot="5400000">
            <a:off x="1736060" y="1252294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rot="5400000">
            <a:off x="1736060" y="15328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rot="5400000">
            <a:off x="1633031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 rot="5400000">
            <a:off x="1633031" y="1252294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 rot="5400000">
            <a:off x="1633031" y="15328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 rot="5400000">
            <a:off x="1530003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5400000">
            <a:off x="1530003" y="1252294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 rot="5400000">
            <a:off x="1530003" y="15328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>
            <a:off x="1426975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1426975" y="1252294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 rot="5400000">
            <a:off x="1426975" y="15328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 rot="5400000">
            <a:off x="1323946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1323946" y="1252294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1323946" y="15328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921245" y="1053970"/>
            <a:ext cx="330000" cy="2394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A2</a:t>
            </a:r>
            <a:endParaRPr b="1" sz="900"/>
          </a:p>
        </p:txBody>
      </p:sp>
      <p:sp>
        <p:nvSpPr>
          <p:cNvPr id="253" name="Google Shape;253;p24"/>
          <p:cNvSpPr txBox="1"/>
          <p:nvPr/>
        </p:nvSpPr>
        <p:spPr>
          <a:xfrm rot="5400000">
            <a:off x="1246730" y="128874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827159" y="1166503"/>
            <a:ext cx="3300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B2</a:t>
            </a:r>
            <a:endParaRPr b="1" sz="900"/>
          </a:p>
        </p:txBody>
      </p:sp>
      <p:sp>
        <p:nvSpPr>
          <p:cNvPr id="255" name="Google Shape;255;p24"/>
          <p:cNvSpPr/>
          <p:nvPr/>
        </p:nvSpPr>
        <p:spPr>
          <a:xfrm>
            <a:off x="827159" y="1447041"/>
            <a:ext cx="330000" cy="23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C2</a:t>
            </a:r>
            <a:endParaRPr b="1" sz="900"/>
          </a:p>
        </p:txBody>
      </p:sp>
      <p:sp>
        <p:nvSpPr>
          <p:cNvPr id="256" name="Google Shape;256;p24"/>
          <p:cNvSpPr/>
          <p:nvPr/>
        </p:nvSpPr>
        <p:spPr>
          <a:xfrm flipH="1">
            <a:off x="2221435" y="1097641"/>
            <a:ext cx="921900" cy="377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Worker2</a:t>
            </a:r>
            <a:endParaRPr b="1" sz="1300"/>
          </a:p>
        </p:txBody>
      </p:sp>
      <p:cxnSp>
        <p:nvCxnSpPr>
          <p:cNvPr id="257" name="Google Shape;257;p24"/>
          <p:cNvCxnSpPr>
            <a:stCxn id="256" idx="3"/>
            <a:endCxn id="239" idx="0"/>
          </p:cNvCxnSpPr>
          <p:nvPr/>
        </p:nvCxnSpPr>
        <p:spPr>
          <a:xfrm flipH="1">
            <a:off x="1889635" y="1286191"/>
            <a:ext cx="33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8" name="Google Shape;258;p24"/>
          <p:cNvSpPr/>
          <p:nvPr/>
        </p:nvSpPr>
        <p:spPr>
          <a:xfrm rot="5400000">
            <a:off x="1736051" y="1853070"/>
            <a:ext cx="239400" cy="6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 rot="5400000">
            <a:off x="1736051" y="2133591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 rot="5400000">
            <a:off x="1736051" y="2414111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 rot="5400000">
            <a:off x="1633022" y="1853070"/>
            <a:ext cx="239400" cy="6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 rot="5400000">
            <a:off x="1633022" y="2133591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 rot="5400000">
            <a:off x="1633022" y="2414111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 rot="5400000">
            <a:off x="1529994" y="1853070"/>
            <a:ext cx="239400" cy="6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 rot="5400000">
            <a:off x="1529994" y="2133591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rot="5400000">
            <a:off x="1529994" y="2414111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1426966" y="1853070"/>
            <a:ext cx="239400" cy="6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 rot="5400000">
            <a:off x="1426966" y="2133591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 rot="5400000">
            <a:off x="1426966" y="2414111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 rot="5400000">
            <a:off x="1323937" y="1853070"/>
            <a:ext cx="239400" cy="67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5400000">
            <a:off x="1323937" y="2133591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 rot="5400000">
            <a:off x="1323937" y="2414111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 rot="5400000">
            <a:off x="1246745" y="2170014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827150" y="2047800"/>
            <a:ext cx="3300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B3</a:t>
            </a:r>
            <a:endParaRPr b="1" sz="900"/>
          </a:p>
        </p:txBody>
      </p:sp>
      <p:sp>
        <p:nvSpPr>
          <p:cNvPr id="275" name="Google Shape;275;p24"/>
          <p:cNvSpPr/>
          <p:nvPr/>
        </p:nvSpPr>
        <p:spPr>
          <a:xfrm>
            <a:off x="827150" y="2328337"/>
            <a:ext cx="330000" cy="23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C3</a:t>
            </a:r>
            <a:endParaRPr b="1" sz="900"/>
          </a:p>
        </p:txBody>
      </p:sp>
      <p:sp>
        <p:nvSpPr>
          <p:cNvPr id="276" name="Google Shape;276;p24"/>
          <p:cNvSpPr/>
          <p:nvPr/>
        </p:nvSpPr>
        <p:spPr>
          <a:xfrm flipH="1">
            <a:off x="2221426" y="1978962"/>
            <a:ext cx="921900" cy="377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Worker3</a:t>
            </a:r>
            <a:endParaRPr b="1" sz="1300"/>
          </a:p>
        </p:txBody>
      </p:sp>
      <p:cxnSp>
        <p:nvCxnSpPr>
          <p:cNvPr id="277" name="Google Shape;277;p24"/>
          <p:cNvCxnSpPr>
            <a:stCxn id="276" idx="3"/>
            <a:endCxn id="260" idx="0"/>
          </p:cNvCxnSpPr>
          <p:nvPr/>
        </p:nvCxnSpPr>
        <p:spPr>
          <a:xfrm flipH="1">
            <a:off x="1889626" y="2167512"/>
            <a:ext cx="33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8" name="Google Shape;278;p24"/>
          <p:cNvSpPr/>
          <p:nvPr/>
        </p:nvSpPr>
        <p:spPr>
          <a:xfrm>
            <a:off x="827159" y="885979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A2</a:t>
            </a:r>
            <a:endParaRPr b="1" sz="900"/>
          </a:p>
        </p:txBody>
      </p:sp>
      <p:sp>
        <p:nvSpPr>
          <p:cNvPr id="279" name="Google Shape;279;p24"/>
          <p:cNvSpPr/>
          <p:nvPr/>
        </p:nvSpPr>
        <p:spPr>
          <a:xfrm>
            <a:off x="827159" y="1767244"/>
            <a:ext cx="330000" cy="2394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A3</a:t>
            </a:r>
            <a:endParaRPr b="1" sz="900"/>
          </a:p>
        </p:txBody>
      </p:sp>
      <p:sp>
        <p:nvSpPr>
          <p:cNvPr id="280" name="Google Shape;280;p24"/>
          <p:cNvSpPr/>
          <p:nvPr/>
        </p:nvSpPr>
        <p:spPr>
          <a:xfrm flipH="1">
            <a:off x="5955949" y="1097529"/>
            <a:ext cx="921900" cy="3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</a:t>
            </a:r>
            <a:endParaRPr b="1" sz="1300"/>
          </a:p>
        </p:txBody>
      </p:sp>
      <p:cxnSp>
        <p:nvCxnSpPr>
          <p:cNvPr id="281" name="Google Shape;281;p24"/>
          <p:cNvCxnSpPr>
            <a:stCxn id="256" idx="3"/>
            <a:endCxn id="237" idx="0"/>
          </p:cNvCxnSpPr>
          <p:nvPr/>
        </p:nvCxnSpPr>
        <p:spPr>
          <a:xfrm rot="10800000">
            <a:off x="1889635" y="1005691"/>
            <a:ext cx="33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4"/>
          <p:cNvCxnSpPr>
            <a:stCxn id="276" idx="3"/>
            <a:endCxn id="258" idx="0"/>
          </p:cNvCxnSpPr>
          <p:nvPr/>
        </p:nvCxnSpPr>
        <p:spPr>
          <a:xfrm rot="10800000">
            <a:off x="1889626" y="1887012"/>
            <a:ext cx="33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3" name="Google Shape;283;p24"/>
          <p:cNvSpPr/>
          <p:nvPr/>
        </p:nvSpPr>
        <p:spPr>
          <a:xfrm flipH="1" rot="-5400000">
            <a:off x="7103018" y="831500"/>
            <a:ext cx="239400" cy="67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 flipH="1" rot="-5400000">
            <a:off x="7103187" y="1448029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 flipH="1" rot="-5400000">
            <a:off x="7102937" y="1756320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 flipH="1" rot="-5400000">
            <a:off x="7206047" y="831500"/>
            <a:ext cx="239400" cy="67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 flipH="1" rot="-5400000">
            <a:off x="7206215" y="1448029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 flipH="1" rot="-5400000">
            <a:off x="7205965" y="1756320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flipH="1" rot="-5400000">
            <a:off x="7309075" y="831500"/>
            <a:ext cx="239400" cy="67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flipH="1" rot="-5400000">
            <a:off x="7309243" y="1448029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flipH="1" rot="-5400000">
            <a:off x="7308993" y="1756320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flipH="1" rot="-5400000">
            <a:off x="7412103" y="831500"/>
            <a:ext cx="239400" cy="67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flipH="1" rot="-5400000">
            <a:off x="7412271" y="1448029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flipH="1" rot="-5400000">
            <a:off x="7412021" y="1756320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flipH="1" rot="-5400000">
            <a:off x="7515131" y="831500"/>
            <a:ext cx="239400" cy="67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flipH="1" rot="-5400000">
            <a:off x="7515300" y="1448029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 flipH="1" rot="-5400000">
            <a:off x="7515050" y="1756320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 flipH="1" rot="-5400000">
            <a:off x="7655617" y="12887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4"/>
          <p:cNvSpPr/>
          <p:nvPr/>
        </p:nvSpPr>
        <p:spPr>
          <a:xfrm flipH="1">
            <a:off x="7921487" y="1362238"/>
            <a:ext cx="330000" cy="239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B1</a:t>
            </a:r>
            <a:endParaRPr b="1" sz="900"/>
          </a:p>
        </p:txBody>
      </p:sp>
      <p:sp>
        <p:nvSpPr>
          <p:cNvPr id="300" name="Google Shape;300;p24"/>
          <p:cNvSpPr/>
          <p:nvPr/>
        </p:nvSpPr>
        <p:spPr>
          <a:xfrm flipH="1">
            <a:off x="7921237" y="1670564"/>
            <a:ext cx="330000" cy="23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C1</a:t>
            </a:r>
            <a:endParaRPr b="1" sz="900"/>
          </a:p>
        </p:txBody>
      </p:sp>
      <p:cxnSp>
        <p:nvCxnSpPr>
          <p:cNvPr id="301" name="Google Shape;301;p24"/>
          <p:cNvCxnSpPr>
            <a:stCxn id="280" idx="1"/>
            <a:endCxn id="285" idx="0"/>
          </p:cNvCxnSpPr>
          <p:nvPr/>
        </p:nvCxnSpPr>
        <p:spPr>
          <a:xfrm>
            <a:off x="6877849" y="1286079"/>
            <a:ext cx="3108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2" name="Google Shape;302;p24"/>
          <p:cNvSpPr/>
          <p:nvPr/>
        </p:nvSpPr>
        <p:spPr>
          <a:xfrm flipH="1">
            <a:off x="7921319" y="745704"/>
            <a:ext cx="330000" cy="23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A1</a:t>
            </a:r>
            <a:endParaRPr b="1" sz="900"/>
          </a:p>
        </p:txBody>
      </p:sp>
      <p:cxnSp>
        <p:nvCxnSpPr>
          <p:cNvPr id="303" name="Google Shape;303;p24"/>
          <p:cNvCxnSpPr>
            <a:stCxn id="304" idx="3"/>
            <a:endCxn id="283" idx="0"/>
          </p:cNvCxnSpPr>
          <p:nvPr/>
        </p:nvCxnSpPr>
        <p:spPr>
          <a:xfrm flipH="1" rot="10800000">
            <a:off x="6877718" y="865400"/>
            <a:ext cx="3111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5" name="Google Shape;305;p24"/>
          <p:cNvSpPr/>
          <p:nvPr/>
        </p:nvSpPr>
        <p:spPr>
          <a:xfrm flipH="1" rot="-5400000">
            <a:off x="7102922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flipH="1" rot="-5400000">
            <a:off x="7205950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 flipH="1" rot="-5400000">
            <a:off x="7308979" y="1139767"/>
            <a:ext cx="239400" cy="678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 flipH="1" rot="-5400000">
            <a:off x="7412007" y="1139767"/>
            <a:ext cx="239400" cy="678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 flipH="1" rot="-5400000">
            <a:off x="7515035" y="1139767"/>
            <a:ext cx="239400" cy="678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24"/>
          <p:cNvCxnSpPr>
            <a:stCxn id="299" idx="1"/>
            <a:endCxn id="311" idx="3"/>
          </p:cNvCxnSpPr>
          <p:nvPr/>
        </p:nvCxnSpPr>
        <p:spPr>
          <a:xfrm flipH="1">
            <a:off x="6416087" y="1481938"/>
            <a:ext cx="1835400" cy="783000"/>
          </a:xfrm>
          <a:prstGeom prst="bentConnector3">
            <a:avLst>
              <a:gd fmla="val -97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4"/>
          <p:cNvSpPr txBox="1"/>
          <p:nvPr/>
        </p:nvSpPr>
        <p:spPr>
          <a:xfrm>
            <a:off x="3283963" y="827375"/>
            <a:ext cx="325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(1) </a:t>
            </a:r>
            <a:r>
              <a:rPr lang="ko" sz="1300">
                <a:solidFill>
                  <a:schemeClr val="dk1"/>
                </a:solidFill>
              </a:rPr>
              <a:t>Send the partition : range [A]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 flipH="1">
            <a:off x="5980299" y="3136579"/>
            <a:ext cx="921900" cy="3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</a:t>
            </a:r>
            <a:endParaRPr b="1" sz="1300"/>
          </a:p>
        </p:txBody>
      </p:sp>
      <p:cxnSp>
        <p:nvCxnSpPr>
          <p:cNvPr id="314" name="Google Shape;314;p24"/>
          <p:cNvCxnSpPr>
            <a:stCxn id="313" idx="1"/>
            <a:endCxn id="315" idx="0"/>
          </p:cNvCxnSpPr>
          <p:nvPr/>
        </p:nvCxnSpPr>
        <p:spPr>
          <a:xfrm>
            <a:off x="6902199" y="3325129"/>
            <a:ext cx="3285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4"/>
          <p:cNvCxnSpPr>
            <a:stCxn id="313" idx="1"/>
            <a:endCxn id="317" idx="0"/>
          </p:cNvCxnSpPr>
          <p:nvPr/>
        </p:nvCxnSpPr>
        <p:spPr>
          <a:xfrm flipH="1" rot="10800000">
            <a:off x="6902199" y="3016729"/>
            <a:ext cx="3285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8" name="Google Shape;318;p24"/>
          <p:cNvSpPr/>
          <p:nvPr/>
        </p:nvSpPr>
        <p:spPr>
          <a:xfrm flipH="1" rot="-5400000">
            <a:off x="7165772" y="397944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flipH="1" rot="-5400000">
            <a:off x="7165772" y="425996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 flipH="1" rot="-5400000">
            <a:off x="7168572" y="48210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 flipH="1" rot="-5400000">
            <a:off x="7268800" y="397944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 flipH="1" rot="-5400000">
            <a:off x="7268800" y="425996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 flipH="1" rot="-5400000">
            <a:off x="7271600" y="48210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 flipH="1" rot="-5400000">
            <a:off x="7371829" y="397944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 flipH="1" rot="-5400000">
            <a:off x="7371829" y="425996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 flipH="1" rot="-5400000">
            <a:off x="7374629" y="48210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 flipH="1" rot="-5400000">
            <a:off x="7474857" y="397944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 flipH="1" rot="-5400000">
            <a:off x="7474857" y="425996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 flipH="1" rot="-5400000">
            <a:off x="7477657" y="48210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 flipH="1" rot="-5400000">
            <a:off x="7577885" y="397944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 flipH="1" rot="-5400000">
            <a:off x="7577885" y="4259969"/>
            <a:ext cx="239400" cy="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 flipH="1" rot="-5400000">
            <a:off x="7580685" y="4821014"/>
            <a:ext cx="239400" cy="67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 flipH="1" rot="-5400000">
            <a:off x="7718402" y="4296417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4"/>
          <p:cNvSpPr/>
          <p:nvPr/>
        </p:nvSpPr>
        <p:spPr>
          <a:xfrm flipH="1">
            <a:off x="7984073" y="4174178"/>
            <a:ext cx="3300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B1</a:t>
            </a:r>
            <a:endParaRPr b="1" sz="900"/>
          </a:p>
        </p:txBody>
      </p:sp>
      <p:sp>
        <p:nvSpPr>
          <p:cNvPr id="335" name="Google Shape;335;p24"/>
          <p:cNvSpPr/>
          <p:nvPr/>
        </p:nvSpPr>
        <p:spPr>
          <a:xfrm flipH="1">
            <a:off x="7986873" y="4735241"/>
            <a:ext cx="330000" cy="239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C2</a:t>
            </a:r>
            <a:endParaRPr b="1" sz="900"/>
          </a:p>
        </p:txBody>
      </p:sp>
      <p:sp>
        <p:nvSpPr>
          <p:cNvPr id="336" name="Google Shape;336;p24"/>
          <p:cNvSpPr/>
          <p:nvPr/>
        </p:nvSpPr>
        <p:spPr>
          <a:xfrm>
            <a:off x="5997896" y="4133191"/>
            <a:ext cx="921900" cy="377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Worker2</a:t>
            </a:r>
            <a:endParaRPr b="1" sz="1300"/>
          </a:p>
        </p:txBody>
      </p:sp>
      <p:cxnSp>
        <p:nvCxnSpPr>
          <p:cNvPr id="337" name="Google Shape;337;p24"/>
          <p:cNvCxnSpPr>
            <a:stCxn id="336" idx="3"/>
            <a:endCxn id="320" idx="0"/>
          </p:cNvCxnSpPr>
          <p:nvPr/>
        </p:nvCxnSpPr>
        <p:spPr>
          <a:xfrm>
            <a:off x="6919796" y="4321741"/>
            <a:ext cx="3345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8" name="Google Shape;338;p24"/>
          <p:cNvSpPr/>
          <p:nvPr/>
        </p:nvSpPr>
        <p:spPr>
          <a:xfrm rot="5400000">
            <a:off x="1736038" y="3671708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 rot="5400000">
            <a:off x="1736038" y="395222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 rot="5400000">
            <a:off x="1736038" y="423274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 rot="5400000">
            <a:off x="1633010" y="3671708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 rot="5400000">
            <a:off x="1633010" y="395222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 rot="5400000">
            <a:off x="1633010" y="423274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/>
          <p:nvPr/>
        </p:nvSpPr>
        <p:spPr>
          <a:xfrm rot="5400000">
            <a:off x="1529981" y="3671708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 rot="5400000">
            <a:off x="1529981" y="395222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 rot="5400000">
            <a:off x="1529981" y="423274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 rot="5400000">
            <a:off x="1426953" y="3671708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 rot="5400000">
            <a:off x="1426953" y="395222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 rot="5400000">
            <a:off x="1426953" y="423274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rot="5400000">
            <a:off x="1323925" y="3671708"/>
            <a:ext cx="239400" cy="67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 rot="5400000">
            <a:off x="1323925" y="395222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 rot="5400000">
            <a:off x="1323925" y="4232748"/>
            <a:ext cx="239400" cy="6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 rot="5400000">
            <a:off x="1246732" y="39886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27138" y="3866437"/>
            <a:ext cx="330000" cy="23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C3</a:t>
            </a:r>
            <a:endParaRPr b="1" sz="900"/>
          </a:p>
        </p:txBody>
      </p:sp>
      <p:sp>
        <p:nvSpPr>
          <p:cNvPr id="355" name="Google Shape;355;p24"/>
          <p:cNvSpPr/>
          <p:nvPr/>
        </p:nvSpPr>
        <p:spPr>
          <a:xfrm>
            <a:off x="827138" y="4146975"/>
            <a:ext cx="330000" cy="23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C1</a:t>
            </a:r>
            <a:endParaRPr b="1" sz="900"/>
          </a:p>
        </p:txBody>
      </p:sp>
      <p:sp>
        <p:nvSpPr>
          <p:cNvPr id="356" name="Google Shape;356;p24"/>
          <p:cNvSpPr/>
          <p:nvPr/>
        </p:nvSpPr>
        <p:spPr>
          <a:xfrm flipH="1">
            <a:off x="2221414" y="3797600"/>
            <a:ext cx="921900" cy="377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Worker3</a:t>
            </a:r>
            <a:endParaRPr b="1" sz="1300"/>
          </a:p>
        </p:txBody>
      </p:sp>
      <p:cxnSp>
        <p:nvCxnSpPr>
          <p:cNvPr id="357" name="Google Shape;357;p24"/>
          <p:cNvCxnSpPr>
            <a:stCxn id="356" idx="3"/>
            <a:endCxn id="340" idx="0"/>
          </p:cNvCxnSpPr>
          <p:nvPr/>
        </p:nvCxnSpPr>
        <p:spPr>
          <a:xfrm flipH="1">
            <a:off x="1889614" y="3986150"/>
            <a:ext cx="33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8" name="Google Shape;358;p24"/>
          <p:cNvSpPr/>
          <p:nvPr/>
        </p:nvSpPr>
        <p:spPr>
          <a:xfrm flipH="1">
            <a:off x="7984073" y="3893654"/>
            <a:ext cx="330000" cy="23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B2</a:t>
            </a:r>
            <a:endParaRPr b="1" sz="900"/>
          </a:p>
        </p:txBody>
      </p:sp>
      <p:sp>
        <p:nvSpPr>
          <p:cNvPr id="359" name="Google Shape;359;p24"/>
          <p:cNvSpPr/>
          <p:nvPr/>
        </p:nvSpPr>
        <p:spPr>
          <a:xfrm>
            <a:off x="827146" y="3585881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B</a:t>
            </a:r>
            <a:r>
              <a:rPr b="1" lang="ko" sz="900"/>
              <a:t>3</a:t>
            </a:r>
            <a:endParaRPr b="1" sz="900"/>
          </a:p>
        </p:txBody>
      </p:sp>
      <p:cxnSp>
        <p:nvCxnSpPr>
          <p:cNvPr id="360" name="Google Shape;360;p24"/>
          <p:cNvCxnSpPr>
            <a:stCxn id="336" idx="3"/>
            <a:endCxn id="318" idx="0"/>
          </p:cNvCxnSpPr>
          <p:nvPr/>
        </p:nvCxnSpPr>
        <p:spPr>
          <a:xfrm flipH="1" rot="10800000">
            <a:off x="6919796" y="4013341"/>
            <a:ext cx="3318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4"/>
          <p:cNvCxnSpPr>
            <a:stCxn id="356" idx="3"/>
            <a:endCxn id="338" idx="0"/>
          </p:cNvCxnSpPr>
          <p:nvPr/>
        </p:nvCxnSpPr>
        <p:spPr>
          <a:xfrm rot="10800000">
            <a:off x="1889614" y="3705650"/>
            <a:ext cx="33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2" name="Google Shape;362;p24"/>
          <p:cNvSpPr/>
          <p:nvPr/>
        </p:nvSpPr>
        <p:spPr>
          <a:xfrm flipH="1" rot="-5400000">
            <a:off x="7165772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 flipH="1" rot="-5400000">
            <a:off x="7268800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 flipH="1" rot="-5400000">
            <a:off x="7371829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 flipH="1" rot="-5400000">
            <a:off x="7474857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 flipH="1" rot="-5400000">
            <a:off x="7577885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flipH="1">
            <a:off x="7984073" y="4454703"/>
            <a:ext cx="330000" cy="239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B</a:t>
            </a:r>
            <a:r>
              <a:rPr b="1" lang="ko" sz="900"/>
              <a:t>1</a:t>
            </a:r>
            <a:endParaRPr b="1" sz="900"/>
          </a:p>
        </p:txBody>
      </p:sp>
      <p:cxnSp>
        <p:nvCxnSpPr>
          <p:cNvPr id="368" name="Google Shape;368;p24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4"/>
          <p:cNvCxnSpPr>
            <a:stCxn id="256" idx="1"/>
            <a:endCxn id="370" idx="3"/>
          </p:cNvCxnSpPr>
          <p:nvPr/>
        </p:nvCxnSpPr>
        <p:spPr>
          <a:xfrm>
            <a:off x="3143335" y="1286191"/>
            <a:ext cx="1333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4"/>
          <p:cNvCxnSpPr>
            <a:stCxn id="370" idx="1"/>
            <a:endCxn id="280" idx="3"/>
          </p:cNvCxnSpPr>
          <p:nvPr/>
        </p:nvCxnSpPr>
        <p:spPr>
          <a:xfrm flipH="1" rot="10800000">
            <a:off x="4807219" y="1286179"/>
            <a:ext cx="1148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4"/>
          <p:cNvSpPr/>
          <p:nvPr/>
        </p:nvSpPr>
        <p:spPr>
          <a:xfrm flipH="1">
            <a:off x="4477219" y="1171879"/>
            <a:ext cx="330000" cy="23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A2</a:t>
            </a:r>
            <a:endParaRPr b="1" sz="900"/>
          </a:p>
        </p:txBody>
      </p:sp>
      <p:sp>
        <p:nvSpPr>
          <p:cNvPr id="311" name="Google Shape;311;p24"/>
          <p:cNvSpPr/>
          <p:nvPr/>
        </p:nvSpPr>
        <p:spPr>
          <a:xfrm rot="-5400000">
            <a:off x="6342863" y="2230775"/>
            <a:ext cx="78600" cy="6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3784175" y="2085375"/>
            <a:ext cx="2564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(2) Send the partition : range [B]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3" name="Google Shape;373;p24"/>
          <p:cNvSpPr/>
          <p:nvPr/>
        </p:nvSpPr>
        <p:spPr>
          <a:xfrm flipH="1">
            <a:off x="7230814" y="2897139"/>
            <a:ext cx="1062300" cy="855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A1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(Merged)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369075" y="2674763"/>
            <a:ext cx="2403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[After shuffling for </a:t>
            </a:r>
            <a:r>
              <a:rPr b="1" lang="ko" sz="1300">
                <a:solidFill>
                  <a:schemeClr val="dk1"/>
                </a:solidFill>
              </a:rPr>
              <a:t>Worker1</a:t>
            </a:r>
            <a:r>
              <a:rPr lang="ko" sz="1300">
                <a:solidFill>
                  <a:schemeClr val="dk1"/>
                </a:solidFill>
              </a:rPr>
              <a:t>]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75" name="Google Shape;375;p24"/>
          <p:cNvCxnSpPr>
            <a:stCxn id="356" idx="1"/>
            <a:endCxn id="336" idx="1"/>
          </p:cNvCxnSpPr>
          <p:nvPr/>
        </p:nvCxnSpPr>
        <p:spPr>
          <a:xfrm>
            <a:off x="3143314" y="3986150"/>
            <a:ext cx="285450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4"/>
          <p:cNvSpPr txBox="1"/>
          <p:nvPr/>
        </p:nvSpPr>
        <p:spPr>
          <a:xfrm>
            <a:off x="3616738" y="3725950"/>
            <a:ext cx="223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Start shuffling for </a:t>
            </a:r>
            <a:r>
              <a:rPr b="1" lang="ko" sz="1300"/>
              <a:t>Worker2</a:t>
            </a:r>
            <a:endParaRPr b="1"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25"/>
          <p:cNvGraphicFramePr/>
          <p:nvPr/>
        </p:nvGraphicFramePr>
        <p:xfrm>
          <a:off x="952500" y="6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154350"/>
                <a:gridCol w="4845275"/>
                <a:gridCol w="123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Milestone#0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Commit Convention and Coding Style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Milestone#1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Generate Input Data Using Gensort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amiliarize with gRPC by Writing Example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gRPC Messages and Fields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Select Libraries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Master and Worker(communication, command execution)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Phase 1 - 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2 - Sorting and Partitioning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3 - Shuffling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4 - Merging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Testing and Validation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25"/>
          <p:cNvSpPr txBox="1"/>
          <p:nvPr/>
        </p:nvSpPr>
        <p:spPr>
          <a:xfrm>
            <a:off x="111350" y="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Milestone, implementation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Unit Test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p26"/>
          <p:cNvGraphicFramePr/>
          <p:nvPr/>
        </p:nvGraphicFramePr>
        <p:xfrm>
          <a:off x="661775" y="143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270225"/>
                <a:gridCol w="5550200"/>
              </a:tblGrid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Hello World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Sending Hello World message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File transfer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Transferring txt files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4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get File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Receive files via streaming and save them.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sort &amp; partition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Divide files into partitions and store them according to their range.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/>
        </p:nvSpPr>
        <p:spPr>
          <a:xfrm>
            <a:off x="3945150" y="2213550"/>
            <a:ext cx="1253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b="1"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0350" y="91100"/>
            <a:ext cx="461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Review of weekly progress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69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926250"/>
                <a:gridCol w="63127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Weekly Progress and Plan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Define commit conventions, coding style, meeting schedule, and milestones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Study the project scope, draft a simple design, and explore how to effectively use ChatGPT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Develop a detailed design and gain a deeper understanding of gRPC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 gRPC example code, define message protocols, and generate input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Set up virtual machines, begin implementation, and conduct unit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Continue implementation and prepare for a progress presentation (planned)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Conduct comprehensive testing and focus on performance optimization (planned)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testing and deliver the final presentation (planned)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Logisitic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36300" y="10006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7300" y="891075"/>
            <a:ext cx="279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communicated with…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00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713" y="745700"/>
            <a:ext cx="739100" cy="7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925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93375" y="15075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Kakao Talk            Zoom          Face-to-Face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9925" y="2412075"/>
            <a:ext cx="2292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decided to do…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72950" y="2412075"/>
            <a:ext cx="935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고민석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94200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Master &amp; Worker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Overall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75463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신재욱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53775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하동은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84625" y="2992550"/>
            <a:ext cx="22926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Configuration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gRPC unit test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Partition &amp; 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62925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Message Setup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Sampling &amp; Merge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70350" y="91100"/>
            <a:ext cx="6889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Configuration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110275" y="7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/>
                <a:gridCol w="5072800"/>
              </a:tblGrid>
              <a:tr h="3352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Language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JDK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11.0.0.2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SDK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2.13.15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SBT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1.8.3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1110288" y="22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/>
                <a:gridCol w="5072775"/>
              </a:tblGrid>
              <a:tr h="393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Libraries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I/O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java.io, scala.io, java.nio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Network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scalapb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io.grpc.</a:t>
                      </a:r>
                      <a:r>
                        <a:rPr b="1"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</a:t>
                      </a:r>
                      <a:r>
                        <a:rPr b="1"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-netty</a:t>
                      </a:r>
                      <a:endParaRPr b="1" sz="110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Synchronization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CountDownLatch, AtomicInteger, synchronized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Asynchronization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Future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(scala.concurrent, scala.util.{Failure, Success})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Logging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com.typesafe.scalalogging.LazyLogging (SLF4j)</a:t>
                      </a:r>
                      <a:endParaRPr sz="110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additional 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Cats Effect, ZIO, Monix, Quasar, FS2, scala-parallel-collections</a:t>
                      </a:r>
                      <a:endParaRPr sz="110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38" y="745700"/>
            <a:ext cx="6428937" cy="40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50" y="745700"/>
            <a:ext cx="6961689" cy="40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52500" y="8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683075"/>
                <a:gridCol w="2543150"/>
                <a:gridCol w="3012775"/>
              </a:tblGrid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(Worker → Master)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(Master → Worker)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registerWorker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IP address 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 of worker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calculatePivots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ID, Sampled Data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 ID -&gt; worker IP }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workerID -&gt; key range }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partitionEndMsg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startShuffling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receiver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mergeEndMsg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signalWorkerDone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sendDataToWorker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data,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shuffleAck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Registration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</a:t>
            </a:r>
            <a:endParaRPr b="1" sz="1300"/>
          </a:p>
        </p:txBody>
      </p:sp>
      <p:sp>
        <p:nvSpPr>
          <p:cNvPr id="117" name="Google Shape;117;p21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Worker2</a:t>
            </a:r>
            <a:endParaRPr b="1" sz="1300"/>
          </a:p>
        </p:txBody>
      </p:sp>
      <p:sp>
        <p:nvSpPr>
          <p:cNvPr id="118" name="Google Shape;118;p21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Worker10</a:t>
            </a:r>
            <a:endParaRPr b="1" sz="1300"/>
          </a:p>
        </p:txBody>
      </p:sp>
      <p:sp>
        <p:nvSpPr>
          <p:cNvPr id="119" name="Google Shape;119;p21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Master</a:t>
            </a:r>
            <a:endParaRPr b="1" sz="1800"/>
          </a:p>
        </p:txBody>
      </p:sp>
      <p:sp>
        <p:nvSpPr>
          <p:cNvPr id="120" name="Google Shape;120;p21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</a:t>
            </a:r>
            <a:endParaRPr b="1" sz="1300"/>
          </a:p>
        </p:txBody>
      </p:sp>
      <p:sp>
        <p:nvSpPr>
          <p:cNvPr id="122" name="Google Shape;122;p21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Worker2</a:t>
            </a:r>
            <a:endParaRPr b="1" sz="1300"/>
          </a:p>
        </p:txBody>
      </p:sp>
      <p:sp>
        <p:nvSpPr>
          <p:cNvPr id="123" name="Google Shape;123;p21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Worker10</a:t>
            </a:r>
            <a:endParaRPr b="1" sz="1300"/>
          </a:p>
        </p:txBody>
      </p:sp>
      <p:sp>
        <p:nvSpPr>
          <p:cNvPr id="124" name="Google Shape;124;p21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21"/>
          <p:cNvCxnSpPr>
            <a:stCxn id="119" idx="3"/>
            <a:endCxn id="121" idx="1"/>
          </p:cNvCxnSpPr>
          <p:nvPr/>
        </p:nvCxnSpPr>
        <p:spPr>
          <a:xfrm flipH="1" rot="10800000">
            <a:off x="5280975" y="1850700"/>
            <a:ext cx="1578300" cy="9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>
            <a:stCxn id="119" idx="3"/>
            <a:endCxn id="122" idx="1"/>
          </p:cNvCxnSpPr>
          <p:nvPr/>
        </p:nvCxnSpPr>
        <p:spPr>
          <a:xfrm flipH="1" rot="10800000">
            <a:off x="5280975" y="2382300"/>
            <a:ext cx="15783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>
            <a:stCxn id="119" idx="3"/>
            <a:endCxn id="123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16" idx="3"/>
            <a:endCxn id="119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1"/>
          <p:cNvCxnSpPr>
            <a:stCxn id="117" idx="3"/>
            <a:endCxn id="119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>
            <a:stCxn id="118" idx="3"/>
            <a:endCxn id="119" idx="1"/>
          </p:cNvCxnSpPr>
          <p:nvPr/>
        </p:nvCxnSpPr>
        <p:spPr>
          <a:xfrm flipH="1" rot="10800000">
            <a:off x="2079525" y="2785050"/>
            <a:ext cx="15783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657450" y="324525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Assign Worker 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(registerWorker)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</a:t>
            </a:r>
            <a:r>
              <a:rPr lang="ko" sz="1000">
                <a:solidFill>
                  <a:schemeClr val="dk1"/>
                </a:solidFill>
              </a:rPr>
              <a:t>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91025" y="378450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get Worker IP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(IPUtils.scala)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