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F3AC74-7F9A-4CF6-8B45-0EDBBA24D149}">
  <a:tblStyle styleId="{63F3AC74-7F9A-4CF6-8B45-0EDBBA24D1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6" y="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80d8b68d1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80d8b68d1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80d8b68d1_3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80d8b68d1_3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80d8b68d1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180d8b68d1_3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180d8b68d1_3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180d8b68d1_3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180d8b68d1_3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180d8b68d1_3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180d8b68d1_3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180d8b68d1_3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80d8b68d1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80d8b68d1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80d8b68d1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80d8b68d1_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80d8b68d1_3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80d8b68d1_3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80d8b68d1_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80d8b68d1_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80d8b68d1_8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80d8b68d1_8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80d8b68d1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80d8b68d1_3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80d8b68d1_8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80d8b68d1_8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82b24977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82b24977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08850" y="2213550"/>
            <a:ext cx="73263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cs332 project : </a:t>
            </a:r>
            <a:r>
              <a:rPr lang="ko" sz="3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Distributed Sorting</a:t>
            </a:r>
            <a:endParaRPr sz="34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707750" y="3866950"/>
            <a:ext cx="19635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20190263 신재욱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20220615 고민석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20220170 하동은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Sampling &amp; Pivot Calculation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791025" y="1584750"/>
            <a:ext cx="1288500" cy="53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Worker1</a:t>
            </a:r>
            <a:endParaRPr sz="1300" b="1"/>
          </a:p>
        </p:txBody>
      </p:sp>
      <p:sp>
        <p:nvSpPr>
          <p:cNvPr id="142" name="Google Shape;142;p22"/>
          <p:cNvSpPr/>
          <p:nvPr/>
        </p:nvSpPr>
        <p:spPr>
          <a:xfrm>
            <a:off x="791025" y="2116350"/>
            <a:ext cx="1288500" cy="53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Worker2</a:t>
            </a:r>
            <a:endParaRPr sz="1300" b="1"/>
          </a:p>
        </p:txBody>
      </p:sp>
      <p:sp>
        <p:nvSpPr>
          <p:cNvPr id="143" name="Google Shape;143;p22"/>
          <p:cNvSpPr/>
          <p:nvPr/>
        </p:nvSpPr>
        <p:spPr>
          <a:xfrm>
            <a:off x="791025" y="3179550"/>
            <a:ext cx="1288500" cy="53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Worker10</a:t>
            </a:r>
            <a:endParaRPr sz="1300" b="1"/>
          </a:p>
        </p:txBody>
      </p:sp>
      <p:sp>
        <p:nvSpPr>
          <p:cNvPr id="144" name="Google Shape;144;p22"/>
          <p:cNvSpPr/>
          <p:nvPr/>
        </p:nvSpPr>
        <p:spPr>
          <a:xfrm>
            <a:off x="3657675" y="2382150"/>
            <a:ext cx="1623300" cy="8055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/>
              <a:t>Master</a:t>
            </a:r>
            <a:endParaRPr sz="1800" b="1"/>
          </a:p>
        </p:txBody>
      </p:sp>
      <p:sp>
        <p:nvSpPr>
          <p:cNvPr id="145" name="Google Shape;145;p22"/>
          <p:cNvSpPr txBox="1"/>
          <p:nvPr/>
        </p:nvSpPr>
        <p:spPr>
          <a:xfrm>
            <a:off x="1311225" y="2721288"/>
            <a:ext cx="248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6859125" y="1584750"/>
            <a:ext cx="1288500" cy="531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Worker1</a:t>
            </a:r>
            <a:endParaRPr sz="1300" b="1"/>
          </a:p>
        </p:txBody>
      </p:sp>
      <p:sp>
        <p:nvSpPr>
          <p:cNvPr id="147" name="Google Shape;147;p22"/>
          <p:cNvSpPr/>
          <p:nvPr/>
        </p:nvSpPr>
        <p:spPr>
          <a:xfrm>
            <a:off x="6859125" y="2116350"/>
            <a:ext cx="1288500" cy="5316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Worker2</a:t>
            </a:r>
            <a:endParaRPr sz="1300" b="1"/>
          </a:p>
        </p:txBody>
      </p:sp>
      <p:sp>
        <p:nvSpPr>
          <p:cNvPr id="148" name="Google Shape;148;p22"/>
          <p:cNvSpPr/>
          <p:nvPr/>
        </p:nvSpPr>
        <p:spPr>
          <a:xfrm>
            <a:off x="6859125" y="3179550"/>
            <a:ext cx="1288500" cy="5316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Worker10</a:t>
            </a:r>
            <a:endParaRPr sz="1300" b="1"/>
          </a:p>
        </p:txBody>
      </p:sp>
      <p:sp>
        <p:nvSpPr>
          <p:cNvPr id="149" name="Google Shape;149;p22"/>
          <p:cNvSpPr txBox="1"/>
          <p:nvPr/>
        </p:nvSpPr>
        <p:spPr>
          <a:xfrm>
            <a:off x="7379325" y="2721288"/>
            <a:ext cx="248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0" name="Google Shape;150;p22"/>
          <p:cNvCxnSpPr>
            <a:stCxn id="144" idx="3"/>
            <a:endCxn id="146" idx="1"/>
          </p:cNvCxnSpPr>
          <p:nvPr/>
        </p:nvCxnSpPr>
        <p:spPr>
          <a:xfrm rot="10800000" flipH="1">
            <a:off x="5280975" y="1850700"/>
            <a:ext cx="1578300" cy="93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22"/>
          <p:cNvCxnSpPr>
            <a:stCxn id="144" idx="3"/>
            <a:endCxn id="147" idx="1"/>
          </p:cNvCxnSpPr>
          <p:nvPr/>
        </p:nvCxnSpPr>
        <p:spPr>
          <a:xfrm rot="10800000" flipH="1">
            <a:off x="5280975" y="2382300"/>
            <a:ext cx="1578300" cy="40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22"/>
          <p:cNvCxnSpPr>
            <a:stCxn id="144" idx="3"/>
            <a:endCxn id="148" idx="1"/>
          </p:cNvCxnSpPr>
          <p:nvPr/>
        </p:nvCxnSpPr>
        <p:spPr>
          <a:xfrm>
            <a:off x="5280975" y="2784900"/>
            <a:ext cx="1578300" cy="66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22"/>
          <p:cNvCxnSpPr>
            <a:stCxn id="141" idx="3"/>
            <a:endCxn id="144" idx="1"/>
          </p:cNvCxnSpPr>
          <p:nvPr/>
        </p:nvCxnSpPr>
        <p:spPr>
          <a:xfrm>
            <a:off x="2079525" y="1850550"/>
            <a:ext cx="1578300" cy="9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22"/>
          <p:cNvCxnSpPr>
            <a:stCxn id="142" idx="3"/>
            <a:endCxn id="144" idx="1"/>
          </p:cNvCxnSpPr>
          <p:nvPr/>
        </p:nvCxnSpPr>
        <p:spPr>
          <a:xfrm>
            <a:off x="2079525" y="2382150"/>
            <a:ext cx="1578300" cy="40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22"/>
          <p:cNvCxnSpPr>
            <a:stCxn id="143" idx="3"/>
            <a:endCxn id="144" idx="1"/>
          </p:cNvCxnSpPr>
          <p:nvPr/>
        </p:nvCxnSpPr>
        <p:spPr>
          <a:xfrm rot="10800000" flipH="1">
            <a:off x="2079525" y="2785050"/>
            <a:ext cx="1578300" cy="66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" name="Google Shape;156;p22"/>
          <p:cNvSpPr txBox="1"/>
          <p:nvPr/>
        </p:nvSpPr>
        <p:spPr>
          <a:xfrm>
            <a:off x="1828350" y="3905200"/>
            <a:ext cx="182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Sends sample data</a:t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2797700" y="821100"/>
            <a:ext cx="33600" cy="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3554775" y="3245250"/>
            <a:ext cx="1829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Calculates the pivot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(calculatePivots)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5245725" y="3905200"/>
            <a:ext cx="366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Send the partitioning range &amp; IP List</a:t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1828350" y="2647950"/>
            <a:ext cx="29862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CalculatePivotRequest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5651400" y="2647950"/>
            <a:ext cx="29862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CalculatePivotReply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2969325" y="17667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Distribute the pivot points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evenly across the workers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Sorting &amp; Partitioning</a:t>
            </a:r>
            <a:r>
              <a:rPr lang="ko" sz="12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(SortAndPartition.scala)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430950" y="1047638"/>
            <a:ext cx="1636200" cy="1040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Input FIles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2424700" y="1422638"/>
            <a:ext cx="602400" cy="290400"/>
          </a:xfrm>
          <a:prstGeom prst="rightArrow">
            <a:avLst>
              <a:gd name="adj1" fmla="val 35406"/>
              <a:gd name="adj2" fmla="val 1068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1874175" y="2191338"/>
            <a:ext cx="18792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get data via streaming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3384650" y="1234250"/>
            <a:ext cx="1955100" cy="5667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Data Chunk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(100MB)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6657250" y="1666500"/>
            <a:ext cx="1955100" cy="525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Sorted Data </a:t>
            </a:r>
            <a:r>
              <a:rPr lang="ko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Chunk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(100MB)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4981725" y="2186850"/>
            <a:ext cx="2238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Malgun Gothic"/>
                <a:ea typeface="Malgun Gothic"/>
                <a:cs typeface="Malgun Gothic"/>
                <a:sym typeface="Malgun Gothic"/>
              </a:rPr>
              <a:t>Sort and save data blocks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1397488" y="4488400"/>
            <a:ext cx="3194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Partition data based on sampling range (File Partitioning)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3359950" y="2838938"/>
            <a:ext cx="337200" cy="951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3755225" y="2838938"/>
            <a:ext cx="337200" cy="951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4150500" y="2838938"/>
            <a:ext cx="337200" cy="951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4545775" y="2838938"/>
            <a:ext cx="337200" cy="95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4941050" y="2838938"/>
            <a:ext cx="337200" cy="95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5336325" y="2838938"/>
            <a:ext cx="337200" cy="951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3359950" y="2982963"/>
            <a:ext cx="337200" cy="951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3755225" y="2982963"/>
            <a:ext cx="337200" cy="951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4150500" y="2982963"/>
            <a:ext cx="337200" cy="951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4545775" y="2982963"/>
            <a:ext cx="337200" cy="95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4941050" y="2982963"/>
            <a:ext cx="337200" cy="95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5336325" y="2982963"/>
            <a:ext cx="337200" cy="951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3359950" y="3126988"/>
            <a:ext cx="337200" cy="951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3"/>
          <p:cNvSpPr/>
          <p:nvPr/>
        </p:nvSpPr>
        <p:spPr>
          <a:xfrm>
            <a:off x="3755225" y="3126988"/>
            <a:ext cx="337200" cy="951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3"/>
          <p:cNvSpPr/>
          <p:nvPr/>
        </p:nvSpPr>
        <p:spPr>
          <a:xfrm>
            <a:off x="4150500" y="3126988"/>
            <a:ext cx="337200" cy="951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3"/>
          <p:cNvSpPr/>
          <p:nvPr/>
        </p:nvSpPr>
        <p:spPr>
          <a:xfrm>
            <a:off x="4545775" y="3126988"/>
            <a:ext cx="337200" cy="95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3"/>
          <p:cNvSpPr/>
          <p:nvPr/>
        </p:nvSpPr>
        <p:spPr>
          <a:xfrm>
            <a:off x="4941050" y="3126988"/>
            <a:ext cx="337200" cy="95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3"/>
          <p:cNvSpPr/>
          <p:nvPr/>
        </p:nvSpPr>
        <p:spPr>
          <a:xfrm>
            <a:off x="5336325" y="3126988"/>
            <a:ext cx="337200" cy="951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3359950" y="3271013"/>
            <a:ext cx="337200" cy="951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3755225" y="3271013"/>
            <a:ext cx="337200" cy="951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4150500" y="3271013"/>
            <a:ext cx="337200" cy="951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4545775" y="3271013"/>
            <a:ext cx="337200" cy="95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4941050" y="3271013"/>
            <a:ext cx="337200" cy="95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5336325" y="3271013"/>
            <a:ext cx="337200" cy="951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3359950" y="3415038"/>
            <a:ext cx="337200" cy="951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3755225" y="3415038"/>
            <a:ext cx="337200" cy="951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4150500" y="3415038"/>
            <a:ext cx="337200" cy="951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4545775" y="3415038"/>
            <a:ext cx="337200" cy="95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4941050" y="3415038"/>
            <a:ext cx="337200" cy="95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5336325" y="3415038"/>
            <a:ext cx="337200" cy="951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3359925" y="3862813"/>
            <a:ext cx="337200" cy="4614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</a:t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3755200" y="3862813"/>
            <a:ext cx="337200" cy="4614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</a:t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4150475" y="3862813"/>
            <a:ext cx="337200" cy="4614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</a:t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>
            <a:off x="4545750" y="3862813"/>
            <a:ext cx="337200" cy="461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</a:t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4941025" y="3862813"/>
            <a:ext cx="337200" cy="461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</a:t>
            </a:r>
            <a:endParaRPr/>
          </a:p>
        </p:txBody>
      </p:sp>
      <p:sp>
        <p:nvSpPr>
          <p:cNvPr id="210" name="Google Shape;210;p23"/>
          <p:cNvSpPr/>
          <p:nvPr/>
        </p:nvSpPr>
        <p:spPr>
          <a:xfrm>
            <a:off x="5336300" y="3862813"/>
            <a:ext cx="337200" cy="461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</a:t>
            </a:r>
            <a:endParaRPr/>
          </a:p>
        </p:txBody>
      </p:sp>
      <p:sp>
        <p:nvSpPr>
          <p:cNvPr id="211" name="Google Shape;211;p23"/>
          <p:cNvSpPr/>
          <p:nvPr/>
        </p:nvSpPr>
        <p:spPr>
          <a:xfrm>
            <a:off x="5697300" y="1422638"/>
            <a:ext cx="602400" cy="290400"/>
          </a:xfrm>
          <a:prstGeom prst="rightArrow">
            <a:avLst>
              <a:gd name="adj1" fmla="val 35406"/>
              <a:gd name="adj2" fmla="val 1068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3"/>
          <p:cNvSpPr/>
          <p:nvPr/>
        </p:nvSpPr>
        <p:spPr>
          <a:xfrm>
            <a:off x="6657250" y="815800"/>
            <a:ext cx="1955100" cy="9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3"/>
          <p:cNvSpPr/>
          <p:nvPr/>
        </p:nvSpPr>
        <p:spPr>
          <a:xfrm>
            <a:off x="6657250" y="670638"/>
            <a:ext cx="1955100" cy="9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6657250" y="1106150"/>
            <a:ext cx="1955100" cy="9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3"/>
          <p:cNvSpPr/>
          <p:nvPr/>
        </p:nvSpPr>
        <p:spPr>
          <a:xfrm>
            <a:off x="6657250" y="960988"/>
            <a:ext cx="1955100" cy="9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3"/>
          <p:cNvSpPr/>
          <p:nvPr/>
        </p:nvSpPr>
        <p:spPr>
          <a:xfrm>
            <a:off x="6657250" y="1251338"/>
            <a:ext cx="1955100" cy="9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3"/>
          <p:cNvSpPr txBox="1"/>
          <p:nvPr/>
        </p:nvSpPr>
        <p:spPr>
          <a:xfrm>
            <a:off x="7510750" y="1300688"/>
            <a:ext cx="248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23"/>
          <p:cNvSpPr/>
          <p:nvPr/>
        </p:nvSpPr>
        <p:spPr>
          <a:xfrm>
            <a:off x="312513" y="3834250"/>
            <a:ext cx="1955100" cy="525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Sorted Data </a:t>
            </a:r>
            <a:r>
              <a:rPr lang="ko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Chunk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(100MB)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23"/>
          <p:cNvSpPr/>
          <p:nvPr/>
        </p:nvSpPr>
        <p:spPr>
          <a:xfrm>
            <a:off x="312513" y="2983550"/>
            <a:ext cx="1955100" cy="9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312513" y="2838388"/>
            <a:ext cx="1955100" cy="9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312513" y="3273900"/>
            <a:ext cx="1955100" cy="9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312513" y="3128738"/>
            <a:ext cx="1955100" cy="9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312513" y="3419088"/>
            <a:ext cx="1955100" cy="9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3"/>
          <p:cNvSpPr txBox="1"/>
          <p:nvPr/>
        </p:nvSpPr>
        <p:spPr>
          <a:xfrm>
            <a:off x="1166013" y="3468438"/>
            <a:ext cx="248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2512575" y="3436375"/>
            <a:ext cx="602400" cy="290400"/>
          </a:xfrm>
          <a:prstGeom prst="rightArrow">
            <a:avLst>
              <a:gd name="adj1" fmla="val 35406"/>
              <a:gd name="adj2" fmla="val 1068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6" name="Google Shape;226;p23"/>
          <p:cNvCxnSpPr/>
          <p:nvPr/>
        </p:nvCxnSpPr>
        <p:spPr>
          <a:xfrm>
            <a:off x="183600" y="2674775"/>
            <a:ext cx="877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Google Shape;227;p23"/>
          <p:cNvSpPr txBox="1"/>
          <p:nvPr/>
        </p:nvSpPr>
        <p:spPr>
          <a:xfrm>
            <a:off x="4392688" y="3471550"/>
            <a:ext cx="248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6369050" y="3557350"/>
            <a:ext cx="602400" cy="290400"/>
          </a:xfrm>
          <a:prstGeom prst="rightArrow">
            <a:avLst>
              <a:gd name="adj1" fmla="val 35406"/>
              <a:gd name="adj2" fmla="val 1068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3"/>
          <p:cNvSpPr txBox="1"/>
          <p:nvPr/>
        </p:nvSpPr>
        <p:spPr>
          <a:xfrm>
            <a:off x="5818738" y="4488400"/>
            <a:ext cx="3194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Notify master that partitioning is done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(Worker.scala)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0" name="Google Shape;230;p23"/>
          <p:cNvPicPr preferRelativeResize="0"/>
          <p:nvPr/>
        </p:nvPicPr>
        <p:blipFill rotWithShape="1">
          <a:blip r:embed="rId3">
            <a:alphaModFix/>
          </a:blip>
          <a:srcRect t="11024"/>
          <a:stretch/>
        </p:blipFill>
        <p:spPr>
          <a:xfrm>
            <a:off x="7219725" y="2838950"/>
            <a:ext cx="1773300" cy="15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3"/>
          <p:cNvSpPr txBox="1"/>
          <p:nvPr/>
        </p:nvSpPr>
        <p:spPr>
          <a:xfrm>
            <a:off x="5818750" y="3841775"/>
            <a:ext cx="29862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PhaseCompleteNotification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Shuffling &amp; Merging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24"/>
          <p:cNvSpPr/>
          <p:nvPr/>
        </p:nvSpPr>
        <p:spPr>
          <a:xfrm rot="5400000">
            <a:off x="1736060" y="971774"/>
            <a:ext cx="239400" cy="67800"/>
          </a:xfrm>
          <a:prstGeom prst="rect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4"/>
          <p:cNvSpPr/>
          <p:nvPr/>
        </p:nvSpPr>
        <p:spPr>
          <a:xfrm rot="5400000">
            <a:off x="1736060" y="1252294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/>
          <p:nvPr/>
        </p:nvSpPr>
        <p:spPr>
          <a:xfrm rot="5400000">
            <a:off x="1736060" y="1532814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"/>
          <p:cNvSpPr/>
          <p:nvPr/>
        </p:nvSpPr>
        <p:spPr>
          <a:xfrm rot="5400000">
            <a:off x="1633031" y="97177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"/>
          <p:cNvSpPr/>
          <p:nvPr/>
        </p:nvSpPr>
        <p:spPr>
          <a:xfrm rot="5400000">
            <a:off x="1633031" y="1252294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4"/>
          <p:cNvSpPr/>
          <p:nvPr/>
        </p:nvSpPr>
        <p:spPr>
          <a:xfrm rot="5400000">
            <a:off x="1633031" y="1532814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"/>
          <p:cNvSpPr/>
          <p:nvPr/>
        </p:nvSpPr>
        <p:spPr>
          <a:xfrm rot="5400000">
            <a:off x="1530003" y="97177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4"/>
          <p:cNvSpPr/>
          <p:nvPr/>
        </p:nvSpPr>
        <p:spPr>
          <a:xfrm rot="5400000">
            <a:off x="1530003" y="1252294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4"/>
          <p:cNvSpPr/>
          <p:nvPr/>
        </p:nvSpPr>
        <p:spPr>
          <a:xfrm rot="5400000">
            <a:off x="1530003" y="1532814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"/>
          <p:cNvSpPr/>
          <p:nvPr/>
        </p:nvSpPr>
        <p:spPr>
          <a:xfrm rot="5400000">
            <a:off x="1426975" y="97177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4"/>
          <p:cNvSpPr/>
          <p:nvPr/>
        </p:nvSpPr>
        <p:spPr>
          <a:xfrm rot="5400000">
            <a:off x="1426975" y="1252294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4"/>
          <p:cNvSpPr/>
          <p:nvPr/>
        </p:nvSpPr>
        <p:spPr>
          <a:xfrm rot="5400000">
            <a:off x="1426975" y="1532814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4"/>
          <p:cNvSpPr/>
          <p:nvPr/>
        </p:nvSpPr>
        <p:spPr>
          <a:xfrm rot="5400000">
            <a:off x="1323946" y="97177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4"/>
          <p:cNvSpPr/>
          <p:nvPr/>
        </p:nvSpPr>
        <p:spPr>
          <a:xfrm rot="5400000">
            <a:off x="1323946" y="1252294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4"/>
          <p:cNvSpPr/>
          <p:nvPr/>
        </p:nvSpPr>
        <p:spPr>
          <a:xfrm rot="5400000">
            <a:off x="1323946" y="1532814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7921245" y="1053970"/>
            <a:ext cx="330000" cy="239400"/>
          </a:xfrm>
          <a:prstGeom prst="rect">
            <a:avLst/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A2</a:t>
            </a:r>
            <a:endParaRPr sz="900" b="1"/>
          </a:p>
        </p:txBody>
      </p:sp>
      <p:sp>
        <p:nvSpPr>
          <p:cNvPr id="253" name="Google Shape;253;p24"/>
          <p:cNvSpPr txBox="1"/>
          <p:nvPr/>
        </p:nvSpPr>
        <p:spPr>
          <a:xfrm rot="5400000">
            <a:off x="1246730" y="1288742"/>
            <a:ext cx="1761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24"/>
          <p:cNvSpPr/>
          <p:nvPr/>
        </p:nvSpPr>
        <p:spPr>
          <a:xfrm>
            <a:off x="827159" y="1166503"/>
            <a:ext cx="330000" cy="239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B2</a:t>
            </a:r>
            <a:endParaRPr sz="900" b="1"/>
          </a:p>
        </p:txBody>
      </p:sp>
      <p:sp>
        <p:nvSpPr>
          <p:cNvPr id="255" name="Google Shape;255;p24"/>
          <p:cNvSpPr/>
          <p:nvPr/>
        </p:nvSpPr>
        <p:spPr>
          <a:xfrm>
            <a:off x="827159" y="1447041"/>
            <a:ext cx="330000" cy="239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C2</a:t>
            </a:r>
            <a:endParaRPr sz="900" b="1"/>
          </a:p>
        </p:txBody>
      </p:sp>
      <p:sp>
        <p:nvSpPr>
          <p:cNvPr id="256" name="Google Shape;256;p24"/>
          <p:cNvSpPr/>
          <p:nvPr/>
        </p:nvSpPr>
        <p:spPr>
          <a:xfrm flipH="1">
            <a:off x="2221435" y="1097641"/>
            <a:ext cx="921900" cy="3771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Worker2</a:t>
            </a:r>
            <a:endParaRPr sz="1300" b="1"/>
          </a:p>
        </p:txBody>
      </p:sp>
      <p:cxnSp>
        <p:nvCxnSpPr>
          <p:cNvPr id="257" name="Google Shape;257;p24"/>
          <p:cNvCxnSpPr>
            <a:stCxn id="256" idx="3"/>
            <a:endCxn id="239" idx="0"/>
          </p:cNvCxnSpPr>
          <p:nvPr/>
        </p:nvCxnSpPr>
        <p:spPr>
          <a:xfrm flipH="1">
            <a:off x="1889635" y="1286191"/>
            <a:ext cx="331800" cy="2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58" name="Google Shape;258;p24"/>
          <p:cNvSpPr/>
          <p:nvPr/>
        </p:nvSpPr>
        <p:spPr>
          <a:xfrm rot="5400000">
            <a:off x="1736051" y="1853070"/>
            <a:ext cx="239400" cy="67800"/>
          </a:xfrm>
          <a:prstGeom prst="rect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4"/>
          <p:cNvSpPr/>
          <p:nvPr/>
        </p:nvSpPr>
        <p:spPr>
          <a:xfrm rot="5400000">
            <a:off x="1736051" y="2133591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4"/>
          <p:cNvSpPr/>
          <p:nvPr/>
        </p:nvSpPr>
        <p:spPr>
          <a:xfrm rot="5400000">
            <a:off x="1736051" y="2414111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/>
          <p:nvPr/>
        </p:nvSpPr>
        <p:spPr>
          <a:xfrm rot="5400000">
            <a:off x="1633022" y="1853070"/>
            <a:ext cx="239400" cy="67800"/>
          </a:xfrm>
          <a:prstGeom prst="rect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4"/>
          <p:cNvSpPr/>
          <p:nvPr/>
        </p:nvSpPr>
        <p:spPr>
          <a:xfrm rot="5400000">
            <a:off x="1633022" y="2133591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4"/>
          <p:cNvSpPr/>
          <p:nvPr/>
        </p:nvSpPr>
        <p:spPr>
          <a:xfrm rot="5400000">
            <a:off x="1633022" y="2414111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4"/>
          <p:cNvSpPr/>
          <p:nvPr/>
        </p:nvSpPr>
        <p:spPr>
          <a:xfrm rot="5400000">
            <a:off x="1529994" y="1853070"/>
            <a:ext cx="239400" cy="67800"/>
          </a:xfrm>
          <a:prstGeom prst="rect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4"/>
          <p:cNvSpPr/>
          <p:nvPr/>
        </p:nvSpPr>
        <p:spPr>
          <a:xfrm rot="5400000">
            <a:off x="1529994" y="2133591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4"/>
          <p:cNvSpPr/>
          <p:nvPr/>
        </p:nvSpPr>
        <p:spPr>
          <a:xfrm rot="5400000">
            <a:off x="1529994" y="2414111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4"/>
          <p:cNvSpPr/>
          <p:nvPr/>
        </p:nvSpPr>
        <p:spPr>
          <a:xfrm rot="5400000">
            <a:off x="1426966" y="1853070"/>
            <a:ext cx="239400" cy="67800"/>
          </a:xfrm>
          <a:prstGeom prst="rect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4"/>
          <p:cNvSpPr/>
          <p:nvPr/>
        </p:nvSpPr>
        <p:spPr>
          <a:xfrm rot="5400000">
            <a:off x="1426966" y="2133591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4"/>
          <p:cNvSpPr/>
          <p:nvPr/>
        </p:nvSpPr>
        <p:spPr>
          <a:xfrm rot="5400000">
            <a:off x="1426966" y="2414111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4"/>
          <p:cNvSpPr/>
          <p:nvPr/>
        </p:nvSpPr>
        <p:spPr>
          <a:xfrm rot="5400000">
            <a:off x="1323937" y="1853070"/>
            <a:ext cx="239400" cy="67800"/>
          </a:xfrm>
          <a:prstGeom prst="rect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4"/>
          <p:cNvSpPr/>
          <p:nvPr/>
        </p:nvSpPr>
        <p:spPr>
          <a:xfrm rot="5400000">
            <a:off x="1323937" y="2133591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4"/>
          <p:cNvSpPr/>
          <p:nvPr/>
        </p:nvSpPr>
        <p:spPr>
          <a:xfrm rot="5400000">
            <a:off x="1323937" y="2414111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4"/>
          <p:cNvSpPr txBox="1"/>
          <p:nvPr/>
        </p:nvSpPr>
        <p:spPr>
          <a:xfrm rot="5400000">
            <a:off x="1246745" y="2170014"/>
            <a:ext cx="1761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24"/>
          <p:cNvSpPr/>
          <p:nvPr/>
        </p:nvSpPr>
        <p:spPr>
          <a:xfrm>
            <a:off x="827150" y="2047800"/>
            <a:ext cx="330000" cy="239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B3</a:t>
            </a:r>
            <a:endParaRPr sz="900" b="1"/>
          </a:p>
        </p:txBody>
      </p:sp>
      <p:sp>
        <p:nvSpPr>
          <p:cNvPr id="275" name="Google Shape;275;p24"/>
          <p:cNvSpPr/>
          <p:nvPr/>
        </p:nvSpPr>
        <p:spPr>
          <a:xfrm>
            <a:off x="827150" y="2328337"/>
            <a:ext cx="330000" cy="239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C3</a:t>
            </a:r>
            <a:endParaRPr sz="900" b="1"/>
          </a:p>
        </p:txBody>
      </p:sp>
      <p:sp>
        <p:nvSpPr>
          <p:cNvPr id="276" name="Google Shape;276;p24"/>
          <p:cNvSpPr/>
          <p:nvPr/>
        </p:nvSpPr>
        <p:spPr>
          <a:xfrm flipH="1">
            <a:off x="2221426" y="1978962"/>
            <a:ext cx="921900" cy="377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Worker3</a:t>
            </a:r>
            <a:endParaRPr sz="1300" b="1"/>
          </a:p>
        </p:txBody>
      </p:sp>
      <p:cxnSp>
        <p:nvCxnSpPr>
          <p:cNvPr id="277" name="Google Shape;277;p24"/>
          <p:cNvCxnSpPr>
            <a:stCxn id="276" idx="3"/>
            <a:endCxn id="260" idx="0"/>
          </p:cNvCxnSpPr>
          <p:nvPr/>
        </p:nvCxnSpPr>
        <p:spPr>
          <a:xfrm flipH="1">
            <a:off x="1889626" y="2167512"/>
            <a:ext cx="331800" cy="2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78" name="Google Shape;278;p24"/>
          <p:cNvSpPr/>
          <p:nvPr/>
        </p:nvSpPr>
        <p:spPr>
          <a:xfrm>
            <a:off x="827159" y="885979"/>
            <a:ext cx="330000" cy="239400"/>
          </a:xfrm>
          <a:prstGeom prst="rect">
            <a:avLst/>
          </a:prstGeom>
          <a:solidFill>
            <a:srgbClr val="000000">
              <a:alpha val="0"/>
            </a:srgbClr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A2</a:t>
            </a:r>
            <a:endParaRPr sz="900" b="1"/>
          </a:p>
        </p:txBody>
      </p:sp>
      <p:sp>
        <p:nvSpPr>
          <p:cNvPr id="279" name="Google Shape;279;p24"/>
          <p:cNvSpPr/>
          <p:nvPr/>
        </p:nvSpPr>
        <p:spPr>
          <a:xfrm>
            <a:off x="827159" y="1767244"/>
            <a:ext cx="330000" cy="239400"/>
          </a:xfrm>
          <a:prstGeom prst="rect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A3</a:t>
            </a:r>
            <a:endParaRPr sz="900" b="1"/>
          </a:p>
        </p:txBody>
      </p:sp>
      <p:sp>
        <p:nvSpPr>
          <p:cNvPr id="280" name="Google Shape;280;p24"/>
          <p:cNvSpPr/>
          <p:nvPr/>
        </p:nvSpPr>
        <p:spPr>
          <a:xfrm flipH="1">
            <a:off x="5955949" y="1097529"/>
            <a:ext cx="921900" cy="377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Worker1</a:t>
            </a:r>
            <a:endParaRPr sz="1300" b="1"/>
          </a:p>
        </p:txBody>
      </p:sp>
      <p:cxnSp>
        <p:nvCxnSpPr>
          <p:cNvPr id="281" name="Google Shape;281;p24"/>
          <p:cNvCxnSpPr>
            <a:stCxn id="256" idx="3"/>
            <a:endCxn id="237" idx="0"/>
          </p:cNvCxnSpPr>
          <p:nvPr/>
        </p:nvCxnSpPr>
        <p:spPr>
          <a:xfrm rot="10800000">
            <a:off x="1889635" y="1005691"/>
            <a:ext cx="331800" cy="2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24"/>
          <p:cNvCxnSpPr>
            <a:stCxn id="276" idx="3"/>
            <a:endCxn id="258" idx="0"/>
          </p:cNvCxnSpPr>
          <p:nvPr/>
        </p:nvCxnSpPr>
        <p:spPr>
          <a:xfrm rot="10800000">
            <a:off x="1889626" y="1887012"/>
            <a:ext cx="331800" cy="2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83" name="Google Shape;283;p24"/>
          <p:cNvSpPr/>
          <p:nvPr/>
        </p:nvSpPr>
        <p:spPr>
          <a:xfrm rot="-5400000" flipH="1">
            <a:off x="7103018" y="831500"/>
            <a:ext cx="239400" cy="678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4"/>
          <p:cNvSpPr/>
          <p:nvPr/>
        </p:nvSpPr>
        <p:spPr>
          <a:xfrm rot="-5400000" flipH="1">
            <a:off x="7103187" y="1448029"/>
            <a:ext cx="239400" cy="67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4"/>
          <p:cNvSpPr/>
          <p:nvPr/>
        </p:nvSpPr>
        <p:spPr>
          <a:xfrm rot="-5400000" flipH="1">
            <a:off x="7102937" y="1756320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4"/>
          <p:cNvSpPr/>
          <p:nvPr/>
        </p:nvSpPr>
        <p:spPr>
          <a:xfrm rot="-5400000" flipH="1">
            <a:off x="7206047" y="831500"/>
            <a:ext cx="239400" cy="678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4"/>
          <p:cNvSpPr/>
          <p:nvPr/>
        </p:nvSpPr>
        <p:spPr>
          <a:xfrm rot="-5400000" flipH="1">
            <a:off x="7206215" y="1448029"/>
            <a:ext cx="239400" cy="67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4"/>
          <p:cNvSpPr/>
          <p:nvPr/>
        </p:nvSpPr>
        <p:spPr>
          <a:xfrm rot="-5400000" flipH="1">
            <a:off x="7205965" y="1756320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4"/>
          <p:cNvSpPr/>
          <p:nvPr/>
        </p:nvSpPr>
        <p:spPr>
          <a:xfrm rot="-5400000" flipH="1">
            <a:off x="7309075" y="831500"/>
            <a:ext cx="239400" cy="678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4"/>
          <p:cNvSpPr/>
          <p:nvPr/>
        </p:nvSpPr>
        <p:spPr>
          <a:xfrm rot="-5400000" flipH="1">
            <a:off x="7309243" y="1448029"/>
            <a:ext cx="239400" cy="67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4"/>
          <p:cNvSpPr/>
          <p:nvPr/>
        </p:nvSpPr>
        <p:spPr>
          <a:xfrm rot="-5400000" flipH="1">
            <a:off x="7308993" y="1756320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4"/>
          <p:cNvSpPr/>
          <p:nvPr/>
        </p:nvSpPr>
        <p:spPr>
          <a:xfrm rot="-5400000" flipH="1">
            <a:off x="7412103" y="831500"/>
            <a:ext cx="239400" cy="678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4"/>
          <p:cNvSpPr/>
          <p:nvPr/>
        </p:nvSpPr>
        <p:spPr>
          <a:xfrm rot="-5400000" flipH="1">
            <a:off x="7412271" y="1448029"/>
            <a:ext cx="239400" cy="67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4"/>
          <p:cNvSpPr/>
          <p:nvPr/>
        </p:nvSpPr>
        <p:spPr>
          <a:xfrm rot="-5400000" flipH="1">
            <a:off x="7412021" y="1756320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4"/>
          <p:cNvSpPr/>
          <p:nvPr/>
        </p:nvSpPr>
        <p:spPr>
          <a:xfrm rot="-5400000" flipH="1">
            <a:off x="7515131" y="831500"/>
            <a:ext cx="239400" cy="678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"/>
          <p:cNvSpPr/>
          <p:nvPr/>
        </p:nvSpPr>
        <p:spPr>
          <a:xfrm rot="-5400000" flipH="1">
            <a:off x="7515300" y="1448029"/>
            <a:ext cx="239400" cy="67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4"/>
          <p:cNvSpPr/>
          <p:nvPr/>
        </p:nvSpPr>
        <p:spPr>
          <a:xfrm rot="-5400000" flipH="1">
            <a:off x="7515050" y="1756320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4"/>
          <p:cNvSpPr txBox="1"/>
          <p:nvPr/>
        </p:nvSpPr>
        <p:spPr>
          <a:xfrm rot="-5400000" flipH="1">
            <a:off x="7655617" y="1288752"/>
            <a:ext cx="1761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24"/>
          <p:cNvSpPr/>
          <p:nvPr/>
        </p:nvSpPr>
        <p:spPr>
          <a:xfrm flipH="1">
            <a:off x="7921487" y="1362238"/>
            <a:ext cx="330000" cy="239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B1</a:t>
            </a:r>
            <a:endParaRPr sz="900" b="1"/>
          </a:p>
        </p:txBody>
      </p:sp>
      <p:sp>
        <p:nvSpPr>
          <p:cNvPr id="300" name="Google Shape;300;p24"/>
          <p:cNvSpPr/>
          <p:nvPr/>
        </p:nvSpPr>
        <p:spPr>
          <a:xfrm flipH="1">
            <a:off x="7921237" y="1670564"/>
            <a:ext cx="330000" cy="239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C1</a:t>
            </a:r>
            <a:endParaRPr sz="900" b="1"/>
          </a:p>
        </p:txBody>
      </p:sp>
      <p:cxnSp>
        <p:nvCxnSpPr>
          <p:cNvPr id="301" name="Google Shape;301;p24"/>
          <p:cNvCxnSpPr>
            <a:stCxn id="280" idx="1"/>
            <a:endCxn id="285" idx="0"/>
          </p:cNvCxnSpPr>
          <p:nvPr/>
        </p:nvCxnSpPr>
        <p:spPr>
          <a:xfrm>
            <a:off x="6877849" y="1286079"/>
            <a:ext cx="310800" cy="50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02" name="Google Shape;302;p24"/>
          <p:cNvSpPr/>
          <p:nvPr/>
        </p:nvSpPr>
        <p:spPr>
          <a:xfrm flipH="1">
            <a:off x="7921319" y="745704"/>
            <a:ext cx="330000" cy="2394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A1</a:t>
            </a:r>
            <a:endParaRPr sz="900" b="1"/>
          </a:p>
        </p:txBody>
      </p:sp>
      <p:cxnSp>
        <p:nvCxnSpPr>
          <p:cNvPr id="303" name="Google Shape;303;p24"/>
          <p:cNvCxnSpPr>
            <a:stCxn id="304" idx="3"/>
            <a:endCxn id="283" idx="0"/>
          </p:cNvCxnSpPr>
          <p:nvPr/>
        </p:nvCxnSpPr>
        <p:spPr>
          <a:xfrm rot="10800000" flipH="1">
            <a:off x="6877718" y="865400"/>
            <a:ext cx="311100" cy="42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05" name="Google Shape;305;p24"/>
          <p:cNvSpPr/>
          <p:nvPr/>
        </p:nvSpPr>
        <p:spPr>
          <a:xfrm rot="-5400000" flipH="1">
            <a:off x="7102922" y="1139767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4"/>
          <p:cNvSpPr/>
          <p:nvPr/>
        </p:nvSpPr>
        <p:spPr>
          <a:xfrm rot="-5400000" flipH="1">
            <a:off x="7205950" y="1139767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4"/>
          <p:cNvSpPr/>
          <p:nvPr/>
        </p:nvSpPr>
        <p:spPr>
          <a:xfrm rot="-5400000" flipH="1">
            <a:off x="7308979" y="1139767"/>
            <a:ext cx="239400" cy="67800"/>
          </a:xfrm>
          <a:prstGeom prst="rect">
            <a:avLst/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4"/>
          <p:cNvSpPr/>
          <p:nvPr/>
        </p:nvSpPr>
        <p:spPr>
          <a:xfrm rot="-5400000" flipH="1">
            <a:off x="7412007" y="1139767"/>
            <a:ext cx="239400" cy="67800"/>
          </a:xfrm>
          <a:prstGeom prst="rect">
            <a:avLst/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4"/>
          <p:cNvSpPr/>
          <p:nvPr/>
        </p:nvSpPr>
        <p:spPr>
          <a:xfrm rot="-5400000" flipH="1">
            <a:off x="7515035" y="1139767"/>
            <a:ext cx="239400" cy="67800"/>
          </a:xfrm>
          <a:prstGeom prst="rect">
            <a:avLst/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0" name="Google Shape;310;p24"/>
          <p:cNvCxnSpPr>
            <a:stCxn id="299" idx="1"/>
            <a:endCxn id="311" idx="3"/>
          </p:cNvCxnSpPr>
          <p:nvPr/>
        </p:nvCxnSpPr>
        <p:spPr>
          <a:xfrm flipH="1">
            <a:off x="6416087" y="1481938"/>
            <a:ext cx="1835400" cy="783000"/>
          </a:xfrm>
          <a:prstGeom prst="bentConnector3">
            <a:avLst>
              <a:gd name="adj1" fmla="val -97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2" name="Google Shape;312;p24"/>
          <p:cNvSpPr txBox="1"/>
          <p:nvPr/>
        </p:nvSpPr>
        <p:spPr>
          <a:xfrm>
            <a:off x="3283963" y="827375"/>
            <a:ext cx="32544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(1) Send the partition : range [A]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13" name="Google Shape;313;p24"/>
          <p:cNvSpPr/>
          <p:nvPr/>
        </p:nvSpPr>
        <p:spPr>
          <a:xfrm flipH="1">
            <a:off x="5980299" y="3136579"/>
            <a:ext cx="921900" cy="377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Worker1</a:t>
            </a:r>
            <a:endParaRPr sz="1300" b="1"/>
          </a:p>
        </p:txBody>
      </p:sp>
      <p:cxnSp>
        <p:nvCxnSpPr>
          <p:cNvPr id="314" name="Google Shape;314;p24"/>
          <p:cNvCxnSpPr>
            <a:stCxn id="313" idx="1"/>
            <a:endCxn id="315" idx="0"/>
          </p:cNvCxnSpPr>
          <p:nvPr/>
        </p:nvCxnSpPr>
        <p:spPr>
          <a:xfrm>
            <a:off x="6902199" y="3325129"/>
            <a:ext cx="328500" cy="3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24"/>
          <p:cNvCxnSpPr>
            <a:stCxn id="313" idx="1"/>
            <a:endCxn id="317" idx="0"/>
          </p:cNvCxnSpPr>
          <p:nvPr/>
        </p:nvCxnSpPr>
        <p:spPr>
          <a:xfrm rot="10800000" flipH="1">
            <a:off x="6902199" y="3016729"/>
            <a:ext cx="328500" cy="3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18" name="Google Shape;318;p24"/>
          <p:cNvSpPr/>
          <p:nvPr/>
        </p:nvSpPr>
        <p:spPr>
          <a:xfrm rot="-5400000" flipH="1">
            <a:off x="7165772" y="3979449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 rot="-5400000" flipH="1">
            <a:off x="7165772" y="4259969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 rot="-5400000" flipH="1">
            <a:off x="7168572" y="4821014"/>
            <a:ext cx="239400" cy="678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 rot="-5400000" flipH="1">
            <a:off x="7268800" y="3979449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 rot="-5400000" flipH="1">
            <a:off x="7268800" y="4259969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 rot="-5400000" flipH="1">
            <a:off x="7271600" y="4821014"/>
            <a:ext cx="239400" cy="678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 rot="-5400000" flipH="1">
            <a:off x="7371829" y="3979449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 rot="-5400000" flipH="1">
            <a:off x="7371829" y="4259969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4"/>
          <p:cNvSpPr/>
          <p:nvPr/>
        </p:nvSpPr>
        <p:spPr>
          <a:xfrm rot="-5400000" flipH="1">
            <a:off x="7374629" y="4821014"/>
            <a:ext cx="239400" cy="678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4"/>
          <p:cNvSpPr/>
          <p:nvPr/>
        </p:nvSpPr>
        <p:spPr>
          <a:xfrm rot="-5400000" flipH="1">
            <a:off x="7474857" y="3979449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4"/>
          <p:cNvSpPr/>
          <p:nvPr/>
        </p:nvSpPr>
        <p:spPr>
          <a:xfrm rot="-5400000" flipH="1">
            <a:off x="7474857" y="4259969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4"/>
          <p:cNvSpPr/>
          <p:nvPr/>
        </p:nvSpPr>
        <p:spPr>
          <a:xfrm rot="-5400000" flipH="1">
            <a:off x="7477657" y="4821014"/>
            <a:ext cx="239400" cy="678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4"/>
          <p:cNvSpPr/>
          <p:nvPr/>
        </p:nvSpPr>
        <p:spPr>
          <a:xfrm rot="-5400000" flipH="1">
            <a:off x="7577885" y="3979449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4"/>
          <p:cNvSpPr/>
          <p:nvPr/>
        </p:nvSpPr>
        <p:spPr>
          <a:xfrm rot="-5400000" flipH="1">
            <a:off x="7577885" y="4259969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4"/>
          <p:cNvSpPr/>
          <p:nvPr/>
        </p:nvSpPr>
        <p:spPr>
          <a:xfrm rot="-5400000" flipH="1">
            <a:off x="7580685" y="4821014"/>
            <a:ext cx="239400" cy="678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4"/>
          <p:cNvSpPr txBox="1"/>
          <p:nvPr/>
        </p:nvSpPr>
        <p:spPr>
          <a:xfrm rot="-5400000" flipH="1">
            <a:off x="7718402" y="4296417"/>
            <a:ext cx="1761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24"/>
          <p:cNvSpPr/>
          <p:nvPr/>
        </p:nvSpPr>
        <p:spPr>
          <a:xfrm flipH="1">
            <a:off x="7984073" y="4174178"/>
            <a:ext cx="330000" cy="239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B1</a:t>
            </a:r>
            <a:endParaRPr sz="900" b="1"/>
          </a:p>
        </p:txBody>
      </p:sp>
      <p:sp>
        <p:nvSpPr>
          <p:cNvPr id="335" name="Google Shape;335;p24"/>
          <p:cNvSpPr/>
          <p:nvPr/>
        </p:nvSpPr>
        <p:spPr>
          <a:xfrm flipH="1">
            <a:off x="7986873" y="4735241"/>
            <a:ext cx="330000" cy="2394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C2</a:t>
            </a:r>
            <a:endParaRPr sz="900" b="1"/>
          </a:p>
        </p:txBody>
      </p:sp>
      <p:sp>
        <p:nvSpPr>
          <p:cNvPr id="336" name="Google Shape;336;p24"/>
          <p:cNvSpPr/>
          <p:nvPr/>
        </p:nvSpPr>
        <p:spPr>
          <a:xfrm>
            <a:off x="5997896" y="4133191"/>
            <a:ext cx="921900" cy="3771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Worker2</a:t>
            </a:r>
            <a:endParaRPr sz="1300" b="1"/>
          </a:p>
        </p:txBody>
      </p:sp>
      <p:cxnSp>
        <p:nvCxnSpPr>
          <p:cNvPr id="337" name="Google Shape;337;p24"/>
          <p:cNvCxnSpPr>
            <a:stCxn id="336" idx="3"/>
            <a:endCxn id="320" idx="0"/>
          </p:cNvCxnSpPr>
          <p:nvPr/>
        </p:nvCxnSpPr>
        <p:spPr>
          <a:xfrm>
            <a:off x="6919796" y="4321741"/>
            <a:ext cx="334500" cy="53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38" name="Google Shape;338;p24"/>
          <p:cNvSpPr/>
          <p:nvPr/>
        </p:nvSpPr>
        <p:spPr>
          <a:xfrm rot="5400000">
            <a:off x="1736038" y="3671708"/>
            <a:ext cx="239400" cy="67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"/>
          <p:cNvSpPr/>
          <p:nvPr/>
        </p:nvSpPr>
        <p:spPr>
          <a:xfrm rot="5400000">
            <a:off x="1736038" y="3952228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4"/>
          <p:cNvSpPr/>
          <p:nvPr/>
        </p:nvSpPr>
        <p:spPr>
          <a:xfrm rot="5400000">
            <a:off x="1736038" y="4232748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4"/>
          <p:cNvSpPr/>
          <p:nvPr/>
        </p:nvSpPr>
        <p:spPr>
          <a:xfrm rot="5400000">
            <a:off x="1633010" y="3671708"/>
            <a:ext cx="239400" cy="67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4"/>
          <p:cNvSpPr/>
          <p:nvPr/>
        </p:nvSpPr>
        <p:spPr>
          <a:xfrm rot="5400000">
            <a:off x="1633010" y="3952228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4"/>
          <p:cNvSpPr/>
          <p:nvPr/>
        </p:nvSpPr>
        <p:spPr>
          <a:xfrm rot="5400000">
            <a:off x="1633010" y="4232748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4"/>
          <p:cNvSpPr/>
          <p:nvPr/>
        </p:nvSpPr>
        <p:spPr>
          <a:xfrm rot="5400000">
            <a:off x="1529981" y="3671708"/>
            <a:ext cx="239400" cy="67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4"/>
          <p:cNvSpPr/>
          <p:nvPr/>
        </p:nvSpPr>
        <p:spPr>
          <a:xfrm rot="5400000">
            <a:off x="1529981" y="3952228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4"/>
          <p:cNvSpPr/>
          <p:nvPr/>
        </p:nvSpPr>
        <p:spPr>
          <a:xfrm rot="5400000">
            <a:off x="1529981" y="4232748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4"/>
          <p:cNvSpPr/>
          <p:nvPr/>
        </p:nvSpPr>
        <p:spPr>
          <a:xfrm rot="5400000">
            <a:off x="1426953" y="3671708"/>
            <a:ext cx="239400" cy="67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4"/>
          <p:cNvSpPr/>
          <p:nvPr/>
        </p:nvSpPr>
        <p:spPr>
          <a:xfrm rot="5400000">
            <a:off x="1426953" y="3952228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4"/>
          <p:cNvSpPr/>
          <p:nvPr/>
        </p:nvSpPr>
        <p:spPr>
          <a:xfrm rot="5400000">
            <a:off x="1426953" y="4232748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4"/>
          <p:cNvSpPr/>
          <p:nvPr/>
        </p:nvSpPr>
        <p:spPr>
          <a:xfrm rot="5400000">
            <a:off x="1323925" y="3671708"/>
            <a:ext cx="239400" cy="67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4"/>
          <p:cNvSpPr/>
          <p:nvPr/>
        </p:nvSpPr>
        <p:spPr>
          <a:xfrm rot="5400000">
            <a:off x="1323925" y="3952228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4"/>
          <p:cNvSpPr/>
          <p:nvPr/>
        </p:nvSpPr>
        <p:spPr>
          <a:xfrm rot="5400000">
            <a:off x="1323925" y="4232748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4"/>
          <p:cNvSpPr txBox="1"/>
          <p:nvPr/>
        </p:nvSpPr>
        <p:spPr>
          <a:xfrm rot="5400000">
            <a:off x="1246732" y="3988652"/>
            <a:ext cx="1761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24"/>
          <p:cNvSpPr/>
          <p:nvPr/>
        </p:nvSpPr>
        <p:spPr>
          <a:xfrm>
            <a:off x="827138" y="3866437"/>
            <a:ext cx="330000" cy="239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C3</a:t>
            </a:r>
            <a:endParaRPr sz="900" b="1"/>
          </a:p>
        </p:txBody>
      </p:sp>
      <p:sp>
        <p:nvSpPr>
          <p:cNvPr id="355" name="Google Shape;355;p24"/>
          <p:cNvSpPr/>
          <p:nvPr/>
        </p:nvSpPr>
        <p:spPr>
          <a:xfrm>
            <a:off x="827138" y="4146975"/>
            <a:ext cx="330000" cy="239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C1</a:t>
            </a:r>
            <a:endParaRPr sz="900" b="1"/>
          </a:p>
        </p:txBody>
      </p:sp>
      <p:sp>
        <p:nvSpPr>
          <p:cNvPr id="356" name="Google Shape;356;p24"/>
          <p:cNvSpPr/>
          <p:nvPr/>
        </p:nvSpPr>
        <p:spPr>
          <a:xfrm flipH="1">
            <a:off x="2221414" y="3797600"/>
            <a:ext cx="921900" cy="377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Worker3</a:t>
            </a:r>
            <a:endParaRPr sz="1300" b="1"/>
          </a:p>
        </p:txBody>
      </p:sp>
      <p:cxnSp>
        <p:nvCxnSpPr>
          <p:cNvPr id="357" name="Google Shape;357;p24"/>
          <p:cNvCxnSpPr>
            <a:stCxn id="356" idx="3"/>
            <a:endCxn id="340" idx="0"/>
          </p:cNvCxnSpPr>
          <p:nvPr/>
        </p:nvCxnSpPr>
        <p:spPr>
          <a:xfrm flipH="1">
            <a:off x="1889614" y="3986150"/>
            <a:ext cx="331800" cy="2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58" name="Google Shape;358;p24"/>
          <p:cNvSpPr/>
          <p:nvPr/>
        </p:nvSpPr>
        <p:spPr>
          <a:xfrm flipH="1">
            <a:off x="7984073" y="3893654"/>
            <a:ext cx="330000" cy="239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B2</a:t>
            </a:r>
            <a:endParaRPr sz="900" b="1"/>
          </a:p>
        </p:txBody>
      </p:sp>
      <p:sp>
        <p:nvSpPr>
          <p:cNvPr id="359" name="Google Shape;359;p24"/>
          <p:cNvSpPr/>
          <p:nvPr/>
        </p:nvSpPr>
        <p:spPr>
          <a:xfrm>
            <a:off x="827146" y="3585881"/>
            <a:ext cx="330000" cy="239400"/>
          </a:xfrm>
          <a:prstGeom prst="rect">
            <a:avLst/>
          </a:prstGeom>
          <a:solidFill>
            <a:srgbClr val="000000">
              <a:alpha val="0"/>
            </a:srgbClr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B3</a:t>
            </a:r>
            <a:endParaRPr sz="900" b="1"/>
          </a:p>
        </p:txBody>
      </p:sp>
      <p:cxnSp>
        <p:nvCxnSpPr>
          <p:cNvPr id="360" name="Google Shape;360;p24"/>
          <p:cNvCxnSpPr>
            <a:stCxn id="336" idx="3"/>
            <a:endCxn id="318" idx="0"/>
          </p:cNvCxnSpPr>
          <p:nvPr/>
        </p:nvCxnSpPr>
        <p:spPr>
          <a:xfrm rot="10800000" flipH="1">
            <a:off x="6919796" y="4013341"/>
            <a:ext cx="331800" cy="3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24"/>
          <p:cNvCxnSpPr>
            <a:stCxn id="356" idx="3"/>
            <a:endCxn id="338" idx="0"/>
          </p:cNvCxnSpPr>
          <p:nvPr/>
        </p:nvCxnSpPr>
        <p:spPr>
          <a:xfrm rot="10800000">
            <a:off x="1889614" y="3705650"/>
            <a:ext cx="331800" cy="2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62" name="Google Shape;362;p24"/>
          <p:cNvSpPr/>
          <p:nvPr/>
        </p:nvSpPr>
        <p:spPr>
          <a:xfrm rot="-5400000" flipH="1">
            <a:off x="7165772" y="454049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4"/>
          <p:cNvSpPr/>
          <p:nvPr/>
        </p:nvSpPr>
        <p:spPr>
          <a:xfrm rot="-5400000" flipH="1">
            <a:off x="7268800" y="454049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4"/>
          <p:cNvSpPr/>
          <p:nvPr/>
        </p:nvSpPr>
        <p:spPr>
          <a:xfrm rot="-5400000" flipH="1">
            <a:off x="7371829" y="454049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4"/>
          <p:cNvSpPr/>
          <p:nvPr/>
        </p:nvSpPr>
        <p:spPr>
          <a:xfrm rot="-5400000" flipH="1">
            <a:off x="7474857" y="454049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4"/>
          <p:cNvSpPr/>
          <p:nvPr/>
        </p:nvSpPr>
        <p:spPr>
          <a:xfrm rot="-5400000" flipH="1">
            <a:off x="7577885" y="454049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4"/>
          <p:cNvSpPr/>
          <p:nvPr/>
        </p:nvSpPr>
        <p:spPr>
          <a:xfrm flipH="1">
            <a:off x="7984073" y="4454703"/>
            <a:ext cx="330000" cy="239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B1</a:t>
            </a:r>
            <a:endParaRPr sz="900" b="1"/>
          </a:p>
        </p:txBody>
      </p:sp>
      <p:cxnSp>
        <p:nvCxnSpPr>
          <p:cNvPr id="368" name="Google Shape;368;p24"/>
          <p:cNvCxnSpPr/>
          <p:nvPr/>
        </p:nvCxnSpPr>
        <p:spPr>
          <a:xfrm>
            <a:off x="183600" y="2674775"/>
            <a:ext cx="877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" name="Google Shape;369;p24"/>
          <p:cNvCxnSpPr>
            <a:stCxn id="256" idx="1"/>
            <a:endCxn id="370" idx="3"/>
          </p:cNvCxnSpPr>
          <p:nvPr/>
        </p:nvCxnSpPr>
        <p:spPr>
          <a:xfrm>
            <a:off x="3143335" y="1286191"/>
            <a:ext cx="13338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24"/>
          <p:cNvCxnSpPr>
            <a:stCxn id="370" idx="1"/>
            <a:endCxn id="280" idx="3"/>
          </p:cNvCxnSpPr>
          <p:nvPr/>
        </p:nvCxnSpPr>
        <p:spPr>
          <a:xfrm rot="10800000" flipH="1">
            <a:off x="4807219" y="1286179"/>
            <a:ext cx="11487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0" name="Google Shape;370;p24"/>
          <p:cNvSpPr/>
          <p:nvPr/>
        </p:nvSpPr>
        <p:spPr>
          <a:xfrm flipH="1">
            <a:off x="4477219" y="1171879"/>
            <a:ext cx="330000" cy="2394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A2</a:t>
            </a:r>
            <a:endParaRPr sz="900" b="1"/>
          </a:p>
        </p:txBody>
      </p:sp>
      <p:sp>
        <p:nvSpPr>
          <p:cNvPr id="311" name="Google Shape;311;p24"/>
          <p:cNvSpPr/>
          <p:nvPr/>
        </p:nvSpPr>
        <p:spPr>
          <a:xfrm rot="-5400000">
            <a:off x="6342863" y="2230775"/>
            <a:ext cx="78600" cy="681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4"/>
          <p:cNvSpPr txBox="1"/>
          <p:nvPr/>
        </p:nvSpPr>
        <p:spPr>
          <a:xfrm>
            <a:off x="3784175" y="2085375"/>
            <a:ext cx="25641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(2) Send the partition : range [B]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73" name="Google Shape;373;p24"/>
          <p:cNvSpPr/>
          <p:nvPr/>
        </p:nvSpPr>
        <p:spPr>
          <a:xfrm flipH="1">
            <a:off x="7230814" y="2897139"/>
            <a:ext cx="1062300" cy="8559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/>
              <a:t>A1</a:t>
            </a:r>
            <a:endParaRPr sz="16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(Merged)</a:t>
            </a:r>
            <a:endParaRPr/>
          </a:p>
        </p:txBody>
      </p:sp>
      <p:sp>
        <p:nvSpPr>
          <p:cNvPr id="374" name="Google Shape;374;p24"/>
          <p:cNvSpPr txBox="1"/>
          <p:nvPr/>
        </p:nvSpPr>
        <p:spPr>
          <a:xfrm>
            <a:off x="3369075" y="2674763"/>
            <a:ext cx="2403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[After shuffling for </a:t>
            </a:r>
            <a:r>
              <a:rPr lang="ko" sz="1300" b="1">
                <a:solidFill>
                  <a:schemeClr val="dk1"/>
                </a:solidFill>
              </a:rPr>
              <a:t>Worker1</a:t>
            </a:r>
            <a:r>
              <a:rPr lang="ko" sz="1300">
                <a:solidFill>
                  <a:schemeClr val="dk1"/>
                </a:solidFill>
              </a:rPr>
              <a:t>]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375" name="Google Shape;375;p24"/>
          <p:cNvCxnSpPr>
            <a:stCxn id="356" idx="1"/>
            <a:endCxn id="336" idx="1"/>
          </p:cNvCxnSpPr>
          <p:nvPr/>
        </p:nvCxnSpPr>
        <p:spPr>
          <a:xfrm>
            <a:off x="3143314" y="3986150"/>
            <a:ext cx="2854500" cy="33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6" name="Google Shape;376;p24"/>
          <p:cNvSpPr txBox="1"/>
          <p:nvPr/>
        </p:nvSpPr>
        <p:spPr>
          <a:xfrm>
            <a:off x="3616738" y="3725950"/>
            <a:ext cx="2239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Start shuffling for </a:t>
            </a:r>
            <a:r>
              <a:rPr lang="ko" sz="1300" b="1"/>
              <a:t>Worker2</a:t>
            </a:r>
            <a:endParaRPr sz="13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1" name="Google Shape;381;p25"/>
          <p:cNvGraphicFramePr/>
          <p:nvPr/>
        </p:nvGraphicFramePr>
        <p:xfrm>
          <a:off x="952500" y="65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{63F3AC74-7F9A-4CF6-8B45-0EDBBA24D149}</a:tableStyleId>
              </a:tblPr>
              <a:tblGrid>
                <a:gridCol w="115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Milestone#0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Define Commit Convention and Coding Style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Milestone#1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Generate Input Data Using Gensort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</a:t>
                      </a: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amiliarize with gRPC by Writing Example Code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Define gRPC Messages and Fields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Select Libraries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Implement Master and Worker(communication, command execution)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Implement Phase 1 - Sampling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 Implement Phase 2 - Sorting and Partitioning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 Implement Phase 3 - Shuffling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#9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 Implement Phase 4 - Merging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#9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Implement Testing and Validation</a:t>
                      </a:r>
                      <a:endParaRPr sz="12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X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82" name="Google Shape;382;p25"/>
          <p:cNvSpPr txBox="1"/>
          <p:nvPr/>
        </p:nvSpPr>
        <p:spPr>
          <a:xfrm>
            <a:off x="111350" y="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Milestone, implementation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6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Unit Test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8" name="Google Shape;388;p26"/>
          <p:cNvGraphicFramePr/>
          <p:nvPr/>
        </p:nvGraphicFramePr>
        <p:xfrm>
          <a:off x="661775" y="1434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{63F3AC74-7F9A-4CF6-8B45-0EDBBA24D149}</a:tableStyleId>
              </a:tblPr>
              <a:tblGrid>
                <a:gridCol w="227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3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gRPC : Hello World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Sending Hello World message between server and client in local environment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gRPC : File transfer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Transferring txt files between server and client in local environment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IO : get File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Receive files via streaming and save them.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IO : sort &amp; partition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Divide files into partitions and store them according to their range.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7"/>
          <p:cNvSpPr txBox="1"/>
          <p:nvPr/>
        </p:nvSpPr>
        <p:spPr>
          <a:xfrm>
            <a:off x="3945150" y="2213550"/>
            <a:ext cx="12537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Q&amp;A</a:t>
            </a:r>
            <a:endParaRPr sz="34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70350" y="91100"/>
            <a:ext cx="46161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Review of weekly progress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952500" y="695300"/>
          <a:ext cx="7239000" cy="4206060"/>
        </p:xfrm>
        <a:graphic>
          <a:graphicData uri="http://schemas.openxmlformats.org/drawingml/2006/table">
            <a:tbl>
              <a:tblPr>
                <a:noFill/>
                <a:tableStyleId>{63F3AC74-7F9A-4CF6-8B45-0EDBBA24D149}</a:tableStyleId>
              </a:tblPr>
              <a:tblGrid>
                <a:gridCol w="92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Weekly Progress and Plan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Define commit conventions, coding style, meeting schedule, and milestones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Study the project scope, draft a simple design, and explore how to effectively use ChatGPT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Develop a detailed design and gain a deeper understanding of gRPC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Write gRPC example code, define message protocols, and generate input data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Set up virtual machines, begin implementation, and conduct unit testing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Continue implementation and prepare for a progress presentation (planned)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Conduct comprehensive testing and focus on performance optimization (planned)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Final testing and deliver the final presentation (planned)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Logisitic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836300" y="1000600"/>
            <a:ext cx="42324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07300" y="891075"/>
            <a:ext cx="27996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We communicated with…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500" y="745700"/>
            <a:ext cx="739100" cy="7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713" y="745700"/>
            <a:ext cx="739100" cy="73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1925" y="745700"/>
            <a:ext cx="739100" cy="7391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3393375" y="1507525"/>
            <a:ext cx="42324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Kakao Talk            Zoom          Face-to-Face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99925" y="2412075"/>
            <a:ext cx="22926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We decided to do…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172950" y="2412075"/>
            <a:ext cx="9351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고민석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494200" y="2992550"/>
            <a:ext cx="2292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Master &amp; Worker 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Overall Design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975463" y="2412075"/>
            <a:ext cx="11109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신재욱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953775" y="2412075"/>
            <a:ext cx="11109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하동은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384625" y="2992550"/>
            <a:ext cx="2292600" cy="12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Configuration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gRPC unit test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Partition &amp; Sort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362925" y="2992550"/>
            <a:ext cx="2292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Message Setup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Sampling &amp; Merge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170350" y="91100"/>
            <a:ext cx="68898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Configuration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5" name="Google Shape;85;p16"/>
          <p:cNvGraphicFramePr/>
          <p:nvPr/>
        </p:nvGraphicFramePr>
        <p:xfrm>
          <a:off x="1110275" y="795375"/>
          <a:ext cx="6649650" cy="1417200"/>
        </p:xfrm>
        <a:graphic>
          <a:graphicData uri="http://schemas.openxmlformats.org/drawingml/2006/table">
            <a:tbl>
              <a:tblPr>
                <a:noFill/>
                <a:tableStyleId>{63F3AC74-7F9A-4CF6-8B45-0EDBBA24D149}</a:tableStyleId>
              </a:tblPr>
              <a:tblGrid>
                <a:gridCol w="157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Language</a:t>
                      </a:r>
                      <a:endParaRPr sz="12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JDK</a:t>
                      </a:r>
                      <a:endParaRPr sz="11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11.0.0.2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SDK</a:t>
                      </a:r>
                      <a:endParaRPr sz="11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2.13.15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SBT</a:t>
                      </a:r>
                      <a:endParaRPr sz="11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1.8.3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6" name="Google Shape;86;p16"/>
          <p:cNvGraphicFramePr/>
          <p:nvPr>
            <p:extLst>
              <p:ext uri="{D42A27DB-BD31-4B8C-83A1-F6EECF244321}">
                <p14:modId xmlns:p14="http://schemas.microsoft.com/office/powerpoint/2010/main" val="3941049867"/>
              </p:ext>
            </p:extLst>
          </p:nvPr>
        </p:nvGraphicFramePr>
        <p:xfrm>
          <a:off x="1110288" y="2212525"/>
          <a:ext cx="6649625" cy="2723350"/>
        </p:xfrm>
        <a:graphic>
          <a:graphicData uri="http://schemas.openxmlformats.org/drawingml/2006/table">
            <a:tbl>
              <a:tblPr>
                <a:noFill/>
                <a:tableStyleId>{63F3AC74-7F9A-4CF6-8B45-0EDBBA24D149}</a:tableStyleId>
              </a:tblPr>
              <a:tblGrid>
                <a:gridCol w="157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3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Libraries</a:t>
                      </a:r>
                      <a:endParaRPr sz="12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 I/O</a:t>
                      </a:r>
                      <a:endParaRPr sz="11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java.io, scala.io, java.nio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Network</a:t>
                      </a:r>
                      <a:endParaRPr sz="11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scalapb</a:t>
                      </a:r>
                      <a:r>
                        <a:rPr lang="ko" sz="1100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io.grpc.</a:t>
                      </a:r>
                      <a:r>
                        <a:rPr lang="ko" sz="1100" b="1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grpc-netty</a:t>
                      </a:r>
                      <a:endParaRPr sz="1100" b="1">
                        <a:solidFill>
                          <a:srgbClr val="1F232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7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Malgun Gothic"/>
                          <a:ea typeface="Malgun Gothic"/>
                          <a:sym typeface="Malgun Gothic"/>
                        </a:rPr>
                        <a:t>Concurrent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Malgun Gothic"/>
                          <a:ea typeface="Malgun Gothic"/>
                          <a:sym typeface="Malgun Gothic"/>
                        </a:rPr>
                        <a:t>Programming</a:t>
                      </a:r>
                      <a:endParaRPr sz="1100" b="1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CountDownLatch, AtomicInteger, synchronized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375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Future</a:t>
                      </a:r>
                      <a:r>
                        <a:rPr lang="ko" sz="1100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(scala.concurrent, scala.util.{Failure, Success})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Logging</a:t>
                      </a:r>
                      <a:endParaRPr sz="11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com.typesafe.scalalogging.LazyLogging (SLF4j)</a:t>
                      </a:r>
                      <a:endParaRPr sz="1100">
                        <a:solidFill>
                          <a:srgbClr val="1F232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 b="1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additional </a:t>
                      </a:r>
                      <a:endParaRPr sz="11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Cats Effect, ZIO, Monix, Quasar, FS2, scala-parallel-collections</a:t>
                      </a:r>
                      <a:endParaRPr sz="1100" dirty="0">
                        <a:solidFill>
                          <a:srgbClr val="1F232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Flow chart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538" y="745700"/>
            <a:ext cx="6428937" cy="409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Flow chart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38B447-FE9E-0CE2-D53D-169AD881C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982" y="674253"/>
            <a:ext cx="6542464" cy="4241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Message Setting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" name="Google Shape;104;p19"/>
          <p:cNvGraphicFramePr/>
          <p:nvPr/>
        </p:nvGraphicFramePr>
        <p:xfrm>
          <a:off x="952500" y="862700"/>
          <a:ext cx="7239000" cy="4009265"/>
        </p:xfrm>
        <a:graphic>
          <a:graphicData uri="http://schemas.openxmlformats.org/drawingml/2006/table">
            <a:tbl>
              <a:tblPr>
                <a:noFill/>
                <a:tableStyleId>{63F3AC74-7F9A-4CF6-8B45-0EDBBA24D149}</a:tableStyleId>
              </a:tblPr>
              <a:tblGrid>
                <a:gridCol w="168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Message Name</a:t>
                      </a:r>
                      <a:endParaRPr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Content (Worker → Master)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Content (Master → Worker)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registerWorker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worker IP address 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worker ID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number of worker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  calculatePivots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worker ID, Sampled Data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map { worker ID -&gt; worker IP }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map { workerID -&gt; key range }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partitionEndMsg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worker ID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startShuffling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receiver ID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mergeEndMsg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worker ID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signalWorkerDone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worker ID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Message Setting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0" name="Google Shape;110;p20"/>
          <p:cNvGraphicFramePr/>
          <p:nvPr>
            <p:extLst>
              <p:ext uri="{D42A27DB-BD31-4B8C-83A1-F6EECF244321}">
                <p14:modId xmlns:p14="http://schemas.microsoft.com/office/powerpoint/2010/main" val="3853278418"/>
              </p:ext>
            </p:extLst>
          </p:nvPr>
        </p:nvGraphicFramePr>
        <p:xfrm>
          <a:off x="952500" y="2000250"/>
          <a:ext cx="7239000" cy="1188630"/>
        </p:xfrm>
        <a:graphic>
          <a:graphicData uri="http://schemas.openxmlformats.org/drawingml/2006/table">
            <a:tbl>
              <a:tblPr>
                <a:noFill/>
                <a:tableStyleId>{63F3AC74-7F9A-4CF6-8B45-0EDBBA24D149}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Message 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Content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Content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sendDataToWorker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data, source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data, source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shuffleAck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workerID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-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Registration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21"/>
          <p:cNvSpPr/>
          <p:nvPr/>
        </p:nvSpPr>
        <p:spPr>
          <a:xfrm>
            <a:off x="791025" y="1584750"/>
            <a:ext cx="1288500" cy="53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Worker1</a:t>
            </a:r>
            <a:endParaRPr sz="1300" b="1"/>
          </a:p>
        </p:txBody>
      </p:sp>
      <p:sp>
        <p:nvSpPr>
          <p:cNvPr id="117" name="Google Shape;117;p21"/>
          <p:cNvSpPr/>
          <p:nvPr/>
        </p:nvSpPr>
        <p:spPr>
          <a:xfrm>
            <a:off x="791025" y="2116350"/>
            <a:ext cx="1288500" cy="53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Worker2</a:t>
            </a:r>
            <a:endParaRPr sz="1300" b="1"/>
          </a:p>
        </p:txBody>
      </p:sp>
      <p:sp>
        <p:nvSpPr>
          <p:cNvPr id="118" name="Google Shape;118;p21"/>
          <p:cNvSpPr/>
          <p:nvPr/>
        </p:nvSpPr>
        <p:spPr>
          <a:xfrm>
            <a:off x="791025" y="3179550"/>
            <a:ext cx="1288500" cy="53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Worker10</a:t>
            </a:r>
            <a:endParaRPr sz="1300" b="1"/>
          </a:p>
        </p:txBody>
      </p:sp>
      <p:sp>
        <p:nvSpPr>
          <p:cNvPr id="119" name="Google Shape;119;p21"/>
          <p:cNvSpPr/>
          <p:nvPr/>
        </p:nvSpPr>
        <p:spPr>
          <a:xfrm>
            <a:off x="3657675" y="2382150"/>
            <a:ext cx="1623300" cy="8055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/>
              <a:t>Master</a:t>
            </a:r>
            <a:endParaRPr sz="1800" b="1"/>
          </a:p>
        </p:txBody>
      </p:sp>
      <p:sp>
        <p:nvSpPr>
          <p:cNvPr id="120" name="Google Shape;120;p21"/>
          <p:cNvSpPr txBox="1"/>
          <p:nvPr/>
        </p:nvSpPr>
        <p:spPr>
          <a:xfrm>
            <a:off x="1311225" y="2721288"/>
            <a:ext cx="248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6859125" y="1584750"/>
            <a:ext cx="1288500" cy="531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Worker1</a:t>
            </a:r>
            <a:endParaRPr sz="1300" b="1"/>
          </a:p>
        </p:txBody>
      </p:sp>
      <p:sp>
        <p:nvSpPr>
          <p:cNvPr id="122" name="Google Shape;122;p21"/>
          <p:cNvSpPr/>
          <p:nvPr/>
        </p:nvSpPr>
        <p:spPr>
          <a:xfrm>
            <a:off x="6859125" y="2116350"/>
            <a:ext cx="1288500" cy="5316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Worker2</a:t>
            </a:r>
            <a:endParaRPr sz="1300" b="1"/>
          </a:p>
        </p:txBody>
      </p:sp>
      <p:sp>
        <p:nvSpPr>
          <p:cNvPr id="123" name="Google Shape;123;p21"/>
          <p:cNvSpPr/>
          <p:nvPr/>
        </p:nvSpPr>
        <p:spPr>
          <a:xfrm>
            <a:off x="6859125" y="3179550"/>
            <a:ext cx="1288500" cy="5316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Worker10</a:t>
            </a:r>
            <a:endParaRPr sz="1300" b="1"/>
          </a:p>
        </p:txBody>
      </p:sp>
      <p:sp>
        <p:nvSpPr>
          <p:cNvPr id="124" name="Google Shape;124;p21"/>
          <p:cNvSpPr txBox="1"/>
          <p:nvPr/>
        </p:nvSpPr>
        <p:spPr>
          <a:xfrm>
            <a:off x="7379325" y="2721288"/>
            <a:ext cx="248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5" name="Google Shape;125;p21"/>
          <p:cNvCxnSpPr>
            <a:stCxn id="119" idx="3"/>
            <a:endCxn id="121" idx="1"/>
          </p:cNvCxnSpPr>
          <p:nvPr/>
        </p:nvCxnSpPr>
        <p:spPr>
          <a:xfrm rot="10800000" flipH="1">
            <a:off x="5280975" y="1850700"/>
            <a:ext cx="1578300" cy="93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21"/>
          <p:cNvCxnSpPr>
            <a:stCxn id="119" idx="3"/>
            <a:endCxn id="122" idx="1"/>
          </p:cNvCxnSpPr>
          <p:nvPr/>
        </p:nvCxnSpPr>
        <p:spPr>
          <a:xfrm rot="10800000" flipH="1">
            <a:off x="5280975" y="2382300"/>
            <a:ext cx="1578300" cy="40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21"/>
          <p:cNvCxnSpPr>
            <a:stCxn id="119" idx="3"/>
            <a:endCxn id="123" idx="1"/>
          </p:cNvCxnSpPr>
          <p:nvPr/>
        </p:nvCxnSpPr>
        <p:spPr>
          <a:xfrm>
            <a:off x="5280975" y="2784900"/>
            <a:ext cx="1578300" cy="66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28;p21"/>
          <p:cNvCxnSpPr>
            <a:stCxn id="116" idx="3"/>
            <a:endCxn id="119" idx="1"/>
          </p:cNvCxnSpPr>
          <p:nvPr/>
        </p:nvCxnSpPr>
        <p:spPr>
          <a:xfrm>
            <a:off x="2079525" y="1850550"/>
            <a:ext cx="1578300" cy="9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129;p21"/>
          <p:cNvCxnSpPr>
            <a:stCxn id="117" idx="3"/>
            <a:endCxn id="119" idx="1"/>
          </p:cNvCxnSpPr>
          <p:nvPr/>
        </p:nvCxnSpPr>
        <p:spPr>
          <a:xfrm>
            <a:off x="2079525" y="2382150"/>
            <a:ext cx="1578300" cy="40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21"/>
          <p:cNvCxnSpPr>
            <a:stCxn id="118" idx="3"/>
            <a:endCxn id="119" idx="1"/>
          </p:cNvCxnSpPr>
          <p:nvPr/>
        </p:nvCxnSpPr>
        <p:spPr>
          <a:xfrm rot="10800000" flipH="1">
            <a:off x="2079525" y="2785050"/>
            <a:ext cx="1578300" cy="66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131;p21"/>
          <p:cNvSpPr txBox="1"/>
          <p:nvPr/>
        </p:nvSpPr>
        <p:spPr>
          <a:xfrm>
            <a:off x="2797700" y="821100"/>
            <a:ext cx="33600" cy="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3657450" y="3245250"/>
            <a:ext cx="1829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Assign Worker ID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(registerWorker)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1828350" y="2647950"/>
            <a:ext cx="29862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RegisterWorkerRequest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5651400" y="2647950"/>
            <a:ext cx="29862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RegisterWorkerReply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791025" y="3784500"/>
            <a:ext cx="1829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get Worker IP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(IPUtils.scala)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720</Words>
  <Application>Microsoft Office PowerPoint</Application>
  <PresentationFormat>화면 슬라이드 쇼(16:9)</PresentationFormat>
  <Paragraphs>253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민석 고</cp:lastModifiedBy>
  <cp:revision>2</cp:revision>
  <dcterms:modified xsi:type="dcterms:W3CDTF">2024-11-20T13:03:49Z</dcterms:modified>
</cp:coreProperties>
</file>