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301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300" r:id="rId45"/>
    <p:sldId id="299" r:id="rId4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116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903220" y="2097989"/>
            <a:ext cx="3337559" cy="940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006B6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002916" y="3684219"/>
            <a:ext cx="5138166" cy="757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006B6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C0C0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06B6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C0C0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06B6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C0C0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06B6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C0C0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C0C0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1429511"/>
            <a:ext cx="9133332" cy="73151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1543811"/>
            <a:ext cx="9133332" cy="381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77900" y="58928"/>
            <a:ext cx="7188200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006B6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3075" y="2708148"/>
            <a:ext cx="7534275" cy="30975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02623" y="6567737"/>
            <a:ext cx="247015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00C0C0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165" dirty="0"/>
              <a:t>Chapter</a:t>
            </a:r>
            <a:r>
              <a:rPr spc="100" dirty="0"/>
              <a:t> </a:t>
            </a:r>
            <a:r>
              <a:rPr spc="-325" dirty="0"/>
              <a:t>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Stacks</a:t>
            </a:r>
            <a:r>
              <a:rPr spc="100" dirty="0"/>
              <a:t> </a:t>
            </a:r>
            <a:r>
              <a:rPr spc="145" dirty="0"/>
              <a:t>and</a:t>
            </a:r>
            <a:r>
              <a:rPr spc="120" dirty="0"/>
              <a:t> </a:t>
            </a:r>
            <a:r>
              <a:rPr spc="165" dirty="0"/>
              <a:t>Queues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5182" y="732535"/>
            <a:ext cx="44557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5" dirty="0"/>
              <a:t>Implementation</a:t>
            </a:r>
            <a:r>
              <a:rPr sz="3600" spc="70" dirty="0"/>
              <a:t> </a:t>
            </a:r>
            <a:r>
              <a:rPr sz="3600" dirty="0"/>
              <a:t>-</a:t>
            </a:r>
            <a:r>
              <a:rPr sz="3600" spc="75" dirty="0"/>
              <a:t> </a:t>
            </a:r>
            <a:r>
              <a:rPr sz="3600" spc="120" dirty="0"/>
              <a:t>pop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49325" y="1616786"/>
            <a:ext cx="5172710" cy="4416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urier New"/>
                <a:cs typeface="Courier New"/>
              </a:rPr>
              <a:t>int</a:t>
            </a:r>
            <a:r>
              <a:rPr sz="2400" spc="-5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pop()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584200" marR="2753995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int x; </a:t>
            </a:r>
            <a:r>
              <a:rPr sz="240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if(top</a:t>
            </a:r>
            <a:r>
              <a:rPr sz="2400" spc="-15" dirty="0">
                <a:latin typeface="Courier New"/>
                <a:cs typeface="Courier New"/>
              </a:rPr>
              <a:t>&gt;=</a:t>
            </a:r>
            <a:r>
              <a:rPr sz="2400" spc="-5" dirty="0">
                <a:latin typeface="Courier New"/>
                <a:cs typeface="Courier New"/>
              </a:rPr>
              <a:t>0)</a:t>
            </a:r>
            <a:endParaRPr sz="2400">
              <a:latin typeface="Courier New"/>
              <a:cs typeface="Courier New"/>
            </a:endParaRPr>
          </a:p>
          <a:p>
            <a:pPr marL="413384">
              <a:lnSpc>
                <a:spcPct val="100000"/>
              </a:lnSpc>
            </a:pPr>
            <a:r>
              <a:rPr sz="2400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498600" marR="1656714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x=num[</a:t>
            </a:r>
            <a:r>
              <a:rPr sz="2400" spc="-15" dirty="0">
                <a:latin typeface="Courier New"/>
                <a:cs typeface="Courier New"/>
              </a:rPr>
              <a:t>to</a:t>
            </a:r>
            <a:r>
              <a:rPr sz="2400" spc="-5" dirty="0">
                <a:latin typeface="Courier New"/>
                <a:cs typeface="Courier New"/>
              </a:rPr>
              <a:t>p];  top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--;</a:t>
            </a:r>
            <a:endParaRPr sz="2400">
              <a:latin typeface="Courier New"/>
              <a:cs typeface="Courier New"/>
            </a:endParaRPr>
          </a:p>
          <a:p>
            <a:pPr marL="413384">
              <a:lnSpc>
                <a:spcPct val="100000"/>
              </a:lnSpc>
            </a:pPr>
            <a:r>
              <a:rPr sz="2400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5842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ourier New"/>
                <a:cs typeface="Courier New"/>
              </a:rPr>
              <a:t>else</a:t>
            </a:r>
            <a:endParaRPr sz="2400">
              <a:latin typeface="Courier New"/>
              <a:cs typeface="Courier New"/>
            </a:endParaRPr>
          </a:p>
          <a:p>
            <a:pPr marL="596265" marR="5080">
              <a:lnSpc>
                <a:spcPct val="100000"/>
              </a:lnSpc>
            </a:pPr>
            <a:r>
              <a:rPr sz="2400" spc="-10" dirty="0">
                <a:latin typeface="Courier New"/>
                <a:cs typeface="Courier New"/>
              </a:rPr>
              <a:t>cout&lt;&lt;“stack underflow”’; </a:t>
            </a:r>
            <a:r>
              <a:rPr sz="2400" spc="-143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return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x;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28023" y="6553301"/>
            <a:ext cx="1752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85" dirty="0">
                <a:solidFill>
                  <a:srgbClr val="00C0C0"/>
                </a:solidFill>
                <a:latin typeface="Arial MT"/>
                <a:cs typeface="Arial MT"/>
              </a:rPr>
              <a:t>11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04845" y="732535"/>
            <a:ext cx="3733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10" dirty="0"/>
              <a:t>Implementation…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77825" y="1474787"/>
            <a:ext cx="6464935" cy="529463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0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b="1" dirty="0">
                <a:latin typeface="Arial"/>
                <a:cs typeface="Arial"/>
              </a:rPr>
              <a:t>Size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of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Stack</a:t>
            </a:r>
            <a:endParaRPr sz="24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 MT"/>
                <a:cs typeface="Arial MT"/>
              </a:rPr>
              <a:t>Int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sizeofstack()</a:t>
            </a:r>
            <a:endParaRPr sz="24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Arial MT"/>
                <a:cs typeface="Arial MT"/>
              </a:rPr>
              <a:t>{</a:t>
            </a:r>
            <a:endParaRPr sz="2400">
              <a:latin typeface="Arial MT"/>
              <a:cs typeface="Arial MT"/>
            </a:endParaRPr>
          </a:p>
          <a:p>
            <a:pPr marL="184150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Arial MT"/>
                <a:cs typeface="Arial MT"/>
              </a:rPr>
              <a:t>Return(top+1)</a:t>
            </a:r>
            <a:endParaRPr sz="24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Arial MT"/>
                <a:cs typeface="Arial MT"/>
              </a:rPr>
              <a:t>}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Is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empty</a:t>
            </a:r>
            <a:endParaRPr sz="24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Arial MT"/>
                <a:cs typeface="Arial MT"/>
              </a:rPr>
              <a:t>Bool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isempty()</a:t>
            </a:r>
            <a:endParaRPr sz="24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Arial MT"/>
                <a:cs typeface="Arial MT"/>
              </a:rPr>
              <a:t>{</a:t>
            </a:r>
            <a:endParaRPr sz="2400">
              <a:latin typeface="Arial MT"/>
              <a:cs typeface="Arial MT"/>
            </a:endParaRPr>
          </a:p>
          <a:p>
            <a:pPr marL="184150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Arial MT"/>
                <a:cs typeface="Arial MT"/>
              </a:rPr>
              <a:t>Return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(top==-1)</a:t>
            </a:r>
            <a:endParaRPr sz="24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 MT"/>
                <a:cs typeface="Arial MT"/>
              </a:rPr>
              <a:t>}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  <a:tab pos="1841500" algn="l"/>
              </a:tabLst>
            </a:pPr>
            <a:r>
              <a:rPr sz="2400" b="1" spc="-5" dirty="0">
                <a:latin typeface="Arial"/>
                <a:cs typeface="Arial"/>
              </a:rPr>
              <a:t>Is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Full	</a:t>
            </a:r>
            <a:r>
              <a:rPr sz="2400" spc="-5" dirty="0">
                <a:latin typeface="Arial MT"/>
                <a:cs typeface="Arial MT"/>
              </a:rPr>
              <a:t>Bool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isFull()</a:t>
            </a:r>
            <a:endParaRPr sz="2400">
              <a:latin typeface="Arial MT"/>
              <a:cs typeface="Arial MT"/>
            </a:endParaRPr>
          </a:p>
          <a:p>
            <a:pPr marL="1841500">
              <a:lnSpc>
                <a:spcPct val="100000"/>
              </a:lnSpc>
              <a:spcBef>
                <a:spcPts val="575"/>
              </a:spcBef>
              <a:tabLst>
                <a:tab pos="2755900" algn="l"/>
              </a:tabLst>
            </a:pPr>
            <a:r>
              <a:rPr sz="2400" dirty="0">
                <a:latin typeface="Arial MT"/>
                <a:cs typeface="Arial MT"/>
              </a:rPr>
              <a:t>{	</a:t>
            </a:r>
            <a:r>
              <a:rPr sz="2400" spc="-5" dirty="0">
                <a:latin typeface="Arial MT"/>
                <a:cs typeface="Arial MT"/>
              </a:rPr>
              <a:t>Return(top==max_size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–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1)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94193" y="6377736"/>
            <a:ext cx="127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}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4747" y="183896"/>
            <a:ext cx="733361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2275" marR="5080" indent="-1680210">
              <a:lnSpc>
                <a:spcPct val="100000"/>
              </a:lnSpc>
              <a:spcBef>
                <a:spcPts val="100"/>
              </a:spcBef>
            </a:pPr>
            <a:r>
              <a:rPr sz="3600" spc="110" dirty="0"/>
              <a:t>Linked</a:t>
            </a:r>
            <a:r>
              <a:rPr sz="3600" spc="100" dirty="0"/>
              <a:t> </a:t>
            </a:r>
            <a:r>
              <a:rPr sz="3600" spc="60" dirty="0"/>
              <a:t>List</a:t>
            </a:r>
            <a:r>
              <a:rPr sz="3600" spc="90" dirty="0"/>
              <a:t> </a:t>
            </a:r>
            <a:r>
              <a:rPr sz="3600" spc="55" dirty="0"/>
              <a:t>Implementation</a:t>
            </a:r>
            <a:r>
              <a:rPr sz="3600" spc="90" dirty="0"/>
              <a:t> </a:t>
            </a:r>
            <a:r>
              <a:rPr sz="3600" spc="80" dirty="0"/>
              <a:t>of</a:t>
            </a:r>
            <a:r>
              <a:rPr sz="3600" spc="90" dirty="0"/>
              <a:t> </a:t>
            </a:r>
            <a:r>
              <a:rPr sz="3600" spc="100" dirty="0"/>
              <a:t>Push </a:t>
            </a:r>
            <a:r>
              <a:rPr sz="3600" spc="-775" dirty="0"/>
              <a:t> </a:t>
            </a:r>
            <a:r>
              <a:rPr sz="3600" spc="110" dirty="0"/>
              <a:t>and</a:t>
            </a:r>
            <a:r>
              <a:rPr sz="3600" spc="100" dirty="0"/>
              <a:t> </a:t>
            </a:r>
            <a:r>
              <a:rPr sz="3600" spc="114" dirty="0"/>
              <a:t>Pop</a:t>
            </a:r>
            <a:r>
              <a:rPr sz="3600" spc="100" dirty="0"/>
              <a:t> </a:t>
            </a:r>
            <a:r>
              <a:rPr sz="3600" spc="25" dirty="0"/>
              <a:t>operations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47827" y="1653286"/>
            <a:ext cx="2348230" cy="2513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0520" marR="128905" indent="-338455">
              <a:lnSpc>
                <a:spcPct val="120000"/>
              </a:lnSpc>
              <a:spcBef>
                <a:spcPts val="100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Definition </a:t>
            </a:r>
            <a:r>
              <a:rPr sz="2400" dirty="0">
                <a:latin typeface="Arial MT"/>
                <a:cs typeface="Arial MT"/>
              </a:rPr>
              <a:t> struct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number</a:t>
            </a:r>
            <a:endParaRPr sz="2400">
              <a:latin typeface="Arial MT"/>
              <a:cs typeface="Arial MT"/>
            </a:endParaRPr>
          </a:p>
          <a:p>
            <a:pPr marL="43307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 MT"/>
                <a:cs typeface="Arial MT"/>
              </a:rPr>
              <a:t>{</a:t>
            </a:r>
            <a:endParaRPr sz="2400">
              <a:latin typeface="Arial MT"/>
              <a:cs typeface="Arial MT"/>
            </a:endParaRPr>
          </a:p>
          <a:p>
            <a:pPr marL="756285" marR="5080">
              <a:lnSpc>
                <a:spcPct val="120000"/>
              </a:lnSpc>
              <a:spcBef>
                <a:spcPts val="5"/>
              </a:spcBef>
            </a:pPr>
            <a:r>
              <a:rPr sz="2000" dirty="0">
                <a:latin typeface="Arial MT"/>
                <a:cs typeface="Arial MT"/>
              </a:rPr>
              <a:t>int num;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number</a:t>
            </a:r>
            <a:r>
              <a:rPr sz="2000" spc="-1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*next;</a:t>
            </a:r>
            <a:endParaRPr sz="2000">
              <a:latin typeface="Arial MT"/>
              <a:cs typeface="Arial MT"/>
            </a:endParaRPr>
          </a:p>
          <a:p>
            <a:pPr marL="43307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 MT"/>
                <a:cs typeface="Arial MT"/>
              </a:rPr>
              <a:t>};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07891" y="1844039"/>
            <a:ext cx="1728470" cy="1325880"/>
          </a:xfrm>
          <a:custGeom>
            <a:avLst/>
            <a:gdLst/>
            <a:ahLst/>
            <a:cxnLst/>
            <a:rect l="l" t="t" r="r" b="b"/>
            <a:pathLst>
              <a:path w="1728470" h="1325880">
                <a:moveTo>
                  <a:pt x="0" y="533400"/>
                </a:moveTo>
                <a:lnTo>
                  <a:pt x="647700" y="533400"/>
                </a:lnTo>
                <a:lnTo>
                  <a:pt x="6477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  <a:path w="1728470" h="1325880">
                <a:moveTo>
                  <a:pt x="1080516" y="1325880"/>
                </a:moveTo>
                <a:lnTo>
                  <a:pt x="1728216" y="1325880"/>
                </a:lnTo>
                <a:lnTo>
                  <a:pt x="1728216" y="792480"/>
                </a:lnTo>
                <a:lnTo>
                  <a:pt x="1080516" y="792480"/>
                </a:lnTo>
                <a:lnTo>
                  <a:pt x="1080516" y="1325880"/>
                </a:lnTo>
                <a:close/>
              </a:path>
            </a:pathLst>
          </a:custGeom>
          <a:ln w="76200">
            <a:solidFill>
              <a:srgbClr val="006B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5829300" y="3535679"/>
            <a:ext cx="1049020" cy="830580"/>
            <a:chOff x="5829300" y="3535679"/>
            <a:chExt cx="1049020" cy="830580"/>
          </a:xfrm>
        </p:grpSpPr>
        <p:sp>
          <p:nvSpPr>
            <p:cNvPr id="6" name="object 6"/>
            <p:cNvSpPr/>
            <p:nvPr/>
          </p:nvSpPr>
          <p:spPr>
            <a:xfrm>
              <a:off x="5867400" y="3573779"/>
              <a:ext cx="647700" cy="533400"/>
            </a:xfrm>
            <a:custGeom>
              <a:avLst/>
              <a:gdLst/>
              <a:ahLst/>
              <a:cxnLst/>
              <a:rect l="l" t="t" r="r" b="b"/>
              <a:pathLst>
                <a:path w="647700" h="533400">
                  <a:moveTo>
                    <a:pt x="0" y="533400"/>
                  </a:moveTo>
                  <a:lnTo>
                    <a:pt x="647700" y="533400"/>
                  </a:lnTo>
                  <a:lnTo>
                    <a:pt x="647700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ln w="76200">
              <a:solidFill>
                <a:srgbClr val="006B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464300" y="4097527"/>
              <a:ext cx="414020" cy="269240"/>
            </a:xfrm>
            <a:custGeom>
              <a:avLst/>
              <a:gdLst/>
              <a:ahLst/>
              <a:cxnLst/>
              <a:rect l="l" t="t" r="r" b="b"/>
              <a:pathLst>
                <a:path w="414020" h="269239">
                  <a:moveTo>
                    <a:pt x="263185" y="223090"/>
                  </a:moveTo>
                  <a:lnTo>
                    <a:pt x="243585" y="255778"/>
                  </a:lnTo>
                  <a:lnTo>
                    <a:pt x="413511" y="268732"/>
                  </a:lnTo>
                  <a:lnTo>
                    <a:pt x="396914" y="242697"/>
                  </a:lnTo>
                  <a:lnTo>
                    <a:pt x="295909" y="242697"/>
                  </a:lnTo>
                  <a:lnTo>
                    <a:pt x="263185" y="223090"/>
                  </a:lnTo>
                  <a:close/>
                </a:path>
                <a:path w="414020" h="269239">
                  <a:moveTo>
                    <a:pt x="302380" y="157724"/>
                  </a:moveTo>
                  <a:lnTo>
                    <a:pt x="263185" y="223090"/>
                  </a:lnTo>
                  <a:lnTo>
                    <a:pt x="295909" y="242697"/>
                  </a:lnTo>
                  <a:lnTo>
                    <a:pt x="335025" y="177292"/>
                  </a:lnTo>
                  <a:lnTo>
                    <a:pt x="302380" y="157724"/>
                  </a:lnTo>
                  <a:close/>
                </a:path>
                <a:path w="414020" h="269239">
                  <a:moveTo>
                    <a:pt x="321945" y="125095"/>
                  </a:moveTo>
                  <a:lnTo>
                    <a:pt x="302380" y="157724"/>
                  </a:lnTo>
                  <a:lnTo>
                    <a:pt x="335025" y="177292"/>
                  </a:lnTo>
                  <a:lnTo>
                    <a:pt x="295909" y="242697"/>
                  </a:lnTo>
                  <a:lnTo>
                    <a:pt x="396914" y="242697"/>
                  </a:lnTo>
                  <a:lnTo>
                    <a:pt x="321945" y="125095"/>
                  </a:lnTo>
                  <a:close/>
                </a:path>
                <a:path w="414020" h="269239">
                  <a:moveTo>
                    <a:pt x="39243" y="0"/>
                  </a:moveTo>
                  <a:lnTo>
                    <a:pt x="0" y="65405"/>
                  </a:lnTo>
                  <a:lnTo>
                    <a:pt x="263185" y="223090"/>
                  </a:lnTo>
                  <a:lnTo>
                    <a:pt x="302380" y="157724"/>
                  </a:lnTo>
                  <a:lnTo>
                    <a:pt x="392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6909816" y="4469891"/>
            <a:ext cx="1161415" cy="802005"/>
            <a:chOff x="6909816" y="4469891"/>
            <a:chExt cx="1161415" cy="802005"/>
          </a:xfrm>
        </p:grpSpPr>
        <p:sp>
          <p:nvSpPr>
            <p:cNvPr id="9" name="object 9"/>
            <p:cNvSpPr/>
            <p:nvPr/>
          </p:nvSpPr>
          <p:spPr>
            <a:xfrm>
              <a:off x="6947916" y="4507991"/>
              <a:ext cx="647700" cy="533400"/>
            </a:xfrm>
            <a:custGeom>
              <a:avLst/>
              <a:gdLst/>
              <a:ahLst/>
              <a:cxnLst/>
              <a:rect l="l" t="t" r="r" b="b"/>
              <a:pathLst>
                <a:path w="647700" h="533400">
                  <a:moveTo>
                    <a:pt x="0" y="533399"/>
                  </a:moveTo>
                  <a:lnTo>
                    <a:pt x="647700" y="533399"/>
                  </a:lnTo>
                  <a:lnTo>
                    <a:pt x="647700" y="0"/>
                  </a:lnTo>
                  <a:lnTo>
                    <a:pt x="0" y="0"/>
                  </a:lnTo>
                  <a:lnTo>
                    <a:pt x="0" y="533399"/>
                  </a:lnTo>
                  <a:close/>
                </a:path>
              </a:pathLst>
            </a:custGeom>
            <a:ln w="76200">
              <a:solidFill>
                <a:srgbClr val="006B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595616" y="5013959"/>
              <a:ext cx="433070" cy="215265"/>
            </a:xfrm>
            <a:custGeom>
              <a:avLst/>
              <a:gdLst/>
              <a:ahLst/>
              <a:cxnLst/>
              <a:rect l="l" t="t" r="r" b="b"/>
              <a:pathLst>
                <a:path w="433070" h="215264">
                  <a:moveTo>
                    <a:pt x="0" y="0"/>
                  </a:moveTo>
                  <a:lnTo>
                    <a:pt x="216407" y="143763"/>
                  </a:lnTo>
                  <a:lnTo>
                    <a:pt x="361187" y="0"/>
                  </a:lnTo>
                  <a:lnTo>
                    <a:pt x="432815" y="214883"/>
                  </a:lnTo>
                </a:path>
              </a:pathLst>
            </a:custGeom>
            <a:ln w="85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714750" y="2803982"/>
            <a:ext cx="8045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6B60"/>
                </a:solidFill>
                <a:latin typeface="Times New Roman"/>
                <a:cs typeface="Times New Roman"/>
              </a:rPr>
              <a:t>B</a:t>
            </a:r>
            <a:r>
              <a:rPr sz="2400" spc="-10" dirty="0">
                <a:solidFill>
                  <a:srgbClr val="006B60"/>
                </a:solidFill>
                <a:latin typeface="Times New Roman"/>
                <a:cs typeface="Times New Roman"/>
              </a:rPr>
              <a:t>o</a:t>
            </a:r>
            <a:r>
              <a:rPr sz="2400" dirty="0">
                <a:solidFill>
                  <a:srgbClr val="006B60"/>
                </a:solidFill>
                <a:latin typeface="Times New Roman"/>
                <a:cs typeface="Times New Roman"/>
              </a:rPr>
              <a:t>tptr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848100" y="2297810"/>
            <a:ext cx="1948180" cy="1131570"/>
            <a:chOff x="3848100" y="2297810"/>
            <a:chExt cx="1948180" cy="1131570"/>
          </a:xfrm>
        </p:grpSpPr>
        <p:sp>
          <p:nvSpPr>
            <p:cNvPr id="13" name="object 13"/>
            <p:cNvSpPr/>
            <p:nvPr/>
          </p:nvSpPr>
          <p:spPr>
            <a:xfrm>
              <a:off x="4303395" y="2297810"/>
              <a:ext cx="1492885" cy="1131570"/>
            </a:xfrm>
            <a:custGeom>
              <a:avLst/>
              <a:gdLst/>
              <a:ahLst/>
              <a:cxnLst/>
              <a:rect l="l" t="t" r="r" b="b"/>
              <a:pathLst>
                <a:path w="1492885" h="1131570">
                  <a:moveTo>
                    <a:pt x="413385" y="267081"/>
                  </a:moveTo>
                  <a:lnTo>
                    <a:pt x="396900" y="241427"/>
                  </a:lnTo>
                  <a:lnTo>
                    <a:pt x="321310" y="123698"/>
                  </a:lnTo>
                  <a:lnTo>
                    <a:pt x="301866" y="156400"/>
                  </a:lnTo>
                  <a:lnTo>
                    <a:pt x="38989" y="0"/>
                  </a:lnTo>
                  <a:lnTo>
                    <a:pt x="0" y="65405"/>
                  </a:lnTo>
                  <a:lnTo>
                    <a:pt x="262902" y="221932"/>
                  </a:lnTo>
                  <a:lnTo>
                    <a:pt x="243459" y="254635"/>
                  </a:lnTo>
                  <a:lnTo>
                    <a:pt x="413385" y="267081"/>
                  </a:lnTo>
                  <a:close/>
                </a:path>
                <a:path w="1492885" h="1131570">
                  <a:moveTo>
                    <a:pt x="1492377" y="1131189"/>
                  </a:moveTo>
                  <a:lnTo>
                    <a:pt x="1475689" y="1104900"/>
                  </a:lnTo>
                  <a:lnTo>
                    <a:pt x="1401064" y="987298"/>
                  </a:lnTo>
                  <a:lnTo>
                    <a:pt x="1381379" y="1019987"/>
                  </a:lnTo>
                  <a:lnTo>
                    <a:pt x="1119759" y="862457"/>
                  </a:lnTo>
                  <a:lnTo>
                    <a:pt x="1080389" y="927735"/>
                  </a:lnTo>
                  <a:lnTo>
                    <a:pt x="1342085" y="1085240"/>
                  </a:lnTo>
                  <a:lnTo>
                    <a:pt x="1322451" y="1117854"/>
                  </a:lnTo>
                  <a:lnTo>
                    <a:pt x="1492377" y="11311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48100" y="2350007"/>
              <a:ext cx="152400" cy="541020"/>
            </a:xfrm>
            <a:custGeom>
              <a:avLst/>
              <a:gdLst/>
              <a:ahLst/>
              <a:cxnLst/>
              <a:rect l="l" t="t" r="r" b="b"/>
              <a:pathLst>
                <a:path w="152400" h="541019">
                  <a:moveTo>
                    <a:pt x="114300" y="114300"/>
                  </a:moveTo>
                  <a:lnTo>
                    <a:pt x="38100" y="114300"/>
                  </a:lnTo>
                  <a:lnTo>
                    <a:pt x="38100" y="541019"/>
                  </a:lnTo>
                  <a:lnTo>
                    <a:pt x="114300" y="541019"/>
                  </a:lnTo>
                  <a:lnTo>
                    <a:pt x="114300" y="114300"/>
                  </a:lnTo>
                  <a:close/>
                </a:path>
                <a:path w="152400" h="541019">
                  <a:moveTo>
                    <a:pt x="76200" y="0"/>
                  </a:moveTo>
                  <a:lnTo>
                    <a:pt x="0" y="152400"/>
                  </a:lnTo>
                  <a:lnTo>
                    <a:pt x="38100" y="152400"/>
                  </a:lnTo>
                  <a:lnTo>
                    <a:pt x="38100" y="114300"/>
                  </a:lnTo>
                  <a:lnTo>
                    <a:pt x="133350" y="114300"/>
                  </a:lnTo>
                  <a:lnTo>
                    <a:pt x="76200" y="0"/>
                  </a:lnTo>
                  <a:close/>
                </a:path>
                <a:path w="152400" h="541019">
                  <a:moveTo>
                    <a:pt x="133350" y="114300"/>
                  </a:moveTo>
                  <a:lnTo>
                    <a:pt x="114300" y="114300"/>
                  </a:lnTo>
                  <a:lnTo>
                    <a:pt x="114300" y="152400"/>
                  </a:lnTo>
                  <a:lnTo>
                    <a:pt x="152400" y="152400"/>
                  </a:lnTo>
                  <a:lnTo>
                    <a:pt x="133350" y="11430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884034" y="5468823"/>
            <a:ext cx="8337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75" dirty="0">
                <a:solidFill>
                  <a:srgbClr val="006B60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006B60"/>
                </a:solidFill>
                <a:latin typeface="Times New Roman"/>
                <a:cs typeface="Times New Roman"/>
              </a:rPr>
              <a:t>opptr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088123" y="5157215"/>
            <a:ext cx="152400" cy="471170"/>
          </a:xfrm>
          <a:custGeom>
            <a:avLst/>
            <a:gdLst/>
            <a:ahLst/>
            <a:cxnLst/>
            <a:rect l="l" t="t" r="r" b="b"/>
            <a:pathLst>
              <a:path w="152400" h="471170">
                <a:moveTo>
                  <a:pt x="114300" y="114299"/>
                </a:moveTo>
                <a:lnTo>
                  <a:pt x="38100" y="114299"/>
                </a:lnTo>
                <a:lnTo>
                  <a:pt x="38100" y="470915"/>
                </a:lnTo>
                <a:lnTo>
                  <a:pt x="114300" y="470915"/>
                </a:lnTo>
                <a:lnTo>
                  <a:pt x="114300" y="114299"/>
                </a:lnTo>
                <a:close/>
              </a:path>
              <a:path w="152400" h="471170">
                <a:moveTo>
                  <a:pt x="76200" y="0"/>
                </a:moveTo>
                <a:lnTo>
                  <a:pt x="0" y="152399"/>
                </a:lnTo>
                <a:lnTo>
                  <a:pt x="38100" y="152399"/>
                </a:lnTo>
                <a:lnTo>
                  <a:pt x="38100" y="114299"/>
                </a:lnTo>
                <a:lnTo>
                  <a:pt x="133350" y="114299"/>
                </a:lnTo>
                <a:lnTo>
                  <a:pt x="76200" y="0"/>
                </a:lnTo>
                <a:close/>
              </a:path>
              <a:path w="152400" h="471170">
                <a:moveTo>
                  <a:pt x="133350" y="114299"/>
                </a:moveTo>
                <a:lnTo>
                  <a:pt x="114300" y="114299"/>
                </a:lnTo>
                <a:lnTo>
                  <a:pt x="114300" y="152399"/>
                </a:lnTo>
                <a:lnTo>
                  <a:pt x="152400" y="152399"/>
                </a:lnTo>
                <a:lnTo>
                  <a:pt x="133350" y="11429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4198" y="534161"/>
            <a:ext cx="18986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0" dirty="0"/>
              <a:t>Analysis: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49148" y="1777365"/>
            <a:ext cx="8622030" cy="4196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53695" indent="-343535">
              <a:lnSpc>
                <a:spcPct val="100000"/>
              </a:lnSpc>
              <a:spcBef>
                <a:spcPts val="100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400" spc="-25" dirty="0">
                <a:latin typeface="Arial MT"/>
                <a:cs typeface="Arial MT"/>
              </a:rPr>
              <a:t>We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need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two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pointers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(Botptr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topptr)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that </a:t>
            </a:r>
            <a:r>
              <a:rPr sz="2400" spc="-5" dirty="0">
                <a:latin typeface="Arial MT"/>
                <a:cs typeface="Arial MT"/>
              </a:rPr>
              <a:t>points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 first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last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node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 the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stack</a:t>
            </a:r>
            <a:endParaRPr sz="24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solidFill>
                  <a:srgbClr val="00C0C0"/>
                </a:solidFill>
                <a:latin typeface="Arial MT"/>
                <a:cs typeface="Arial MT"/>
              </a:rPr>
              <a:t>»</a:t>
            </a:r>
            <a:r>
              <a:rPr sz="2400" spc="260" dirty="0">
                <a:solidFill>
                  <a:srgbClr val="00C0C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number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*botptr=NULL,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*topptr=NULL;</a:t>
            </a:r>
            <a:endParaRPr sz="24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400" spc="-135" dirty="0">
                <a:latin typeface="Arial MT"/>
                <a:cs typeface="Arial MT"/>
              </a:rPr>
              <a:t>To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push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data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stack</a:t>
            </a:r>
            <a:endParaRPr sz="2400">
              <a:latin typeface="Arial MT"/>
              <a:cs typeface="Arial MT"/>
            </a:endParaRPr>
          </a:p>
          <a:p>
            <a:pPr marL="756285" marR="5080" indent="-287020">
              <a:lnSpc>
                <a:spcPct val="100000"/>
              </a:lnSpc>
              <a:spcBef>
                <a:spcPts val="580"/>
              </a:spcBef>
              <a:tabLst>
                <a:tab pos="1942464" algn="l"/>
              </a:tabLst>
            </a:pPr>
            <a:r>
              <a:rPr sz="2400" spc="-5" dirty="0">
                <a:solidFill>
                  <a:srgbClr val="00C0C0"/>
                </a:solidFill>
                <a:latin typeface="Arial MT"/>
                <a:cs typeface="Arial MT"/>
              </a:rPr>
              <a:t>»</a:t>
            </a:r>
            <a:r>
              <a:rPr sz="2400" dirty="0">
                <a:solidFill>
                  <a:srgbClr val="00C0C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Check </a:t>
            </a:r>
            <a:r>
              <a:rPr sz="2400" dirty="0">
                <a:latin typeface="Arial MT"/>
                <a:cs typeface="Arial MT"/>
              </a:rPr>
              <a:t>if </a:t>
            </a:r>
            <a:r>
              <a:rPr sz="2400" spc="-5" dirty="0">
                <a:latin typeface="Arial MT"/>
                <a:cs typeface="Arial MT"/>
              </a:rPr>
              <a:t>there is enough space </a:t>
            </a:r>
            <a:r>
              <a:rPr sz="2400" spc="-10" dirty="0">
                <a:latin typeface="Arial MT"/>
                <a:cs typeface="Arial MT"/>
              </a:rPr>
              <a:t>in </a:t>
            </a:r>
            <a:r>
              <a:rPr sz="2400" dirty="0">
                <a:latin typeface="Arial MT"/>
                <a:cs typeface="Arial MT"/>
              </a:rPr>
              <a:t>the </a:t>
            </a:r>
            <a:r>
              <a:rPr sz="2400" spc="-5" dirty="0">
                <a:latin typeface="Arial MT"/>
                <a:cs typeface="Arial MT"/>
              </a:rPr>
              <a:t>stack </a:t>
            </a:r>
            <a:r>
              <a:rPr sz="2400" dirty="0">
                <a:latin typeface="Arial MT"/>
                <a:cs typeface="Arial MT"/>
              </a:rPr>
              <a:t>– </a:t>
            </a:r>
            <a:r>
              <a:rPr sz="2400" spc="-5" dirty="0">
                <a:latin typeface="Arial MT"/>
                <a:cs typeface="Arial MT"/>
              </a:rPr>
              <a:t>i.e free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memory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space.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We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need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pointer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that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points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newly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created	-</a:t>
            </a:r>
            <a:endParaRPr sz="2400">
              <a:latin typeface="Arial MT"/>
              <a:cs typeface="Arial MT"/>
            </a:endParaRPr>
          </a:p>
          <a:p>
            <a:pPr marL="1219835" lvl="1" indent="-293370">
              <a:lnSpc>
                <a:spcPct val="100000"/>
              </a:lnSpc>
              <a:spcBef>
                <a:spcPts val="445"/>
              </a:spcBef>
              <a:buChar char="–"/>
              <a:tabLst>
                <a:tab pos="1219835" algn="l"/>
                <a:tab pos="1220470" algn="l"/>
              </a:tabLst>
            </a:pPr>
            <a:r>
              <a:rPr sz="1800" spc="-10" dirty="0">
                <a:latin typeface="Arial MT"/>
                <a:cs typeface="Arial MT"/>
              </a:rPr>
              <a:t>newnumptr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new number;</a:t>
            </a:r>
            <a:endParaRPr sz="1800">
              <a:latin typeface="Arial MT"/>
              <a:cs typeface="Arial MT"/>
            </a:endParaRPr>
          </a:p>
          <a:p>
            <a:pPr marL="1155700" lvl="1" indent="-229235">
              <a:lnSpc>
                <a:spcPct val="100000"/>
              </a:lnSpc>
              <a:spcBef>
                <a:spcPts val="430"/>
              </a:spcBef>
              <a:buChar char="–"/>
              <a:tabLst>
                <a:tab pos="1156335" algn="l"/>
              </a:tabLst>
            </a:pPr>
            <a:r>
              <a:rPr sz="1800" spc="-10" dirty="0">
                <a:latin typeface="Arial MT"/>
                <a:cs typeface="Arial MT"/>
              </a:rPr>
              <a:t>newnumptr</a:t>
            </a:r>
            <a:r>
              <a:rPr sz="1800" spc="5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!=NULL</a:t>
            </a:r>
            <a:r>
              <a:rPr sz="1800" spc="-10" dirty="0">
                <a:latin typeface="Wingdings"/>
                <a:cs typeface="Wingdings"/>
              </a:rPr>
              <a:t></a:t>
            </a:r>
            <a:r>
              <a:rPr sz="1800" spc="1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 MT"/>
                <a:cs typeface="Arial MT"/>
              </a:rPr>
              <a:t>there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free memory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space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pointed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by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newnumptr</a:t>
            </a:r>
            <a:endParaRPr sz="18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475"/>
              </a:spcBef>
              <a:tabLst>
                <a:tab pos="756285" algn="l"/>
              </a:tabLst>
            </a:pPr>
            <a:r>
              <a:rPr sz="2000" dirty="0">
                <a:solidFill>
                  <a:srgbClr val="00C0C0"/>
                </a:solidFill>
                <a:latin typeface="Arial MT"/>
                <a:cs typeface="Arial MT"/>
              </a:rPr>
              <a:t>»	</a:t>
            </a:r>
            <a:r>
              <a:rPr sz="2000" spc="-45" dirty="0">
                <a:latin typeface="Arial MT"/>
                <a:cs typeface="Arial MT"/>
              </a:rPr>
              <a:t>Yes: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-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copy/store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pushed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value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newly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created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node</a:t>
            </a:r>
            <a:endParaRPr sz="20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  <a:tabLst>
                <a:tab pos="756285" algn="l"/>
              </a:tabLst>
            </a:pPr>
            <a:r>
              <a:rPr sz="2000" dirty="0">
                <a:solidFill>
                  <a:srgbClr val="00C0C0"/>
                </a:solidFill>
                <a:latin typeface="Arial MT"/>
                <a:cs typeface="Arial MT"/>
              </a:rPr>
              <a:t>»	</a:t>
            </a:r>
            <a:r>
              <a:rPr sz="2000" dirty="0">
                <a:latin typeface="Arial MT"/>
                <a:cs typeface="Arial MT"/>
              </a:rPr>
              <a:t>Create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link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between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last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node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new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node….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1534" y="464058"/>
            <a:ext cx="15481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1" spc="-5" dirty="0">
                <a:latin typeface="Palatino Linotype"/>
                <a:cs typeface="Palatino Linotype"/>
              </a:rPr>
              <a:t>Cont…</a:t>
            </a:r>
          </a:p>
        </p:txBody>
      </p:sp>
      <p:sp>
        <p:nvSpPr>
          <p:cNvPr id="3" name="object 3"/>
          <p:cNvSpPr/>
          <p:nvPr/>
        </p:nvSpPr>
        <p:spPr>
          <a:xfrm>
            <a:off x="3730752" y="2348483"/>
            <a:ext cx="1727200" cy="1324610"/>
          </a:xfrm>
          <a:custGeom>
            <a:avLst/>
            <a:gdLst/>
            <a:ahLst/>
            <a:cxnLst/>
            <a:rect l="l" t="t" r="r" b="b"/>
            <a:pathLst>
              <a:path w="1727200" h="1324610">
                <a:moveTo>
                  <a:pt x="0" y="533400"/>
                </a:moveTo>
                <a:lnTo>
                  <a:pt x="647700" y="533400"/>
                </a:lnTo>
                <a:lnTo>
                  <a:pt x="6477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  <a:path w="1727200" h="1324610">
                <a:moveTo>
                  <a:pt x="1078992" y="1324355"/>
                </a:moveTo>
                <a:lnTo>
                  <a:pt x="1726692" y="1324355"/>
                </a:lnTo>
                <a:lnTo>
                  <a:pt x="1726692" y="790955"/>
                </a:lnTo>
                <a:lnTo>
                  <a:pt x="1078992" y="790955"/>
                </a:lnTo>
                <a:lnTo>
                  <a:pt x="1078992" y="1324355"/>
                </a:lnTo>
                <a:close/>
              </a:path>
            </a:pathLst>
          </a:custGeom>
          <a:ln w="76200">
            <a:solidFill>
              <a:srgbClr val="006B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98449" y="1629537"/>
            <a:ext cx="7116445" cy="2069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99085" algn="l"/>
              </a:tabLst>
            </a:pPr>
            <a:r>
              <a:rPr sz="2000" dirty="0">
                <a:solidFill>
                  <a:srgbClr val="00C0C0"/>
                </a:solidFill>
                <a:latin typeface="Arial MT"/>
                <a:cs typeface="Arial MT"/>
              </a:rPr>
              <a:t>»	</a:t>
            </a:r>
            <a:r>
              <a:rPr sz="2000" dirty="0">
                <a:latin typeface="Arial MT"/>
                <a:cs typeface="Arial MT"/>
              </a:rPr>
              <a:t>Make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topptr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point </a:t>
            </a:r>
            <a:r>
              <a:rPr sz="2000" spc="-5" dirty="0">
                <a:latin typeface="Arial MT"/>
                <a:cs typeface="Arial MT"/>
              </a:rPr>
              <a:t>to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last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node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(newly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created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node) </a:t>
            </a:r>
            <a:r>
              <a:rPr sz="2000" dirty="0">
                <a:latin typeface="Wingdings"/>
                <a:cs typeface="Wingdings"/>
              </a:rPr>
              <a:t></a:t>
            </a:r>
            <a:endParaRPr sz="2000">
              <a:latin typeface="Wingdings"/>
              <a:cs typeface="Wingdings"/>
            </a:endParaRPr>
          </a:p>
          <a:p>
            <a:pPr marL="299085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cin&gt;&gt;newnumptr-&gt;num;</a:t>
            </a:r>
            <a:r>
              <a:rPr sz="2000" spc="-9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newnumptr-&gt;next=NULL;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  <a:tabLst>
                <a:tab pos="299085" algn="l"/>
              </a:tabLst>
            </a:pPr>
            <a:r>
              <a:rPr sz="2000" dirty="0">
                <a:solidFill>
                  <a:srgbClr val="00C0C0"/>
                </a:solidFill>
                <a:latin typeface="Arial MT"/>
                <a:cs typeface="Arial MT"/>
              </a:rPr>
              <a:t>»	</a:t>
            </a:r>
            <a:r>
              <a:rPr sz="2000" dirty="0">
                <a:latin typeface="Arial MT"/>
                <a:cs typeface="Arial MT"/>
              </a:rPr>
              <a:t>NO: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stack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overflow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600">
              <a:latin typeface="Arial MT"/>
              <a:cs typeface="Arial MT"/>
            </a:endParaRPr>
          </a:p>
          <a:p>
            <a:pPr marL="165100" algn="ctr">
              <a:lnSpc>
                <a:spcPct val="100000"/>
              </a:lnSpc>
            </a:pPr>
            <a:r>
              <a:rPr sz="2400" dirty="0">
                <a:solidFill>
                  <a:srgbClr val="006B60"/>
                </a:solidFill>
                <a:latin typeface="Times New Roman"/>
                <a:cs typeface="Times New Roman"/>
              </a:rPr>
              <a:t>Botptr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852159" y="4038600"/>
            <a:ext cx="1047115" cy="830580"/>
            <a:chOff x="5852159" y="4038600"/>
            <a:chExt cx="1047115" cy="830580"/>
          </a:xfrm>
        </p:grpSpPr>
        <p:sp>
          <p:nvSpPr>
            <p:cNvPr id="6" name="object 6"/>
            <p:cNvSpPr/>
            <p:nvPr/>
          </p:nvSpPr>
          <p:spPr>
            <a:xfrm>
              <a:off x="5890259" y="4076700"/>
              <a:ext cx="647700" cy="533400"/>
            </a:xfrm>
            <a:custGeom>
              <a:avLst/>
              <a:gdLst/>
              <a:ahLst/>
              <a:cxnLst/>
              <a:rect l="l" t="t" r="r" b="b"/>
              <a:pathLst>
                <a:path w="647700" h="533400">
                  <a:moveTo>
                    <a:pt x="0" y="533400"/>
                  </a:moveTo>
                  <a:lnTo>
                    <a:pt x="647699" y="533400"/>
                  </a:lnTo>
                  <a:lnTo>
                    <a:pt x="647699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ln w="76200">
              <a:solidFill>
                <a:srgbClr val="006B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487159" y="4600448"/>
              <a:ext cx="412115" cy="269240"/>
            </a:xfrm>
            <a:custGeom>
              <a:avLst/>
              <a:gdLst/>
              <a:ahLst/>
              <a:cxnLst/>
              <a:rect l="l" t="t" r="r" b="b"/>
              <a:pathLst>
                <a:path w="412115" h="269239">
                  <a:moveTo>
                    <a:pt x="261704" y="222775"/>
                  </a:moveTo>
                  <a:lnTo>
                    <a:pt x="242062" y="255396"/>
                  </a:lnTo>
                  <a:lnTo>
                    <a:pt x="411988" y="268731"/>
                  </a:lnTo>
                  <a:lnTo>
                    <a:pt x="395305" y="242443"/>
                  </a:lnTo>
                  <a:lnTo>
                    <a:pt x="294386" y="242443"/>
                  </a:lnTo>
                  <a:lnTo>
                    <a:pt x="261704" y="222775"/>
                  </a:lnTo>
                  <a:close/>
                </a:path>
                <a:path w="412115" h="269239">
                  <a:moveTo>
                    <a:pt x="300998" y="157518"/>
                  </a:moveTo>
                  <a:lnTo>
                    <a:pt x="261704" y="222775"/>
                  </a:lnTo>
                  <a:lnTo>
                    <a:pt x="294386" y="242443"/>
                  </a:lnTo>
                  <a:lnTo>
                    <a:pt x="333629" y="177164"/>
                  </a:lnTo>
                  <a:lnTo>
                    <a:pt x="300998" y="157518"/>
                  </a:lnTo>
                  <a:close/>
                </a:path>
                <a:path w="412115" h="269239">
                  <a:moveTo>
                    <a:pt x="320674" y="124840"/>
                  </a:moveTo>
                  <a:lnTo>
                    <a:pt x="300998" y="157518"/>
                  </a:lnTo>
                  <a:lnTo>
                    <a:pt x="333629" y="177164"/>
                  </a:lnTo>
                  <a:lnTo>
                    <a:pt x="294386" y="242443"/>
                  </a:lnTo>
                  <a:lnTo>
                    <a:pt x="395305" y="242443"/>
                  </a:lnTo>
                  <a:lnTo>
                    <a:pt x="320674" y="124840"/>
                  </a:lnTo>
                  <a:close/>
                </a:path>
                <a:path w="412115" h="269239">
                  <a:moveTo>
                    <a:pt x="39369" y="0"/>
                  </a:moveTo>
                  <a:lnTo>
                    <a:pt x="0" y="65277"/>
                  </a:lnTo>
                  <a:lnTo>
                    <a:pt x="261704" y="222775"/>
                  </a:lnTo>
                  <a:lnTo>
                    <a:pt x="300998" y="157518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6932676" y="4974335"/>
            <a:ext cx="1160145" cy="800735"/>
            <a:chOff x="6932676" y="4974335"/>
            <a:chExt cx="1160145" cy="800735"/>
          </a:xfrm>
        </p:grpSpPr>
        <p:sp>
          <p:nvSpPr>
            <p:cNvPr id="9" name="object 9"/>
            <p:cNvSpPr/>
            <p:nvPr/>
          </p:nvSpPr>
          <p:spPr>
            <a:xfrm>
              <a:off x="6970776" y="5012435"/>
              <a:ext cx="647700" cy="533400"/>
            </a:xfrm>
            <a:custGeom>
              <a:avLst/>
              <a:gdLst/>
              <a:ahLst/>
              <a:cxnLst/>
              <a:rect l="l" t="t" r="r" b="b"/>
              <a:pathLst>
                <a:path w="647700" h="533400">
                  <a:moveTo>
                    <a:pt x="0" y="533400"/>
                  </a:moveTo>
                  <a:lnTo>
                    <a:pt x="647700" y="533400"/>
                  </a:lnTo>
                  <a:lnTo>
                    <a:pt x="647700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ln w="76200">
              <a:solidFill>
                <a:srgbClr val="006B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18476" y="5516879"/>
              <a:ext cx="431800" cy="215265"/>
            </a:xfrm>
            <a:custGeom>
              <a:avLst/>
              <a:gdLst/>
              <a:ahLst/>
              <a:cxnLst/>
              <a:rect l="l" t="t" r="r" b="b"/>
              <a:pathLst>
                <a:path w="431800" h="215264">
                  <a:moveTo>
                    <a:pt x="0" y="0"/>
                  </a:moveTo>
                  <a:lnTo>
                    <a:pt x="215646" y="143776"/>
                  </a:lnTo>
                  <a:lnTo>
                    <a:pt x="359918" y="0"/>
                  </a:lnTo>
                  <a:lnTo>
                    <a:pt x="431292" y="214884"/>
                  </a:lnTo>
                </a:path>
              </a:pathLst>
            </a:custGeom>
            <a:ln w="85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3870959" y="2800604"/>
            <a:ext cx="1948180" cy="1131570"/>
            <a:chOff x="3870959" y="2800604"/>
            <a:chExt cx="1948180" cy="1131570"/>
          </a:xfrm>
        </p:grpSpPr>
        <p:sp>
          <p:nvSpPr>
            <p:cNvPr id="12" name="object 12"/>
            <p:cNvSpPr/>
            <p:nvPr/>
          </p:nvSpPr>
          <p:spPr>
            <a:xfrm>
              <a:off x="4326128" y="2800603"/>
              <a:ext cx="1492885" cy="1131570"/>
            </a:xfrm>
            <a:custGeom>
              <a:avLst/>
              <a:gdLst/>
              <a:ahLst/>
              <a:cxnLst/>
              <a:rect l="l" t="t" r="r" b="b"/>
              <a:pathLst>
                <a:path w="1492885" h="1131570">
                  <a:moveTo>
                    <a:pt x="411988" y="268732"/>
                  </a:moveTo>
                  <a:lnTo>
                    <a:pt x="395300" y="242443"/>
                  </a:lnTo>
                  <a:lnTo>
                    <a:pt x="320675" y="124841"/>
                  </a:lnTo>
                  <a:lnTo>
                    <a:pt x="300990" y="157530"/>
                  </a:lnTo>
                  <a:lnTo>
                    <a:pt x="39370" y="0"/>
                  </a:lnTo>
                  <a:lnTo>
                    <a:pt x="0" y="65278"/>
                  </a:lnTo>
                  <a:lnTo>
                    <a:pt x="261696" y="222783"/>
                  </a:lnTo>
                  <a:lnTo>
                    <a:pt x="242062" y="255397"/>
                  </a:lnTo>
                  <a:lnTo>
                    <a:pt x="411988" y="268732"/>
                  </a:lnTo>
                  <a:close/>
                </a:path>
                <a:path w="1492885" h="1131570">
                  <a:moveTo>
                    <a:pt x="1492504" y="1131316"/>
                  </a:moveTo>
                  <a:lnTo>
                    <a:pt x="1476019" y="1105662"/>
                  </a:lnTo>
                  <a:lnTo>
                    <a:pt x="1400429" y="987933"/>
                  </a:lnTo>
                  <a:lnTo>
                    <a:pt x="1380985" y="1020635"/>
                  </a:lnTo>
                  <a:lnTo>
                    <a:pt x="1118108" y="864235"/>
                  </a:lnTo>
                  <a:lnTo>
                    <a:pt x="1079119" y="929640"/>
                  </a:lnTo>
                  <a:lnTo>
                    <a:pt x="1342021" y="1086167"/>
                  </a:lnTo>
                  <a:lnTo>
                    <a:pt x="1322578" y="1118870"/>
                  </a:lnTo>
                  <a:lnTo>
                    <a:pt x="1492504" y="11313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70959" y="2852928"/>
              <a:ext cx="152400" cy="541020"/>
            </a:xfrm>
            <a:custGeom>
              <a:avLst/>
              <a:gdLst/>
              <a:ahLst/>
              <a:cxnLst/>
              <a:rect l="l" t="t" r="r" b="b"/>
              <a:pathLst>
                <a:path w="152400" h="541020">
                  <a:moveTo>
                    <a:pt x="114300" y="114300"/>
                  </a:moveTo>
                  <a:lnTo>
                    <a:pt x="38100" y="114300"/>
                  </a:lnTo>
                  <a:lnTo>
                    <a:pt x="38100" y="541020"/>
                  </a:lnTo>
                  <a:lnTo>
                    <a:pt x="114300" y="541020"/>
                  </a:lnTo>
                  <a:lnTo>
                    <a:pt x="114300" y="114300"/>
                  </a:lnTo>
                  <a:close/>
                </a:path>
                <a:path w="152400" h="541020">
                  <a:moveTo>
                    <a:pt x="76200" y="0"/>
                  </a:moveTo>
                  <a:lnTo>
                    <a:pt x="0" y="152400"/>
                  </a:lnTo>
                  <a:lnTo>
                    <a:pt x="38100" y="152400"/>
                  </a:lnTo>
                  <a:lnTo>
                    <a:pt x="38100" y="114300"/>
                  </a:lnTo>
                  <a:lnTo>
                    <a:pt x="133350" y="114300"/>
                  </a:lnTo>
                  <a:lnTo>
                    <a:pt x="76200" y="0"/>
                  </a:lnTo>
                  <a:close/>
                </a:path>
                <a:path w="152400" h="541020">
                  <a:moveTo>
                    <a:pt x="133350" y="114300"/>
                  </a:moveTo>
                  <a:lnTo>
                    <a:pt x="114300" y="114300"/>
                  </a:lnTo>
                  <a:lnTo>
                    <a:pt x="114300" y="152400"/>
                  </a:lnTo>
                  <a:lnTo>
                    <a:pt x="152400" y="152400"/>
                  </a:lnTo>
                  <a:lnTo>
                    <a:pt x="133350" y="11430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906259" y="5972352"/>
            <a:ext cx="8337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75" dirty="0">
                <a:solidFill>
                  <a:srgbClr val="006B60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006B60"/>
                </a:solidFill>
                <a:latin typeface="Times New Roman"/>
                <a:cs typeface="Times New Roman"/>
              </a:rPr>
              <a:t>opptr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110983" y="5661659"/>
            <a:ext cx="152400" cy="469900"/>
          </a:xfrm>
          <a:custGeom>
            <a:avLst/>
            <a:gdLst/>
            <a:ahLst/>
            <a:cxnLst/>
            <a:rect l="l" t="t" r="r" b="b"/>
            <a:pathLst>
              <a:path w="152400" h="469900">
                <a:moveTo>
                  <a:pt x="114300" y="114299"/>
                </a:moveTo>
                <a:lnTo>
                  <a:pt x="38100" y="114299"/>
                </a:lnTo>
                <a:lnTo>
                  <a:pt x="38100" y="469391"/>
                </a:lnTo>
                <a:lnTo>
                  <a:pt x="114300" y="469391"/>
                </a:lnTo>
                <a:lnTo>
                  <a:pt x="114300" y="114299"/>
                </a:lnTo>
                <a:close/>
              </a:path>
              <a:path w="152400" h="469900">
                <a:moveTo>
                  <a:pt x="76200" y="0"/>
                </a:moveTo>
                <a:lnTo>
                  <a:pt x="0" y="152399"/>
                </a:lnTo>
                <a:lnTo>
                  <a:pt x="38100" y="152399"/>
                </a:lnTo>
                <a:lnTo>
                  <a:pt x="38100" y="114299"/>
                </a:lnTo>
                <a:lnTo>
                  <a:pt x="133350" y="114299"/>
                </a:lnTo>
                <a:lnTo>
                  <a:pt x="76200" y="0"/>
                </a:lnTo>
                <a:close/>
              </a:path>
              <a:path w="152400" h="469900">
                <a:moveTo>
                  <a:pt x="133350" y="114299"/>
                </a:moveTo>
                <a:lnTo>
                  <a:pt x="114300" y="114299"/>
                </a:lnTo>
                <a:lnTo>
                  <a:pt x="114300" y="152399"/>
                </a:lnTo>
                <a:lnTo>
                  <a:pt x="152400" y="152399"/>
                </a:lnTo>
                <a:lnTo>
                  <a:pt x="133350" y="11429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745228" y="5781243"/>
            <a:ext cx="14116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6B60"/>
                </a:solidFill>
                <a:latin typeface="Times New Roman"/>
                <a:cs typeface="Times New Roman"/>
              </a:rPr>
              <a:t>new</a:t>
            </a:r>
            <a:r>
              <a:rPr sz="2400" spc="-10" dirty="0">
                <a:solidFill>
                  <a:srgbClr val="006B60"/>
                </a:solidFill>
                <a:latin typeface="Times New Roman"/>
                <a:cs typeface="Times New Roman"/>
              </a:rPr>
              <a:t>n</a:t>
            </a:r>
            <a:r>
              <a:rPr sz="2400" dirty="0">
                <a:solidFill>
                  <a:srgbClr val="006B60"/>
                </a:solidFill>
                <a:latin typeface="Times New Roman"/>
                <a:cs typeface="Times New Roman"/>
              </a:rPr>
              <a:t>u</a:t>
            </a:r>
            <a:r>
              <a:rPr sz="2400" spc="-25" dirty="0">
                <a:solidFill>
                  <a:srgbClr val="006B60"/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rgbClr val="006B60"/>
                </a:solidFill>
                <a:latin typeface="Times New Roman"/>
                <a:cs typeface="Times New Roman"/>
              </a:rPr>
              <a:t>ptr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770120" y="4639055"/>
            <a:ext cx="3096895" cy="2014855"/>
            <a:chOff x="4770120" y="4639055"/>
            <a:chExt cx="3096895" cy="2014855"/>
          </a:xfrm>
        </p:grpSpPr>
        <p:sp>
          <p:nvSpPr>
            <p:cNvPr id="18" name="object 18"/>
            <p:cNvSpPr/>
            <p:nvPr/>
          </p:nvSpPr>
          <p:spPr>
            <a:xfrm>
              <a:off x="4808220" y="4677155"/>
              <a:ext cx="647700" cy="533400"/>
            </a:xfrm>
            <a:custGeom>
              <a:avLst/>
              <a:gdLst/>
              <a:ahLst/>
              <a:cxnLst/>
              <a:rect l="l" t="t" r="r" b="b"/>
              <a:pathLst>
                <a:path w="647700" h="533400">
                  <a:moveTo>
                    <a:pt x="0" y="533400"/>
                  </a:moveTo>
                  <a:lnTo>
                    <a:pt x="647700" y="533400"/>
                  </a:lnTo>
                  <a:lnTo>
                    <a:pt x="647700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ln w="76200">
              <a:solidFill>
                <a:srgbClr val="006B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021580" y="5253227"/>
              <a:ext cx="152400" cy="759460"/>
            </a:xfrm>
            <a:custGeom>
              <a:avLst/>
              <a:gdLst/>
              <a:ahLst/>
              <a:cxnLst/>
              <a:rect l="l" t="t" r="r" b="b"/>
              <a:pathLst>
                <a:path w="152400" h="759460">
                  <a:moveTo>
                    <a:pt x="114300" y="114300"/>
                  </a:moveTo>
                  <a:lnTo>
                    <a:pt x="38100" y="114300"/>
                  </a:lnTo>
                  <a:lnTo>
                    <a:pt x="38100" y="758952"/>
                  </a:lnTo>
                  <a:lnTo>
                    <a:pt x="114300" y="758952"/>
                  </a:lnTo>
                  <a:lnTo>
                    <a:pt x="114300" y="114300"/>
                  </a:lnTo>
                  <a:close/>
                </a:path>
                <a:path w="152400" h="759460">
                  <a:moveTo>
                    <a:pt x="76200" y="0"/>
                  </a:moveTo>
                  <a:lnTo>
                    <a:pt x="0" y="152400"/>
                  </a:lnTo>
                  <a:lnTo>
                    <a:pt x="38100" y="152400"/>
                  </a:lnTo>
                  <a:lnTo>
                    <a:pt x="38100" y="114300"/>
                  </a:lnTo>
                  <a:lnTo>
                    <a:pt x="133350" y="114300"/>
                  </a:lnTo>
                  <a:lnTo>
                    <a:pt x="76200" y="0"/>
                  </a:lnTo>
                  <a:close/>
                </a:path>
                <a:path w="152400" h="759460">
                  <a:moveTo>
                    <a:pt x="133350" y="114300"/>
                  </a:moveTo>
                  <a:lnTo>
                    <a:pt x="114300" y="114300"/>
                  </a:lnTo>
                  <a:lnTo>
                    <a:pt x="114300" y="152400"/>
                  </a:lnTo>
                  <a:lnTo>
                    <a:pt x="152400" y="152400"/>
                  </a:lnTo>
                  <a:lnTo>
                    <a:pt x="133350" y="11430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178552" y="5253227"/>
              <a:ext cx="2688590" cy="1400810"/>
            </a:xfrm>
            <a:custGeom>
              <a:avLst/>
              <a:gdLst/>
              <a:ahLst/>
              <a:cxnLst/>
              <a:rect l="l" t="t" r="r" b="b"/>
              <a:pathLst>
                <a:path w="2688590" h="1400809">
                  <a:moveTo>
                    <a:pt x="2688336" y="504863"/>
                  </a:moveTo>
                  <a:lnTo>
                    <a:pt x="2624328" y="504863"/>
                  </a:lnTo>
                  <a:lnTo>
                    <a:pt x="2624328" y="760895"/>
                  </a:lnTo>
                  <a:lnTo>
                    <a:pt x="2688336" y="760895"/>
                  </a:lnTo>
                  <a:lnTo>
                    <a:pt x="2688336" y="504863"/>
                  </a:lnTo>
                  <a:close/>
                </a:path>
                <a:path w="2688590" h="1400809">
                  <a:moveTo>
                    <a:pt x="2688336" y="952919"/>
                  </a:moveTo>
                  <a:lnTo>
                    <a:pt x="2624328" y="952919"/>
                  </a:lnTo>
                  <a:lnTo>
                    <a:pt x="2624328" y="1208951"/>
                  </a:lnTo>
                  <a:lnTo>
                    <a:pt x="2688336" y="1208951"/>
                  </a:lnTo>
                  <a:lnTo>
                    <a:pt x="2688336" y="952919"/>
                  </a:lnTo>
                  <a:close/>
                </a:path>
                <a:path w="2688590" h="1400809">
                  <a:moveTo>
                    <a:pt x="2623947" y="1336548"/>
                  </a:moveTo>
                  <a:lnTo>
                    <a:pt x="2367915" y="1336548"/>
                  </a:lnTo>
                  <a:lnTo>
                    <a:pt x="2367915" y="1400556"/>
                  </a:lnTo>
                  <a:lnTo>
                    <a:pt x="2623947" y="1400556"/>
                  </a:lnTo>
                  <a:lnTo>
                    <a:pt x="2623947" y="1336548"/>
                  </a:lnTo>
                  <a:close/>
                </a:path>
                <a:path w="2688590" h="1400809">
                  <a:moveTo>
                    <a:pt x="2175891" y="1336548"/>
                  </a:moveTo>
                  <a:lnTo>
                    <a:pt x="1919858" y="1336548"/>
                  </a:lnTo>
                  <a:lnTo>
                    <a:pt x="1919858" y="1400556"/>
                  </a:lnTo>
                  <a:lnTo>
                    <a:pt x="2175891" y="1400556"/>
                  </a:lnTo>
                  <a:lnTo>
                    <a:pt x="2175891" y="1336548"/>
                  </a:lnTo>
                  <a:close/>
                </a:path>
                <a:path w="2688590" h="1400809">
                  <a:moveTo>
                    <a:pt x="1727834" y="1336548"/>
                  </a:moveTo>
                  <a:lnTo>
                    <a:pt x="1471802" y="1336548"/>
                  </a:lnTo>
                  <a:lnTo>
                    <a:pt x="1471802" y="1400556"/>
                  </a:lnTo>
                  <a:lnTo>
                    <a:pt x="1727834" y="1400556"/>
                  </a:lnTo>
                  <a:lnTo>
                    <a:pt x="1727834" y="1336548"/>
                  </a:lnTo>
                  <a:close/>
                </a:path>
                <a:path w="2688590" h="1400809">
                  <a:moveTo>
                    <a:pt x="1246886" y="1177328"/>
                  </a:moveTo>
                  <a:lnTo>
                    <a:pt x="1182877" y="1177328"/>
                  </a:lnTo>
                  <a:lnTo>
                    <a:pt x="1182877" y="1368552"/>
                  </a:lnTo>
                  <a:lnTo>
                    <a:pt x="1185396" y="1381005"/>
                  </a:lnTo>
                  <a:lnTo>
                    <a:pt x="1192260" y="1391178"/>
                  </a:lnTo>
                  <a:lnTo>
                    <a:pt x="1202434" y="1398039"/>
                  </a:lnTo>
                  <a:lnTo>
                    <a:pt x="1214882" y="1400556"/>
                  </a:lnTo>
                  <a:lnTo>
                    <a:pt x="1279778" y="1400556"/>
                  </a:lnTo>
                  <a:lnTo>
                    <a:pt x="1279778" y="1368552"/>
                  </a:lnTo>
                  <a:lnTo>
                    <a:pt x="1246886" y="1368552"/>
                  </a:lnTo>
                  <a:lnTo>
                    <a:pt x="1214882" y="1336548"/>
                  </a:lnTo>
                  <a:lnTo>
                    <a:pt x="1246886" y="1336548"/>
                  </a:lnTo>
                  <a:lnTo>
                    <a:pt x="1246886" y="1177328"/>
                  </a:lnTo>
                  <a:close/>
                </a:path>
                <a:path w="2688590" h="1400809">
                  <a:moveTo>
                    <a:pt x="1246886" y="1336548"/>
                  </a:moveTo>
                  <a:lnTo>
                    <a:pt x="1214882" y="1336548"/>
                  </a:lnTo>
                  <a:lnTo>
                    <a:pt x="1246886" y="1368552"/>
                  </a:lnTo>
                  <a:lnTo>
                    <a:pt x="1246886" y="1336548"/>
                  </a:lnTo>
                  <a:close/>
                </a:path>
                <a:path w="2688590" h="1400809">
                  <a:moveTo>
                    <a:pt x="1279778" y="1336548"/>
                  </a:moveTo>
                  <a:lnTo>
                    <a:pt x="1246886" y="1336548"/>
                  </a:lnTo>
                  <a:lnTo>
                    <a:pt x="1246886" y="1368552"/>
                  </a:lnTo>
                  <a:lnTo>
                    <a:pt x="1279778" y="1368552"/>
                  </a:lnTo>
                  <a:lnTo>
                    <a:pt x="1279778" y="1336548"/>
                  </a:lnTo>
                  <a:close/>
                </a:path>
                <a:path w="2688590" h="1400809">
                  <a:moveTo>
                    <a:pt x="1246886" y="729272"/>
                  </a:moveTo>
                  <a:lnTo>
                    <a:pt x="1182877" y="729272"/>
                  </a:lnTo>
                  <a:lnTo>
                    <a:pt x="1182877" y="985304"/>
                  </a:lnTo>
                  <a:lnTo>
                    <a:pt x="1246886" y="985304"/>
                  </a:lnTo>
                  <a:lnTo>
                    <a:pt x="1246886" y="729272"/>
                  </a:lnTo>
                  <a:close/>
                </a:path>
                <a:path w="2688590" h="1400809">
                  <a:moveTo>
                    <a:pt x="1182877" y="504863"/>
                  </a:moveTo>
                  <a:lnTo>
                    <a:pt x="1182877" y="537248"/>
                  </a:lnTo>
                  <a:lnTo>
                    <a:pt x="1246886" y="537248"/>
                  </a:lnTo>
                  <a:lnTo>
                    <a:pt x="1246886" y="536867"/>
                  </a:lnTo>
                  <a:lnTo>
                    <a:pt x="1214882" y="536867"/>
                  </a:lnTo>
                  <a:lnTo>
                    <a:pt x="1182877" y="504863"/>
                  </a:lnTo>
                  <a:close/>
                </a:path>
                <a:path w="2688590" h="1400809">
                  <a:moveTo>
                    <a:pt x="1214882" y="472859"/>
                  </a:moveTo>
                  <a:lnTo>
                    <a:pt x="991235" y="472859"/>
                  </a:lnTo>
                  <a:lnTo>
                    <a:pt x="991235" y="536867"/>
                  </a:lnTo>
                  <a:lnTo>
                    <a:pt x="1182877" y="536867"/>
                  </a:lnTo>
                  <a:lnTo>
                    <a:pt x="1182877" y="504863"/>
                  </a:lnTo>
                  <a:lnTo>
                    <a:pt x="1246886" y="504863"/>
                  </a:lnTo>
                  <a:lnTo>
                    <a:pt x="1244367" y="492409"/>
                  </a:lnTo>
                  <a:lnTo>
                    <a:pt x="1237503" y="482236"/>
                  </a:lnTo>
                  <a:lnTo>
                    <a:pt x="1227329" y="475375"/>
                  </a:lnTo>
                  <a:lnTo>
                    <a:pt x="1214882" y="472859"/>
                  </a:lnTo>
                  <a:close/>
                </a:path>
                <a:path w="2688590" h="1400809">
                  <a:moveTo>
                    <a:pt x="1246886" y="504863"/>
                  </a:moveTo>
                  <a:lnTo>
                    <a:pt x="1182877" y="504863"/>
                  </a:lnTo>
                  <a:lnTo>
                    <a:pt x="1214882" y="536867"/>
                  </a:lnTo>
                  <a:lnTo>
                    <a:pt x="1246886" y="536867"/>
                  </a:lnTo>
                  <a:lnTo>
                    <a:pt x="1246886" y="504863"/>
                  </a:lnTo>
                  <a:close/>
                </a:path>
                <a:path w="2688590" h="1400809">
                  <a:moveTo>
                    <a:pt x="799211" y="472859"/>
                  </a:moveTo>
                  <a:lnTo>
                    <a:pt x="543178" y="472859"/>
                  </a:lnTo>
                  <a:lnTo>
                    <a:pt x="543178" y="536867"/>
                  </a:lnTo>
                  <a:lnTo>
                    <a:pt x="799211" y="536867"/>
                  </a:lnTo>
                  <a:lnTo>
                    <a:pt x="799211" y="472859"/>
                  </a:lnTo>
                  <a:close/>
                </a:path>
                <a:path w="2688590" h="1400809">
                  <a:moveTo>
                    <a:pt x="351155" y="472859"/>
                  </a:moveTo>
                  <a:lnTo>
                    <a:pt x="95123" y="472859"/>
                  </a:lnTo>
                  <a:lnTo>
                    <a:pt x="95123" y="536867"/>
                  </a:lnTo>
                  <a:lnTo>
                    <a:pt x="351155" y="536867"/>
                  </a:lnTo>
                  <a:lnTo>
                    <a:pt x="351155" y="472859"/>
                  </a:lnTo>
                  <a:close/>
                </a:path>
                <a:path w="2688590" h="1400809">
                  <a:moveTo>
                    <a:pt x="96012" y="96012"/>
                  </a:moveTo>
                  <a:lnTo>
                    <a:pt x="32003" y="96012"/>
                  </a:lnTo>
                  <a:lnTo>
                    <a:pt x="32003" y="343992"/>
                  </a:lnTo>
                  <a:lnTo>
                    <a:pt x="96012" y="343992"/>
                  </a:lnTo>
                  <a:lnTo>
                    <a:pt x="96012" y="96012"/>
                  </a:lnTo>
                  <a:close/>
                </a:path>
                <a:path w="2688590" h="1400809">
                  <a:moveTo>
                    <a:pt x="64008" y="0"/>
                  </a:moveTo>
                  <a:lnTo>
                    <a:pt x="0" y="128016"/>
                  </a:lnTo>
                  <a:lnTo>
                    <a:pt x="32003" y="128016"/>
                  </a:lnTo>
                  <a:lnTo>
                    <a:pt x="32003" y="96012"/>
                  </a:lnTo>
                  <a:lnTo>
                    <a:pt x="112013" y="96012"/>
                  </a:lnTo>
                  <a:lnTo>
                    <a:pt x="64008" y="0"/>
                  </a:lnTo>
                  <a:close/>
                </a:path>
                <a:path w="2688590" h="1400809">
                  <a:moveTo>
                    <a:pt x="112013" y="96012"/>
                  </a:moveTo>
                  <a:lnTo>
                    <a:pt x="96012" y="96012"/>
                  </a:lnTo>
                  <a:lnTo>
                    <a:pt x="96012" y="128016"/>
                  </a:lnTo>
                  <a:lnTo>
                    <a:pt x="128015" y="128016"/>
                  </a:lnTo>
                  <a:lnTo>
                    <a:pt x="112013" y="96012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04259" y="732535"/>
            <a:ext cx="9372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45" dirty="0"/>
              <a:t>POP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09752" y="1637684"/>
            <a:ext cx="8288020" cy="223329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Check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if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there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data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 </a:t>
            </a:r>
            <a:r>
              <a:rPr sz="2400" spc="-5" dirty="0">
                <a:latin typeface="Arial MT"/>
                <a:cs typeface="Arial MT"/>
              </a:rPr>
              <a:t>stack</a:t>
            </a:r>
            <a:endParaRPr sz="2400">
              <a:latin typeface="Arial MT"/>
              <a:cs typeface="Arial MT"/>
            </a:endParaRPr>
          </a:p>
          <a:p>
            <a:pPr marL="469265">
              <a:lnSpc>
                <a:spcPct val="100000"/>
              </a:lnSpc>
              <a:spcBef>
                <a:spcPts val="480"/>
              </a:spcBef>
              <a:tabLst>
                <a:tab pos="756285" algn="l"/>
              </a:tabLst>
            </a:pPr>
            <a:r>
              <a:rPr sz="2000" dirty="0">
                <a:solidFill>
                  <a:srgbClr val="00C0C0"/>
                </a:solidFill>
                <a:latin typeface="Arial MT"/>
                <a:cs typeface="Arial MT"/>
              </a:rPr>
              <a:t>»	</a:t>
            </a:r>
            <a:r>
              <a:rPr sz="2000" dirty="0">
                <a:latin typeface="Arial MT"/>
                <a:cs typeface="Arial MT"/>
              </a:rPr>
              <a:t>bottomptr!=NULL???</a:t>
            </a:r>
            <a:endParaRPr sz="2000">
              <a:latin typeface="Arial MT"/>
              <a:cs typeface="Arial MT"/>
            </a:endParaRPr>
          </a:p>
          <a:p>
            <a:pPr marL="756285" marR="5080" indent="-287020">
              <a:lnSpc>
                <a:spcPct val="100000"/>
              </a:lnSpc>
              <a:spcBef>
                <a:spcPts val="480"/>
              </a:spcBef>
              <a:tabLst>
                <a:tab pos="756285" algn="l"/>
                <a:tab pos="1955800" algn="l"/>
              </a:tabLst>
            </a:pPr>
            <a:r>
              <a:rPr sz="2000" dirty="0">
                <a:solidFill>
                  <a:srgbClr val="00C0C0"/>
                </a:solidFill>
                <a:latin typeface="Arial MT"/>
                <a:cs typeface="Arial MT"/>
              </a:rPr>
              <a:t>»	</a:t>
            </a:r>
            <a:r>
              <a:rPr sz="2000" spc="-45" dirty="0">
                <a:latin typeface="Arial MT"/>
                <a:cs typeface="Arial MT"/>
              </a:rPr>
              <a:t>Yes: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-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topptr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should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point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to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previous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node.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When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have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only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one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node	botptr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topptr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should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point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NULL</a:t>
            </a:r>
            <a:endParaRPr sz="2000">
              <a:latin typeface="Arial MT"/>
              <a:cs typeface="Arial MT"/>
            </a:endParaRPr>
          </a:p>
          <a:p>
            <a:pPr marL="469265">
              <a:lnSpc>
                <a:spcPct val="100000"/>
              </a:lnSpc>
              <a:spcBef>
                <a:spcPts val="484"/>
              </a:spcBef>
              <a:tabLst>
                <a:tab pos="756285" algn="l"/>
              </a:tabLst>
            </a:pPr>
            <a:r>
              <a:rPr sz="2000" dirty="0">
                <a:solidFill>
                  <a:srgbClr val="00C0C0"/>
                </a:solidFill>
                <a:latin typeface="Arial MT"/>
                <a:cs typeface="Arial MT"/>
              </a:rPr>
              <a:t>»	</a:t>
            </a:r>
            <a:r>
              <a:rPr sz="2000" dirty="0">
                <a:latin typeface="Arial MT"/>
                <a:cs typeface="Arial MT"/>
              </a:rPr>
              <a:t>Deleting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last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node</a:t>
            </a:r>
            <a:endParaRPr sz="2000">
              <a:latin typeface="Arial MT"/>
              <a:cs typeface="Arial MT"/>
            </a:endParaRPr>
          </a:p>
          <a:p>
            <a:pPr marL="469265">
              <a:lnSpc>
                <a:spcPct val="100000"/>
              </a:lnSpc>
              <a:spcBef>
                <a:spcPts val="480"/>
              </a:spcBef>
              <a:tabLst>
                <a:tab pos="756285" algn="l"/>
                <a:tab pos="1445260" algn="l"/>
              </a:tabLst>
            </a:pPr>
            <a:r>
              <a:rPr sz="2000" dirty="0">
                <a:solidFill>
                  <a:srgbClr val="00C0C0"/>
                </a:solidFill>
                <a:latin typeface="Arial MT"/>
                <a:cs typeface="Arial MT"/>
              </a:rPr>
              <a:t>»	</a:t>
            </a:r>
            <a:r>
              <a:rPr sz="2000" dirty="0">
                <a:latin typeface="Arial MT"/>
                <a:cs typeface="Arial MT"/>
              </a:rPr>
              <a:t>No: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-	stack</a:t>
            </a:r>
            <a:r>
              <a:rPr sz="2000" spc="-10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underflow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271009" y="4087748"/>
            <a:ext cx="3998595" cy="899160"/>
            <a:chOff x="4271009" y="4087748"/>
            <a:chExt cx="3998595" cy="899160"/>
          </a:xfrm>
        </p:grpSpPr>
        <p:sp>
          <p:nvSpPr>
            <p:cNvPr id="5" name="object 5"/>
            <p:cNvSpPr/>
            <p:nvPr/>
          </p:nvSpPr>
          <p:spPr>
            <a:xfrm>
              <a:off x="4309109" y="4341748"/>
              <a:ext cx="770255" cy="607060"/>
            </a:xfrm>
            <a:custGeom>
              <a:avLst/>
              <a:gdLst/>
              <a:ahLst/>
              <a:cxnLst/>
              <a:rect l="l" t="t" r="r" b="b"/>
              <a:pathLst>
                <a:path w="770254" h="607060">
                  <a:moveTo>
                    <a:pt x="0" y="76200"/>
                  </a:moveTo>
                  <a:lnTo>
                    <a:pt x="713486" y="0"/>
                  </a:lnTo>
                  <a:lnTo>
                    <a:pt x="770254" y="530351"/>
                  </a:lnTo>
                  <a:lnTo>
                    <a:pt x="56768" y="606551"/>
                  </a:lnTo>
                  <a:lnTo>
                    <a:pt x="0" y="76200"/>
                  </a:lnTo>
                  <a:close/>
                </a:path>
              </a:pathLst>
            </a:custGeom>
            <a:ln w="76200">
              <a:solidFill>
                <a:srgbClr val="006B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604509" y="4197222"/>
              <a:ext cx="770255" cy="607060"/>
            </a:xfrm>
            <a:custGeom>
              <a:avLst/>
              <a:gdLst/>
              <a:ahLst/>
              <a:cxnLst/>
              <a:rect l="l" t="t" r="r" b="b"/>
              <a:pathLst>
                <a:path w="770254" h="607060">
                  <a:moveTo>
                    <a:pt x="0" y="76200"/>
                  </a:moveTo>
                  <a:lnTo>
                    <a:pt x="713486" y="0"/>
                  </a:lnTo>
                  <a:lnTo>
                    <a:pt x="770254" y="530478"/>
                  </a:lnTo>
                  <a:lnTo>
                    <a:pt x="56768" y="606678"/>
                  </a:lnTo>
                  <a:lnTo>
                    <a:pt x="0" y="76200"/>
                  </a:lnTo>
                </a:path>
              </a:pathLst>
            </a:custGeom>
            <a:ln w="76200">
              <a:solidFill>
                <a:srgbClr val="006B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082793" y="4545075"/>
              <a:ext cx="476884" cy="167005"/>
            </a:xfrm>
            <a:custGeom>
              <a:avLst/>
              <a:gdLst/>
              <a:ahLst/>
              <a:cxnLst/>
              <a:rect l="l" t="t" r="r" b="b"/>
              <a:pathLst>
                <a:path w="476885" h="167004">
                  <a:moveTo>
                    <a:pt x="320167" y="37594"/>
                  </a:moveTo>
                  <a:lnTo>
                    <a:pt x="0" y="91693"/>
                  </a:lnTo>
                  <a:lnTo>
                    <a:pt x="12700" y="166878"/>
                  </a:lnTo>
                  <a:lnTo>
                    <a:pt x="332867" y="112778"/>
                  </a:lnTo>
                  <a:lnTo>
                    <a:pt x="320167" y="37594"/>
                  </a:lnTo>
                  <a:close/>
                </a:path>
                <a:path w="476885" h="167004">
                  <a:moveTo>
                    <a:pt x="416070" y="31242"/>
                  </a:moveTo>
                  <a:lnTo>
                    <a:pt x="357758" y="31242"/>
                  </a:lnTo>
                  <a:lnTo>
                    <a:pt x="370458" y="106425"/>
                  </a:lnTo>
                  <a:lnTo>
                    <a:pt x="332867" y="112778"/>
                  </a:lnTo>
                  <a:lnTo>
                    <a:pt x="339216" y="150368"/>
                  </a:lnTo>
                  <a:lnTo>
                    <a:pt x="476757" y="49784"/>
                  </a:lnTo>
                  <a:lnTo>
                    <a:pt x="416070" y="31242"/>
                  </a:lnTo>
                  <a:close/>
                </a:path>
                <a:path w="476885" h="167004">
                  <a:moveTo>
                    <a:pt x="357758" y="31242"/>
                  </a:moveTo>
                  <a:lnTo>
                    <a:pt x="320167" y="37594"/>
                  </a:lnTo>
                  <a:lnTo>
                    <a:pt x="332867" y="112778"/>
                  </a:lnTo>
                  <a:lnTo>
                    <a:pt x="370458" y="106425"/>
                  </a:lnTo>
                  <a:lnTo>
                    <a:pt x="357758" y="31242"/>
                  </a:lnTo>
                  <a:close/>
                </a:path>
                <a:path w="476885" h="167004">
                  <a:moveTo>
                    <a:pt x="313816" y="0"/>
                  </a:moveTo>
                  <a:lnTo>
                    <a:pt x="320167" y="37594"/>
                  </a:lnTo>
                  <a:lnTo>
                    <a:pt x="357758" y="31242"/>
                  </a:lnTo>
                  <a:lnTo>
                    <a:pt x="416070" y="31242"/>
                  </a:lnTo>
                  <a:lnTo>
                    <a:pt x="3138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972934" y="4125848"/>
              <a:ext cx="770255" cy="607060"/>
            </a:xfrm>
            <a:custGeom>
              <a:avLst/>
              <a:gdLst/>
              <a:ahLst/>
              <a:cxnLst/>
              <a:rect l="l" t="t" r="r" b="b"/>
              <a:pathLst>
                <a:path w="770254" h="607060">
                  <a:moveTo>
                    <a:pt x="0" y="76200"/>
                  </a:moveTo>
                  <a:lnTo>
                    <a:pt x="713486" y="0"/>
                  </a:lnTo>
                  <a:lnTo>
                    <a:pt x="770255" y="530351"/>
                  </a:lnTo>
                  <a:lnTo>
                    <a:pt x="56769" y="606551"/>
                  </a:lnTo>
                  <a:lnTo>
                    <a:pt x="0" y="76200"/>
                  </a:lnTo>
                  <a:close/>
                </a:path>
              </a:pathLst>
            </a:custGeom>
            <a:ln w="76199">
              <a:solidFill>
                <a:srgbClr val="006B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240779" y="4447031"/>
              <a:ext cx="685800" cy="152400"/>
            </a:xfrm>
            <a:custGeom>
              <a:avLst/>
              <a:gdLst/>
              <a:ahLst/>
              <a:cxnLst/>
              <a:rect l="l" t="t" r="r" b="b"/>
              <a:pathLst>
                <a:path w="685800" h="152400">
                  <a:moveTo>
                    <a:pt x="533400" y="0"/>
                  </a:moveTo>
                  <a:lnTo>
                    <a:pt x="533400" y="152400"/>
                  </a:lnTo>
                  <a:lnTo>
                    <a:pt x="609600" y="114300"/>
                  </a:lnTo>
                  <a:lnTo>
                    <a:pt x="571500" y="114300"/>
                  </a:lnTo>
                  <a:lnTo>
                    <a:pt x="571500" y="38100"/>
                  </a:lnTo>
                  <a:lnTo>
                    <a:pt x="609600" y="38100"/>
                  </a:lnTo>
                  <a:lnTo>
                    <a:pt x="533400" y="0"/>
                  </a:lnTo>
                  <a:close/>
                </a:path>
                <a:path w="685800" h="152400">
                  <a:moveTo>
                    <a:pt x="533400" y="38100"/>
                  </a:moveTo>
                  <a:lnTo>
                    <a:pt x="0" y="38100"/>
                  </a:lnTo>
                  <a:lnTo>
                    <a:pt x="0" y="114300"/>
                  </a:lnTo>
                  <a:lnTo>
                    <a:pt x="533400" y="114300"/>
                  </a:lnTo>
                  <a:lnTo>
                    <a:pt x="533400" y="38100"/>
                  </a:lnTo>
                  <a:close/>
                </a:path>
                <a:path w="685800" h="152400">
                  <a:moveTo>
                    <a:pt x="609600" y="38100"/>
                  </a:moveTo>
                  <a:lnTo>
                    <a:pt x="571500" y="38100"/>
                  </a:lnTo>
                  <a:lnTo>
                    <a:pt x="571500" y="114300"/>
                  </a:lnTo>
                  <a:lnTo>
                    <a:pt x="609600" y="114300"/>
                  </a:lnTo>
                  <a:lnTo>
                    <a:pt x="685800" y="76200"/>
                  </a:lnTo>
                  <a:lnTo>
                    <a:pt x="609600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734300" y="4331207"/>
              <a:ext cx="489584" cy="334010"/>
            </a:xfrm>
            <a:custGeom>
              <a:avLst/>
              <a:gdLst/>
              <a:ahLst/>
              <a:cxnLst/>
              <a:rect l="l" t="t" r="r" b="b"/>
              <a:pathLst>
                <a:path w="489584" h="334010">
                  <a:moveTo>
                    <a:pt x="0" y="0"/>
                  </a:moveTo>
                  <a:lnTo>
                    <a:pt x="38773" y="7578"/>
                  </a:lnTo>
                  <a:lnTo>
                    <a:pt x="82963" y="15653"/>
                  </a:lnTo>
                  <a:lnTo>
                    <a:pt x="113017" y="17156"/>
                  </a:lnTo>
                  <a:lnTo>
                    <a:pt x="134121" y="16519"/>
                  </a:lnTo>
                  <a:lnTo>
                    <a:pt x="165344" y="15531"/>
                  </a:lnTo>
                  <a:lnTo>
                    <a:pt x="211237" y="14622"/>
                  </a:lnTo>
                  <a:lnTo>
                    <a:pt x="276351" y="14224"/>
                  </a:lnTo>
                  <a:lnTo>
                    <a:pt x="273176" y="333756"/>
                  </a:lnTo>
                  <a:lnTo>
                    <a:pt x="489203" y="333756"/>
                  </a:lnTo>
                </a:path>
              </a:pathLst>
            </a:custGeom>
            <a:ln w="914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270628" y="5554167"/>
            <a:ext cx="7543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botptr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10554" y="5338673"/>
            <a:ext cx="9080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pr</a:t>
            </a:r>
            <a:r>
              <a:rPr sz="2400" spc="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vp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50734" y="5434990"/>
            <a:ext cx="789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la</a:t>
            </a:r>
            <a:r>
              <a:rPr sz="2400" dirty="0">
                <a:latin typeface="Times New Roman"/>
                <a:cs typeface="Times New Roman"/>
              </a:rPr>
              <a:t>stp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546091" y="4954523"/>
            <a:ext cx="152400" cy="757555"/>
          </a:xfrm>
          <a:custGeom>
            <a:avLst/>
            <a:gdLst/>
            <a:ahLst/>
            <a:cxnLst/>
            <a:rect l="l" t="t" r="r" b="b"/>
            <a:pathLst>
              <a:path w="152400" h="757554">
                <a:moveTo>
                  <a:pt x="114300" y="114300"/>
                </a:moveTo>
                <a:lnTo>
                  <a:pt x="38100" y="114300"/>
                </a:lnTo>
                <a:lnTo>
                  <a:pt x="38100" y="757428"/>
                </a:lnTo>
                <a:lnTo>
                  <a:pt x="114300" y="757428"/>
                </a:lnTo>
                <a:lnTo>
                  <a:pt x="114300" y="114300"/>
                </a:lnTo>
                <a:close/>
              </a:path>
              <a:path w="152400" h="757554">
                <a:moveTo>
                  <a:pt x="76200" y="0"/>
                </a:moveTo>
                <a:lnTo>
                  <a:pt x="0" y="152400"/>
                </a:lnTo>
                <a:lnTo>
                  <a:pt x="38100" y="152400"/>
                </a:lnTo>
                <a:lnTo>
                  <a:pt x="38100" y="114300"/>
                </a:lnTo>
                <a:lnTo>
                  <a:pt x="133350" y="114300"/>
                </a:lnTo>
                <a:lnTo>
                  <a:pt x="76200" y="0"/>
                </a:lnTo>
                <a:close/>
              </a:path>
              <a:path w="152400" h="757554">
                <a:moveTo>
                  <a:pt x="133350" y="114300"/>
                </a:moveTo>
                <a:lnTo>
                  <a:pt x="114300" y="114300"/>
                </a:lnTo>
                <a:lnTo>
                  <a:pt x="114300" y="152400"/>
                </a:lnTo>
                <a:lnTo>
                  <a:pt x="152400" y="152400"/>
                </a:lnTo>
                <a:lnTo>
                  <a:pt x="13335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6059423" y="4483608"/>
            <a:ext cx="1987550" cy="1083945"/>
            <a:chOff x="6059423" y="4483608"/>
            <a:chExt cx="1987550" cy="1083945"/>
          </a:xfrm>
        </p:grpSpPr>
        <p:sp>
          <p:nvSpPr>
            <p:cNvPr id="16" name="object 16"/>
            <p:cNvSpPr/>
            <p:nvPr/>
          </p:nvSpPr>
          <p:spPr>
            <a:xfrm>
              <a:off x="6059424" y="4738115"/>
              <a:ext cx="1519555" cy="829310"/>
            </a:xfrm>
            <a:custGeom>
              <a:avLst/>
              <a:gdLst/>
              <a:ahLst/>
              <a:cxnLst/>
              <a:rect l="l" t="t" r="r" b="b"/>
              <a:pathLst>
                <a:path w="1519554" h="829310">
                  <a:moveTo>
                    <a:pt x="152400" y="152400"/>
                  </a:moveTo>
                  <a:lnTo>
                    <a:pt x="133350" y="114300"/>
                  </a:lnTo>
                  <a:lnTo>
                    <a:pt x="76200" y="0"/>
                  </a:lnTo>
                  <a:lnTo>
                    <a:pt x="0" y="152400"/>
                  </a:lnTo>
                  <a:lnTo>
                    <a:pt x="38100" y="152400"/>
                  </a:lnTo>
                  <a:lnTo>
                    <a:pt x="38100" y="757428"/>
                  </a:lnTo>
                  <a:lnTo>
                    <a:pt x="114300" y="757428"/>
                  </a:lnTo>
                  <a:lnTo>
                    <a:pt x="114300" y="152400"/>
                  </a:lnTo>
                  <a:lnTo>
                    <a:pt x="152400" y="152400"/>
                  </a:lnTo>
                  <a:close/>
                </a:path>
                <a:path w="1519554" h="829310">
                  <a:moveTo>
                    <a:pt x="1519428" y="224028"/>
                  </a:moveTo>
                  <a:lnTo>
                    <a:pt x="1500378" y="185928"/>
                  </a:lnTo>
                  <a:lnTo>
                    <a:pt x="1443228" y="71628"/>
                  </a:lnTo>
                  <a:lnTo>
                    <a:pt x="1367028" y="224028"/>
                  </a:lnTo>
                  <a:lnTo>
                    <a:pt x="1405128" y="224028"/>
                  </a:lnTo>
                  <a:lnTo>
                    <a:pt x="1405128" y="829056"/>
                  </a:lnTo>
                  <a:lnTo>
                    <a:pt x="1481328" y="829056"/>
                  </a:lnTo>
                  <a:lnTo>
                    <a:pt x="1481328" y="224028"/>
                  </a:lnTo>
                  <a:lnTo>
                    <a:pt x="1519428" y="2240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170167" y="4483608"/>
              <a:ext cx="1876425" cy="851535"/>
            </a:xfrm>
            <a:custGeom>
              <a:avLst/>
              <a:gdLst/>
              <a:ahLst/>
              <a:cxnLst/>
              <a:rect l="l" t="t" r="r" b="b"/>
              <a:pathLst>
                <a:path w="1876425" h="851535">
                  <a:moveTo>
                    <a:pt x="1797558" y="35306"/>
                  </a:moveTo>
                  <a:lnTo>
                    <a:pt x="1793493" y="72263"/>
                  </a:lnTo>
                  <a:lnTo>
                    <a:pt x="1789811" y="109982"/>
                  </a:lnTo>
                  <a:lnTo>
                    <a:pt x="1787779" y="137287"/>
                  </a:lnTo>
                  <a:lnTo>
                    <a:pt x="1866773" y="143383"/>
                  </a:lnTo>
                  <a:lnTo>
                    <a:pt x="1868805" y="117475"/>
                  </a:lnTo>
                  <a:lnTo>
                    <a:pt x="1872234" y="80899"/>
                  </a:lnTo>
                  <a:lnTo>
                    <a:pt x="1872415" y="79248"/>
                  </a:lnTo>
                  <a:lnTo>
                    <a:pt x="1836928" y="79248"/>
                  </a:lnTo>
                  <a:lnTo>
                    <a:pt x="1797558" y="35306"/>
                  </a:lnTo>
                  <a:close/>
                </a:path>
                <a:path w="1876425" h="851535">
                  <a:moveTo>
                    <a:pt x="1836928" y="0"/>
                  </a:moveTo>
                  <a:lnTo>
                    <a:pt x="1621028" y="0"/>
                  </a:lnTo>
                  <a:lnTo>
                    <a:pt x="1621028" y="79248"/>
                  </a:lnTo>
                  <a:lnTo>
                    <a:pt x="1792811" y="79248"/>
                  </a:lnTo>
                  <a:lnTo>
                    <a:pt x="1793493" y="72263"/>
                  </a:lnTo>
                  <a:lnTo>
                    <a:pt x="1797558" y="35306"/>
                  </a:lnTo>
                  <a:lnTo>
                    <a:pt x="1876295" y="35306"/>
                  </a:lnTo>
                  <a:lnTo>
                    <a:pt x="1874678" y="27527"/>
                  </a:lnTo>
                  <a:lnTo>
                    <a:pt x="1845246" y="885"/>
                  </a:lnTo>
                  <a:lnTo>
                    <a:pt x="1836928" y="0"/>
                  </a:lnTo>
                  <a:close/>
                </a:path>
                <a:path w="1876425" h="851535">
                  <a:moveTo>
                    <a:pt x="1876295" y="35306"/>
                  </a:moveTo>
                  <a:lnTo>
                    <a:pt x="1797558" y="35306"/>
                  </a:lnTo>
                  <a:lnTo>
                    <a:pt x="1836928" y="79248"/>
                  </a:lnTo>
                  <a:lnTo>
                    <a:pt x="1872415" y="79248"/>
                  </a:lnTo>
                  <a:lnTo>
                    <a:pt x="1876298" y="43942"/>
                  </a:lnTo>
                  <a:lnTo>
                    <a:pt x="1876295" y="35306"/>
                  </a:lnTo>
                  <a:close/>
                </a:path>
                <a:path w="1876425" h="851535">
                  <a:moveTo>
                    <a:pt x="1726187" y="623482"/>
                  </a:moveTo>
                  <a:lnTo>
                    <a:pt x="1722247" y="625983"/>
                  </a:lnTo>
                  <a:lnTo>
                    <a:pt x="1717929" y="628015"/>
                  </a:lnTo>
                  <a:lnTo>
                    <a:pt x="1709801" y="630809"/>
                  </a:lnTo>
                  <a:lnTo>
                    <a:pt x="1737867" y="704850"/>
                  </a:lnTo>
                  <a:lnTo>
                    <a:pt x="1754124" y="698500"/>
                  </a:lnTo>
                  <a:lnTo>
                    <a:pt x="1764411" y="693039"/>
                  </a:lnTo>
                  <a:lnTo>
                    <a:pt x="1771014" y="688848"/>
                  </a:lnTo>
                  <a:lnTo>
                    <a:pt x="1772665" y="687832"/>
                  </a:lnTo>
                  <a:lnTo>
                    <a:pt x="1774189" y="686689"/>
                  </a:lnTo>
                  <a:lnTo>
                    <a:pt x="1775587" y="685546"/>
                  </a:lnTo>
                  <a:lnTo>
                    <a:pt x="1781302" y="680593"/>
                  </a:lnTo>
                  <a:lnTo>
                    <a:pt x="1782826" y="679450"/>
                  </a:lnTo>
                  <a:lnTo>
                    <a:pt x="1794637" y="665099"/>
                  </a:lnTo>
                  <a:lnTo>
                    <a:pt x="1798447" y="658749"/>
                  </a:lnTo>
                  <a:lnTo>
                    <a:pt x="1809689" y="625094"/>
                  </a:lnTo>
                  <a:lnTo>
                    <a:pt x="1724279" y="625094"/>
                  </a:lnTo>
                  <a:lnTo>
                    <a:pt x="1726187" y="623482"/>
                  </a:lnTo>
                  <a:close/>
                </a:path>
                <a:path w="1876425" h="851535">
                  <a:moveTo>
                    <a:pt x="1727063" y="622926"/>
                  </a:moveTo>
                  <a:lnTo>
                    <a:pt x="1726187" y="623482"/>
                  </a:lnTo>
                  <a:lnTo>
                    <a:pt x="1724279" y="625094"/>
                  </a:lnTo>
                  <a:lnTo>
                    <a:pt x="1726677" y="623361"/>
                  </a:lnTo>
                  <a:lnTo>
                    <a:pt x="1727063" y="622926"/>
                  </a:lnTo>
                  <a:close/>
                </a:path>
                <a:path w="1876425" h="851535">
                  <a:moveTo>
                    <a:pt x="1726677" y="623361"/>
                  </a:moveTo>
                  <a:lnTo>
                    <a:pt x="1724279" y="625094"/>
                  </a:lnTo>
                  <a:lnTo>
                    <a:pt x="1809689" y="625094"/>
                  </a:lnTo>
                  <a:lnTo>
                    <a:pt x="1809789" y="624713"/>
                  </a:lnTo>
                  <a:lnTo>
                    <a:pt x="1727200" y="624713"/>
                  </a:lnTo>
                  <a:lnTo>
                    <a:pt x="1726564" y="624586"/>
                  </a:lnTo>
                  <a:lnTo>
                    <a:pt x="1726789" y="624205"/>
                  </a:lnTo>
                  <a:lnTo>
                    <a:pt x="1725930" y="624205"/>
                  </a:lnTo>
                  <a:lnTo>
                    <a:pt x="1726677" y="623361"/>
                  </a:lnTo>
                  <a:close/>
                </a:path>
                <a:path w="1876425" h="851535">
                  <a:moveTo>
                    <a:pt x="1728473" y="622064"/>
                  </a:moveTo>
                  <a:lnTo>
                    <a:pt x="1728370" y="622192"/>
                  </a:lnTo>
                  <a:lnTo>
                    <a:pt x="1727200" y="624713"/>
                  </a:lnTo>
                  <a:lnTo>
                    <a:pt x="1728473" y="622064"/>
                  </a:lnTo>
                  <a:close/>
                </a:path>
                <a:path w="1876425" h="851535">
                  <a:moveTo>
                    <a:pt x="1810554" y="621792"/>
                  </a:moveTo>
                  <a:lnTo>
                    <a:pt x="1728851" y="621792"/>
                  </a:lnTo>
                  <a:lnTo>
                    <a:pt x="1728483" y="622057"/>
                  </a:lnTo>
                  <a:lnTo>
                    <a:pt x="1727200" y="624713"/>
                  </a:lnTo>
                  <a:lnTo>
                    <a:pt x="1809789" y="624713"/>
                  </a:lnTo>
                  <a:lnTo>
                    <a:pt x="1810554" y="621792"/>
                  </a:lnTo>
                  <a:close/>
                </a:path>
                <a:path w="1876425" h="851535">
                  <a:moveTo>
                    <a:pt x="1728296" y="622192"/>
                  </a:moveTo>
                  <a:lnTo>
                    <a:pt x="1727733" y="622598"/>
                  </a:lnTo>
                  <a:lnTo>
                    <a:pt x="1726564" y="624586"/>
                  </a:lnTo>
                  <a:lnTo>
                    <a:pt x="1728296" y="622192"/>
                  </a:lnTo>
                  <a:close/>
                </a:path>
                <a:path w="1876425" h="851535">
                  <a:moveTo>
                    <a:pt x="1728407" y="622112"/>
                  </a:moveTo>
                  <a:lnTo>
                    <a:pt x="1726564" y="624586"/>
                  </a:lnTo>
                  <a:lnTo>
                    <a:pt x="1727258" y="624586"/>
                  </a:lnTo>
                  <a:lnTo>
                    <a:pt x="1728407" y="622112"/>
                  </a:lnTo>
                  <a:close/>
                </a:path>
                <a:path w="1876425" h="851535">
                  <a:moveTo>
                    <a:pt x="1727160" y="623012"/>
                  </a:moveTo>
                  <a:lnTo>
                    <a:pt x="1726677" y="623361"/>
                  </a:lnTo>
                  <a:lnTo>
                    <a:pt x="1725930" y="624205"/>
                  </a:lnTo>
                  <a:lnTo>
                    <a:pt x="1727160" y="623012"/>
                  </a:lnTo>
                  <a:close/>
                </a:path>
                <a:path w="1876425" h="851535">
                  <a:moveTo>
                    <a:pt x="1727733" y="622598"/>
                  </a:moveTo>
                  <a:lnTo>
                    <a:pt x="1727160" y="623012"/>
                  </a:lnTo>
                  <a:lnTo>
                    <a:pt x="1725930" y="624205"/>
                  </a:lnTo>
                  <a:lnTo>
                    <a:pt x="1726789" y="624205"/>
                  </a:lnTo>
                  <a:lnTo>
                    <a:pt x="1727733" y="622598"/>
                  </a:lnTo>
                  <a:close/>
                </a:path>
                <a:path w="1876425" h="851535">
                  <a:moveTo>
                    <a:pt x="1727710" y="622196"/>
                  </a:moveTo>
                  <a:lnTo>
                    <a:pt x="1726187" y="623482"/>
                  </a:lnTo>
                  <a:lnTo>
                    <a:pt x="1727063" y="622926"/>
                  </a:lnTo>
                  <a:lnTo>
                    <a:pt x="1727710" y="622196"/>
                  </a:lnTo>
                  <a:close/>
                </a:path>
                <a:path w="1876425" h="851535">
                  <a:moveTo>
                    <a:pt x="1727603" y="622583"/>
                  </a:moveTo>
                  <a:lnTo>
                    <a:pt x="1727063" y="622926"/>
                  </a:lnTo>
                  <a:lnTo>
                    <a:pt x="1726677" y="623361"/>
                  </a:lnTo>
                  <a:lnTo>
                    <a:pt x="1727160" y="623012"/>
                  </a:lnTo>
                  <a:lnTo>
                    <a:pt x="1727603" y="622583"/>
                  </a:lnTo>
                  <a:close/>
                </a:path>
                <a:path w="1876425" h="851535">
                  <a:moveTo>
                    <a:pt x="1727825" y="622442"/>
                  </a:moveTo>
                  <a:lnTo>
                    <a:pt x="1727588" y="622598"/>
                  </a:lnTo>
                  <a:lnTo>
                    <a:pt x="1727160" y="623012"/>
                  </a:lnTo>
                  <a:lnTo>
                    <a:pt x="1727733" y="622598"/>
                  </a:lnTo>
                  <a:lnTo>
                    <a:pt x="1727825" y="622442"/>
                  </a:lnTo>
                  <a:close/>
                </a:path>
                <a:path w="1876425" h="851535">
                  <a:moveTo>
                    <a:pt x="1728227" y="621759"/>
                  </a:moveTo>
                  <a:lnTo>
                    <a:pt x="1727644" y="622270"/>
                  </a:lnTo>
                  <a:lnTo>
                    <a:pt x="1727063" y="622926"/>
                  </a:lnTo>
                  <a:lnTo>
                    <a:pt x="1727603" y="622583"/>
                  </a:lnTo>
                  <a:lnTo>
                    <a:pt x="1727927" y="622270"/>
                  </a:lnTo>
                  <a:lnTo>
                    <a:pt x="1728227" y="621759"/>
                  </a:lnTo>
                  <a:close/>
                </a:path>
                <a:path w="1876425" h="851535">
                  <a:moveTo>
                    <a:pt x="1728361" y="622102"/>
                  </a:moveTo>
                  <a:lnTo>
                    <a:pt x="1727825" y="622442"/>
                  </a:lnTo>
                  <a:lnTo>
                    <a:pt x="1727733" y="622598"/>
                  </a:lnTo>
                  <a:lnTo>
                    <a:pt x="1728296" y="622192"/>
                  </a:lnTo>
                  <a:close/>
                </a:path>
                <a:path w="1876425" h="851535">
                  <a:moveTo>
                    <a:pt x="1727927" y="622270"/>
                  </a:moveTo>
                  <a:lnTo>
                    <a:pt x="1727603" y="622583"/>
                  </a:lnTo>
                  <a:lnTo>
                    <a:pt x="1727825" y="622442"/>
                  </a:lnTo>
                  <a:lnTo>
                    <a:pt x="1727927" y="622270"/>
                  </a:lnTo>
                  <a:close/>
                </a:path>
                <a:path w="1876425" h="851535">
                  <a:moveTo>
                    <a:pt x="1728666" y="621553"/>
                  </a:moveTo>
                  <a:lnTo>
                    <a:pt x="1727927" y="622270"/>
                  </a:lnTo>
                  <a:lnTo>
                    <a:pt x="1727825" y="622442"/>
                  </a:lnTo>
                  <a:lnTo>
                    <a:pt x="1728346" y="622112"/>
                  </a:lnTo>
                  <a:lnTo>
                    <a:pt x="1728502" y="621907"/>
                  </a:lnTo>
                  <a:lnTo>
                    <a:pt x="1728666" y="621553"/>
                  </a:lnTo>
                  <a:close/>
                </a:path>
                <a:path w="1876425" h="851535">
                  <a:moveTo>
                    <a:pt x="1728792" y="621282"/>
                  </a:moveTo>
                  <a:lnTo>
                    <a:pt x="1728227" y="621759"/>
                  </a:lnTo>
                  <a:lnTo>
                    <a:pt x="1727927" y="622270"/>
                  </a:lnTo>
                  <a:lnTo>
                    <a:pt x="1728666" y="621553"/>
                  </a:lnTo>
                  <a:lnTo>
                    <a:pt x="1728792" y="621282"/>
                  </a:lnTo>
                  <a:close/>
                </a:path>
                <a:path w="1876425" h="851535">
                  <a:moveTo>
                    <a:pt x="1728484" y="621323"/>
                  </a:moveTo>
                  <a:lnTo>
                    <a:pt x="1727710" y="622196"/>
                  </a:lnTo>
                  <a:lnTo>
                    <a:pt x="1728189" y="621792"/>
                  </a:lnTo>
                  <a:lnTo>
                    <a:pt x="1728484" y="621323"/>
                  </a:lnTo>
                  <a:close/>
                </a:path>
                <a:path w="1876425" h="851535">
                  <a:moveTo>
                    <a:pt x="1728433" y="622057"/>
                  </a:moveTo>
                  <a:lnTo>
                    <a:pt x="1728296" y="622192"/>
                  </a:lnTo>
                  <a:lnTo>
                    <a:pt x="1728433" y="622057"/>
                  </a:lnTo>
                  <a:close/>
                </a:path>
                <a:path w="1876425" h="851535">
                  <a:moveTo>
                    <a:pt x="1728502" y="621907"/>
                  </a:moveTo>
                  <a:lnTo>
                    <a:pt x="1728361" y="622102"/>
                  </a:lnTo>
                  <a:lnTo>
                    <a:pt x="1728502" y="621907"/>
                  </a:lnTo>
                  <a:close/>
                </a:path>
                <a:path w="1876425" h="851535">
                  <a:moveTo>
                    <a:pt x="1728851" y="621792"/>
                  </a:moveTo>
                  <a:lnTo>
                    <a:pt x="1728496" y="622017"/>
                  </a:lnTo>
                  <a:lnTo>
                    <a:pt x="1728851" y="621792"/>
                  </a:lnTo>
                  <a:close/>
                </a:path>
                <a:path w="1876425" h="851535">
                  <a:moveTo>
                    <a:pt x="1728640" y="621717"/>
                  </a:moveTo>
                  <a:lnTo>
                    <a:pt x="1728502" y="621907"/>
                  </a:lnTo>
                  <a:lnTo>
                    <a:pt x="1728433" y="622057"/>
                  </a:lnTo>
                  <a:lnTo>
                    <a:pt x="1728548" y="621907"/>
                  </a:lnTo>
                  <a:lnTo>
                    <a:pt x="1728640" y="621717"/>
                  </a:lnTo>
                  <a:close/>
                </a:path>
                <a:path w="1876425" h="851535">
                  <a:moveTo>
                    <a:pt x="1810953" y="620268"/>
                  </a:moveTo>
                  <a:lnTo>
                    <a:pt x="1729993" y="620268"/>
                  </a:lnTo>
                  <a:lnTo>
                    <a:pt x="1729029" y="621201"/>
                  </a:lnTo>
                  <a:lnTo>
                    <a:pt x="1728619" y="621759"/>
                  </a:lnTo>
                  <a:lnTo>
                    <a:pt x="1728496" y="622017"/>
                  </a:lnTo>
                  <a:lnTo>
                    <a:pt x="1728851" y="621792"/>
                  </a:lnTo>
                  <a:lnTo>
                    <a:pt x="1810554" y="621792"/>
                  </a:lnTo>
                  <a:lnTo>
                    <a:pt x="1810953" y="620268"/>
                  </a:lnTo>
                  <a:close/>
                </a:path>
                <a:path w="1876425" h="851535">
                  <a:moveTo>
                    <a:pt x="1728764" y="621459"/>
                  </a:moveTo>
                  <a:lnTo>
                    <a:pt x="1728502" y="621907"/>
                  </a:lnTo>
                  <a:lnTo>
                    <a:pt x="1728609" y="621759"/>
                  </a:lnTo>
                  <a:lnTo>
                    <a:pt x="1728764" y="621459"/>
                  </a:lnTo>
                  <a:close/>
                </a:path>
                <a:path w="1876425" h="851535">
                  <a:moveTo>
                    <a:pt x="1728943" y="620805"/>
                  </a:moveTo>
                  <a:lnTo>
                    <a:pt x="1728520" y="621282"/>
                  </a:lnTo>
                  <a:lnTo>
                    <a:pt x="1728227" y="621759"/>
                  </a:lnTo>
                  <a:lnTo>
                    <a:pt x="1728744" y="621323"/>
                  </a:lnTo>
                  <a:lnTo>
                    <a:pt x="1728851" y="621157"/>
                  </a:lnTo>
                  <a:lnTo>
                    <a:pt x="1728943" y="620805"/>
                  </a:lnTo>
                  <a:close/>
                </a:path>
                <a:path w="1876425" h="851535">
                  <a:moveTo>
                    <a:pt x="1728973" y="621256"/>
                  </a:moveTo>
                  <a:lnTo>
                    <a:pt x="1728764" y="621459"/>
                  </a:lnTo>
                  <a:lnTo>
                    <a:pt x="1728640" y="621717"/>
                  </a:lnTo>
                  <a:lnTo>
                    <a:pt x="1728973" y="621256"/>
                  </a:lnTo>
                  <a:close/>
                </a:path>
                <a:path w="1876425" h="851535">
                  <a:moveTo>
                    <a:pt x="1728888" y="621201"/>
                  </a:moveTo>
                  <a:lnTo>
                    <a:pt x="1728666" y="621553"/>
                  </a:lnTo>
                  <a:lnTo>
                    <a:pt x="1728888" y="621201"/>
                  </a:lnTo>
                  <a:close/>
                </a:path>
                <a:path w="1876425" h="851535">
                  <a:moveTo>
                    <a:pt x="1729209" y="620930"/>
                  </a:moveTo>
                  <a:lnTo>
                    <a:pt x="1728888" y="621201"/>
                  </a:lnTo>
                  <a:lnTo>
                    <a:pt x="1728764" y="621459"/>
                  </a:lnTo>
                  <a:lnTo>
                    <a:pt x="1729045" y="621157"/>
                  </a:lnTo>
                  <a:lnTo>
                    <a:pt x="1729209" y="620930"/>
                  </a:lnTo>
                  <a:close/>
                </a:path>
                <a:path w="1876425" h="851535">
                  <a:moveTo>
                    <a:pt x="1729066" y="620332"/>
                  </a:moveTo>
                  <a:lnTo>
                    <a:pt x="1728484" y="621323"/>
                  </a:lnTo>
                  <a:lnTo>
                    <a:pt x="1728943" y="620805"/>
                  </a:lnTo>
                  <a:lnTo>
                    <a:pt x="1729066" y="620332"/>
                  </a:lnTo>
                  <a:close/>
                </a:path>
                <a:path w="1876425" h="851535">
                  <a:moveTo>
                    <a:pt x="1729239" y="620471"/>
                  </a:moveTo>
                  <a:lnTo>
                    <a:pt x="1728943" y="620805"/>
                  </a:lnTo>
                  <a:lnTo>
                    <a:pt x="1728792" y="621282"/>
                  </a:lnTo>
                  <a:lnTo>
                    <a:pt x="1729239" y="620471"/>
                  </a:lnTo>
                  <a:close/>
                </a:path>
                <a:path w="1876425" h="851535">
                  <a:moveTo>
                    <a:pt x="1729993" y="620268"/>
                  </a:moveTo>
                  <a:lnTo>
                    <a:pt x="1729209" y="620930"/>
                  </a:lnTo>
                  <a:lnTo>
                    <a:pt x="1728973" y="621256"/>
                  </a:lnTo>
                  <a:lnTo>
                    <a:pt x="1729993" y="620268"/>
                  </a:lnTo>
                  <a:close/>
                </a:path>
                <a:path w="1876425" h="851535">
                  <a:moveTo>
                    <a:pt x="1730883" y="618617"/>
                  </a:moveTo>
                  <a:lnTo>
                    <a:pt x="1729239" y="620471"/>
                  </a:lnTo>
                  <a:lnTo>
                    <a:pt x="1728888" y="621201"/>
                  </a:lnTo>
                  <a:lnTo>
                    <a:pt x="1729209" y="620930"/>
                  </a:lnTo>
                  <a:lnTo>
                    <a:pt x="1730883" y="618617"/>
                  </a:lnTo>
                  <a:close/>
                </a:path>
                <a:path w="1876425" h="851535">
                  <a:moveTo>
                    <a:pt x="1811385" y="618617"/>
                  </a:moveTo>
                  <a:lnTo>
                    <a:pt x="1730883" y="618617"/>
                  </a:lnTo>
                  <a:lnTo>
                    <a:pt x="1729209" y="620930"/>
                  </a:lnTo>
                  <a:lnTo>
                    <a:pt x="1729993" y="620268"/>
                  </a:lnTo>
                  <a:lnTo>
                    <a:pt x="1810953" y="620268"/>
                  </a:lnTo>
                  <a:lnTo>
                    <a:pt x="1811385" y="618617"/>
                  </a:lnTo>
                  <a:close/>
                </a:path>
                <a:path w="1876425" h="851535">
                  <a:moveTo>
                    <a:pt x="1730375" y="618109"/>
                  </a:moveTo>
                  <a:lnTo>
                    <a:pt x="1729066" y="620332"/>
                  </a:lnTo>
                  <a:lnTo>
                    <a:pt x="1728943" y="620805"/>
                  </a:lnTo>
                  <a:lnTo>
                    <a:pt x="1729239" y="620471"/>
                  </a:lnTo>
                  <a:lnTo>
                    <a:pt x="1730375" y="618109"/>
                  </a:lnTo>
                  <a:close/>
                </a:path>
                <a:path w="1876425" h="851535">
                  <a:moveTo>
                    <a:pt x="1811518" y="618109"/>
                  </a:moveTo>
                  <a:lnTo>
                    <a:pt x="1730375" y="618109"/>
                  </a:lnTo>
                  <a:lnTo>
                    <a:pt x="1729239" y="620471"/>
                  </a:lnTo>
                  <a:lnTo>
                    <a:pt x="1730883" y="618617"/>
                  </a:lnTo>
                  <a:lnTo>
                    <a:pt x="1811385" y="618617"/>
                  </a:lnTo>
                  <a:lnTo>
                    <a:pt x="1811518" y="618109"/>
                  </a:lnTo>
                  <a:close/>
                </a:path>
                <a:path w="1876425" h="851535">
                  <a:moveTo>
                    <a:pt x="1770634" y="373634"/>
                  </a:moveTo>
                  <a:lnTo>
                    <a:pt x="1763014" y="444881"/>
                  </a:lnTo>
                  <a:lnTo>
                    <a:pt x="1752473" y="516509"/>
                  </a:lnTo>
                  <a:lnTo>
                    <a:pt x="1737867" y="586740"/>
                  </a:lnTo>
                  <a:lnTo>
                    <a:pt x="1729066" y="620332"/>
                  </a:lnTo>
                  <a:lnTo>
                    <a:pt x="1730375" y="618109"/>
                  </a:lnTo>
                  <a:lnTo>
                    <a:pt x="1811518" y="618109"/>
                  </a:lnTo>
                  <a:lnTo>
                    <a:pt x="1815211" y="604012"/>
                  </a:lnTo>
                  <a:lnTo>
                    <a:pt x="1823592" y="566674"/>
                  </a:lnTo>
                  <a:lnTo>
                    <a:pt x="1830705" y="529082"/>
                  </a:lnTo>
                  <a:lnTo>
                    <a:pt x="1841881" y="453771"/>
                  </a:lnTo>
                  <a:lnTo>
                    <a:pt x="1849501" y="381254"/>
                  </a:lnTo>
                  <a:lnTo>
                    <a:pt x="1770634" y="373634"/>
                  </a:lnTo>
                  <a:close/>
                </a:path>
                <a:path w="1876425" h="851535">
                  <a:moveTo>
                    <a:pt x="1486789" y="704469"/>
                  </a:moveTo>
                  <a:lnTo>
                    <a:pt x="1435227" y="719328"/>
                  </a:lnTo>
                  <a:lnTo>
                    <a:pt x="1370838" y="735203"/>
                  </a:lnTo>
                  <a:lnTo>
                    <a:pt x="1305940" y="748792"/>
                  </a:lnTo>
                  <a:lnTo>
                    <a:pt x="1239139" y="760603"/>
                  </a:lnTo>
                  <a:lnTo>
                    <a:pt x="1182878" y="768985"/>
                  </a:lnTo>
                  <a:lnTo>
                    <a:pt x="1194181" y="847471"/>
                  </a:lnTo>
                  <a:lnTo>
                    <a:pt x="1252347" y="838708"/>
                  </a:lnTo>
                  <a:lnTo>
                    <a:pt x="1321435" y="826516"/>
                  </a:lnTo>
                  <a:lnTo>
                    <a:pt x="1389126" y="812292"/>
                  </a:lnTo>
                  <a:lnTo>
                    <a:pt x="1456563" y="795528"/>
                  </a:lnTo>
                  <a:lnTo>
                    <a:pt x="1509776" y="780288"/>
                  </a:lnTo>
                  <a:lnTo>
                    <a:pt x="1486789" y="704469"/>
                  </a:lnTo>
                  <a:close/>
                </a:path>
                <a:path w="1876425" h="851535">
                  <a:moveTo>
                    <a:pt x="637032" y="753364"/>
                  </a:moveTo>
                  <a:lnTo>
                    <a:pt x="633730" y="832485"/>
                  </a:lnTo>
                  <a:lnTo>
                    <a:pt x="694309" y="835406"/>
                  </a:lnTo>
                  <a:lnTo>
                    <a:pt x="949325" y="851408"/>
                  </a:lnTo>
                  <a:lnTo>
                    <a:pt x="954405" y="772414"/>
                  </a:lnTo>
                  <a:lnTo>
                    <a:pt x="698881" y="756285"/>
                  </a:lnTo>
                  <a:lnTo>
                    <a:pt x="637032" y="753364"/>
                  </a:lnTo>
                  <a:close/>
                </a:path>
                <a:path w="1876425" h="851535">
                  <a:moveTo>
                    <a:pt x="121285" y="604520"/>
                  </a:moveTo>
                  <a:lnTo>
                    <a:pt x="93599" y="678688"/>
                  </a:lnTo>
                  <a:lnTo>
                    <a:pt x="390652" y="789432"/>
                  </a:lnTo>
                  <a:lnTo>
                    <a:pt x="418338" y="715137"/>
                  </a:lnTo>
                  <a:lnTo>
                    <a:pt x="121285" y="604520"/>
                  </a:lnTo>
                  <a:close/>
                </a:path>
                <a:path w="1876425" h="851535">
                  <a:moveTo>
                    <a:pt x="38789" y="403051"/>
                  </a:moveTo>
                  <a:lnTo>
                    <a:pt x="29845" y="448183"/>
                  </a:lnTo>
                  <a:lnTo>
                    <a:pt x="107569" y="463550"/>
                  </a:lnTo>
                  <a:lnTo>
                    <a:pt x="116514" y="418482"/>
                  </a:lnTo>
                  <a:lnTo>
                    <a:pt x="38789" y="403051"/>
                  </a:lnTo>
                  <a:close/>
                </a:path>
                <a:path w="1876425" h="851535">
                  <a:moveTo>
                    <a:pt x="138398" y="364236"/>
                  </a:moveTo>
                  <a:lnTo>
                    <a:pt x="46482" y="364236"/>
                  </a:lnTo>
                  <a:lnTo>
                    <a:pt x="124206" y="379730"/>
                  </a:lnTo>
                  <a:lnTo>
                    <a:pt x="116514" y="418482"/>
                  </a:lnTo>
                  <a:lnTo>
                    <a:pt x="155448" y="426212"/>
                  </a:lnTo>
                  <a:lnTo>
                    <a:pt x="138398" y="364236"/>
                  </a:lnTo>
                  <a:close/>
                </a:path>
                <a:path w="1876425" h="851535">
                  <a:moveTo>
                    <a:pt x="46482" y="364236"/>
                  </a:moveTo>
                  <a:lnTo>
                    <a:pt x="38789" y="403051"/>
                  </a:lnTo>
                  <a:lnTo>
                    <a:pt x="116514" y="418482"/>
                  </a:lnTo>
                  <a:lnTo>
                    <a:pt x="124206" y="379730"/>
                  </a:lnTo>
                  <a:lnTo>
                    <a:pt x="46482" y="364236"/>
                  </a:lnTo>
                  <a:close/>
                </a:path>
                <a:path w="1876425" h="851535">
                  <a:moveTo>
                    <a:pt x="108458" y="255397"/>
                  </a:moveTo>
                  <a:lnTo>
                    <a:pt x="0" y="395351"/>
                  </a:lnTo>
                  <a:lnTo>
                    <a:pt x="38789" y="403051"/>
                  </a:lnTo>
                  <a:lnTo>
                    <a:pt x="46482" y="364236"/>
                  </a:lnTo>
                  <a:lnTo>
                    <a:pt x="138398" y="364236"/>
                  </a:lnTo>
                  <a:lnTo>
                    <a:pt x="108458" y="255397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28023" y="655330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00C0C0"/>
                </a:solidFill>
                <a:latin typeface="Arial MT"/>
                <a:cs typeface="Arial MT"/>
              </a:rPr>
              <a:t>16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05201" y="552653"/>
            <a:ext cx="41351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5" dirty="0"/>
              <a:t>Application</a:t>
            </a:r>
            <a:r>
              <a:rPr sz="3600" spc="90" dirty="0"/>
              <a:t> </a:t>
            </a:r>
            <a:r>
              <a:rPr sz="3600" spc="80" dirty="0"/>
              <a:t>of</a:t>
            </a:r>
            <a:r>
              <a:rPr sz="3600" spc="70" dirty="0"/>
              <a:t> </a:t>
            </a:r>
            <a:r>
              <a:rPr sz="3600" spc="45" dirty="0"/>
              <a:t>Stack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77825" y="1572345"/>
            <a:ext cx="3765550" cy="525335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2400" dirty="0">
                <a:latin typeface="Arial MT"/>
                <a:cs typeface="Arial MT"/>
              </a:rPr>
              <a:t>1.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30" dirty="0">
                <a:latin typeface="Arial MT"/>
                <a:cs typeface="Arial MT"/>
              </a:rPr>
              <a:t>Variable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declaration</a:t>
            </a:r>
            <a:endParaRPr sz="24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  <a:spcBef>
                <a:spcPts val="409"/>
              </a:spcBef>
            </a:pPr>
            <a:r>
              <a:rPr sz="2400" spc="-5" dirty="0">
                <a:latin typeface="Courier New"/>
                <a:cs typeface="Courier New"/>
              </a:rPr>
              <a:t>void</a:t>
            </a:r>
            <a:r>
              <a:rPr sz="2400" spc="-6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main()</a:t>
            </a:r>
            <a:endParaRPr sz="24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445"/>
              </a:spcBef>
            </a:pP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155700">
              <a:lnSpc>
                <a:spcPct val="100000"/>
              </a:lnSpc>
              <a:spcBef>
                <a:spcPts val="430"/>
              </a:spcBef>
            </a:pPr>
            <a:r>
              <a:rPr sz="1800" spc="-5" dirty="0">
                <a:latin typeface="Courier New"/>
                <a:cs typeface="Courier New"/>
              </a:rPr>
              <a:t>int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i,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n;</a:t>
            </a:r>
            <a:endParaRPr sz="1800">
              <a:latin typeface="Courier New"/>
              <a:cs typeface="Courier New"/>
            </a:endParaRPr>
          </a:p>
          <a:p>
            <a:pPr marL="1155700">
              <a:lnSpc>
                <a:spcPct val="100000"/>
              </a:lnSpc>
              <a:spcBef>
                <a:spcPts val="434"/>
              </a:spcBef>
            </a:pPr>
            <a:r>
              <a:rPr sz="1800" spc="-5" dirty="0">
                <a:latin typeface="Courier New"/>
                <a:cs typeface="Courier New"/>
              </a:rPr>
              <a:t>for</a:t>
            </a:r>
            <a:r>
              <a:rPr sz="1800" spc="-7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(i=0;i&lt;=10;i++)</a:t>
            </a:r>
            <a:endParaRPr sz="1800">
              <a:latin typeface="Courier New"/>
              <a:cs typeface="Courier New"/>
            </a:endParaRPr>
          </a:p>
          <a:p>
            <a:pPr marL="1612900">
              <a:lnSpc>
                <a:spcPct val="100000"/>
              </a:lnSpc>
              <a:spcBef>
                <a:spcPts val="505"/>
              </a:spcBef>
            </a:pPr>
            <a:r>
              <a:rPr sz="2400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612900" marR="318135">
              <a:lnSpc>
                <a:spcPct val="120000"/>
              </a:lnSpc>
            </a:pPr>
            <a:r>
              <a:rPr sz="2400" spc="-5" dirty="0">
                <a:latin typeface="Courier New"/>
                <a:cs typeface="Courier New"/>
              </a:rPr>
              <a:t>int m; </a:t>
            </a:r>
            <a:r>
              <a:rPr sz="240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cin&gt;&gt;n; </a:t>
            </a:r>
            <a:r>
              <a:rPr sz="240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cin&gt;&gt;m; </a:t>
            </a:r>
            <a:r>
              <a:rPr sz="240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cout&lt;&lt;</a:t>
            </a:r>
            <a:r>
              <a:rPr sz="2400" spc="-15" dirty="0">
                <a:latin typeface="Courier New"/>
                <a:cs typeface="Courier New"/>
              </a:rPr>
              <a:t>m*</a:t>
            </a:r>
            <a:r>
              <a:rPr sz="2400" spc="-5" dirty="0">
                <a:latin typeface="Courier New"/>
                <a:cs typeface="Courier New"/>
              </a:rPr>
              <a:t>n;</a:t>
            </a:r>
            <a:endParaRPr sz="2400">
              <a:latin typeface="Courier New"/>
              <a:cs typeface="Courier New"/>
            </a:endParaRPr>
          </a:p>
          <a:p>
            <a:pPr marL="161290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384300">
              <a:lnSpc>
                <a:spcPct val="100000"/>
              </a:lnSpc>
              <a:spcBef>
                <a:spcPts val="575"/>
              </a:spcBef>
            </a:pPr>
            <a:r>
              <a:rPr sz="2400" spc="-10" dirty="0">
                <a:latin typeface="Courier New"/>
                <a:cs typeface="Courier New"/>
              </a:rPr>
              <a:t>cout&lt;&lt;n;</a:t>
            </a:r>
            <a:endParaRPr sz="2400">
              <a:latin typeface="Courier New"/>
              <a:cs typeface="Courier New"/>
            </a:endParaRPr>
          </a:p>
          <a:p>
            <a:pPr marL="1155700">
              <a:lnSpc>
                <a:spcPct val="100000"/>
              </a:lnSpc>
              <a:spcBef>
                <a:spcPts val="505"/>
              </a:spcBef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893564" y="3174492"/>
          <a:ext cx="742315" cy="27249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2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84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AFEF"/>
                      </a:solidFill>
                      <a:prstDash val="solid"/>
                    </a:lnL>
                    <a:lnR w="76200">
                      <a:solidFill>
                        <a:srgbClr val="00AFEF"/>
                      </a:solidFill>
                      <a:prstDash val="solid"/>
                    </a:lnR>
                    <a:lnT w="76200">
                      <a:solidFill>
                        <a:srgbClr val="00AFEF"/>
                      </a:solidFill>
                      <a:prstDash val="solid"/>
                    </a:lnT>
                    <a:lnB w="76200">
                      <a:solidFill>
                        <a:srgbClr val="00AFE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664">
                <a:tc>
                  <a:txBody>
                    <a:bodyPr/>
                    <a:lstStyle/>
                    <a:p>
                      <a:pPr marL="92710">
                        <a:lnSpc>
                          <a:spcPts val="221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m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AFEF"/>
                      </a:solidFill>
                      <a:prstDash val="solid"/>
                    </a:lnL>
                    <a:lnR w="76200">
                      <a:solidFill>
                        <a:srgbClr val="00AFEF"/>
                      </a:solidFill>
                      <a:prstDash val="solid"/>
                    </a:lnR>
                    <a:lnT w="76200">
                      <a:solidFill>
                        <a:srgbClr val="00AFEF"/>
                      </a:solidFill>
                      <a:prstDash val="solid"/>
                    </a:lnT>
                    <a:lnB w="76200">
                      <a:solidFill>
                        <a:srgbClr val="00AFE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663">
                <a:tc>
                  <a:txBody>
                    <a:bodyPr/>
                    <a:lstStyle/>
                    <a:p>
                      <a:pPr marL="92710">
                        <a:lnSpc>
                          <a:spcPts val="226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n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AFEF"/>
                      </a:solidFill>
                      <a:prstDash val="solid"/>
                    </a:lnL>
                    <a:lnR w="76200">
                      <a:solidFill>
                        <a:srgbClr val="00AFEF"/>
                      </a:solidFill>
                      <a:prstDash val="solid"/>
                    </a:lnR>
                    <a:lnT w="76200">
                      <a:solidFill>
                        <a:srgbClr val="00AFEF"/>
                      </a:solidFill>
                      <a:prstDash val="solid"/>
                    </a:lnT>
                    <a:lnB w="76200">
                      <a:solidFill>
                        <a:srgbClr val="00AFE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623">
                <a:tc>
                  <a:txBody>
                    <a:bodyPr/>
                    <a:lstStyle/>
                    <a:p>
                      <a:pPr marL="92710">
                        <a:lnSpc>
                          <a:spcPts val="230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i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AFEF"/>
                      </a:solidFill>
                      <a:prstDash val="solid"/>
                    </a:lnL>
                    <a:lnR w="76200">
                      <a:solidFill>
                        <a:srgbClr val="00AFEF"/>
                      </a:solidFill>
                      <a:prstDash val="solid"/>
                    </a:lnR>
                    <a:lnT w="76200">
                      <a:solidFill>
                        <a:srgbClr val="00AFEF"/>
                      </a:solidFill>
                      <a:prstDash val="solid"/>
                    </a:lnT>
                    <a:lnB w="76200">
                      <a:solidFill>
                        <a:srgbClr val="00AFE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6380734" y="3884167"/>
            <a:ext cx="1859914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Used </a:t>
            </a:r>
            <a:r>
              <a:rPr sz="2400" dirty="0">
                <a:latin typeface="Times New Roman"/>
                <a:cs typeface="Times New Roman"/>
              </a:rPr>
              <a:t>to hold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variables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when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declared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28023" y="655330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00C0C0"/>
                </a:solidFill>
                <a:latin typeface="Arial MT"/>
                <a:cs typeface="Arial MT"/>
              </a:rPr>
              <a:t>17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26560" y="565530"/>
            <a:ext cx="15481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1" spc="-5" dirty="0">
                <a:latin typeface="Palatino Linotype"/>
                <a:cs typeface="Palatino Linotype"/>
              </a:rPr>
              <a:t>Cont…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199" y="1559128"/>
            <a:ext cx="2464435" cy="160464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469900" marR="5080" indent="-457834">
              <a:lnSpc>
                <a:spcPct val="99500"/>
              </a:lnSpc>
              <a:spcBef>
                <a:spcPts val="114"/>
              </a:spcBef>
            </a:pPr>
            <a:r>
              <a:rPr sz="2400" dirty="0">
                <a:latin typeface="Arial MT"/>
                <a:cs typeface="Arial MT"/>
              </a:rPr>
              <a:t>2. </a:t>
            </a:r>
            <a:r>
              <a:rPr sz="2400" spc="-5" dirty="0">
                <a:latin typeface="Arial MT"/>
                <a:cs typeface="Arial MT"/>
              </a:rPr>
              <a:t>function calling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void main(){ </a:t>
            </a:r>
            <a:r>
              <a:rPr sz="2000" spc="-119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func1(); 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func2();} </a:t>
            </a:r>
            <a:r>
              <a:rPr sz="2000" dirty="0">
                <a:latin typeface="Courier New"/>
                <a:cs typeface="Courier New"/>
              </a:rPr>
              <a:t> void</a:t>
            </a:r>
            <a:r>
              <a:rPr sz="2000" spc="-7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func1(){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2704" y="3137407"/>
            <a:ext cx="2159000" cy="3074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ourier New"/>
                <a:cs typeface="Courier New"/>
              </a:rPr>
              <a:t>cout&lt;&lt;“Hello”;  func3();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 marR="15748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void</a:t>
            </a:r>
            <a:r>
              <a:rPr sz="2000" spc="-7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func2(){ </a:t>
            </a:r>
            <a:r>
              <a:rPr sz="2000" spc="-118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cout&lt;&lt;“Hi”;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 marR="15748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void</a:t>
            </a:r>
            <a:r>
              <a:rPr sz="2000" spc="-7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func3(){ </a:t>
            </a:r>
            <a:r>
              <a:rPr sz="2000" spc="-118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cout&lt;&lt;“Hey”;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2704" y="6193637"/>
            <a:ext cx="7012940" cy="57467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99085" marR="5080" indent="-287020">
              <a:lnSpc>
                <a:spcPct val="80000"/>
              </a:lnSpc>
              <a:spcBef>
                <a:spcPts val="580"/>
              </a:spcBef>
            </a:pPr>
            <a:r>
              <a:rPr sz="2000" dirty="0">
                <a:latin typeface="Arial MT"/>
                <a:cs typeface="Arial MT"/>
              </a:rPr>
              <a:t>Note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: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one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that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found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top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stack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 currently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executed.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When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empty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stack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remain,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program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will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halt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00371" y="1915667"/>
            <a:ext cx="1316990" cy="1263650"/>
          </a:xfrm>
          <a:prstGeom prst="rect">
            <a:avLst/>
          </a:prstGeom>
          <a:ln w="76200">
            <a:solidFill>
              <a:srgbClr val="006B6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5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imes New Roman"/>
                <a:cs typeface="Times New Roman"/>
              </a:rPr>
              <a:t>Main()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047232" y="1877567"/>
          <a:ext cx="1296670" cy="1263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1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2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5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Func1()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6B60"/>
                      </a:solidFill>
                      <a:prstDash val="solid"/>
                    </a:lnL>
                    <a:lnT w="76200">
                      <a:solidFill>
                        <a:srgbClr val="006B6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76200">
                      <a:solidFill>
                        <a:srgbClr val="006B60"/>
                      </a:solidFill>
                      <a:prstDash val="solid"/>
                    </a:lnR>
                    <a:lnT w="76200">
                      <a:solidFill>
                        <a:srgbClr val="006B60"/>
                      </a:solidFill>
                      <a:prstDash val="solid"/>
                    </a:lnT>
                    <a:lnB w="76200">
                      <a:solidFill>
                        <a:srgbClr val="006B6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915">
                <a:tc>
                  <a:txBody>
                    <a:bodyPr/>
                    <a:lstStyle/>
                    <a:p>
                      <a:pPr marL="92075">
                        <a:lnSpc>
                          <a:spcPts val="268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Main()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6B60"/>
                      </a:solidFill>
                      <a:prstDash val="solid"/>
                    </a:lnL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6B6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76200">
                      <a:solidFill>
                        <a:srgbClr val="006B60"/>
                      </a:solidFill>
                      <a:prstDash val="solid"/>
                    </a:lnR>
                    <a:lnT w="76200">
                      <a:solidFill>
                        <a:srgbClr val="006B60"/>
                      </a:solidFill>
                      <a:prstDash val="solid"/>
                    </a:lnT>
                    <a:lnB w="76200">
                      <a:solidFill>
                        <a:srgbClr val="006B6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7525511" y="1557527"/>
            <a:ext cx="1315720" cy="1629410"/>
          </a:xfrm>
          <a:custGeom>
            <a:avLst/>
            <a:gdLst/>
            <a:ahLst/>
            <a:cxnLst/>
            <a:rect l="l" t="t" r="r" b="b"/>
            <a:pathLst>
              <a:path w="1315720" h="1629410">
                <a:moveTo>
                  <a:pt x="0" y="1629156"/>
                </a:moveTo>
                <a:lnTo>
                  <a:pt x="1315211" y="1629156"/>
                </a:lnTo>
                <a:lnTo>
                  <a:pt x="1315211" y="0"/>
                </a:lnTo>
                <a:lnTo>
                  <a:pt x="0" y="0"/>
                </a:lnTo>
                <a:lnTo>
                  <a:pt x="0" y="1629156"/>
                </a:lnTo>
                <a:close/>
              </a:path>
            </a:pathLst>
          </a:custGeom>
          <a:ln w="76200">
            <a:solidFill>
              <a:srgbClr val="006B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604886" y="1945894"/>
            <a:ext cx="991869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Func3()  Func1()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04886" y="2677795"/>
            <a:ext cx="873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Ma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5" dirty="0">
                <a:latin typeface="Times New Roman"/>
                <a:cs typeface="Times New Roman"/>
              </a:rPr>
              <a:t>n()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165348" y="1950720"/>
            <a:ext cx="5655945" cy="1339850"/>
            <a:chOff x="3165348" y="1950720"/>
            <a:chExt cx="5655945" cy="1339850"/>
          </a:xfrm>
        </p:grpSpPr>
        <p:sp>
          <p:nvSpPr>
            <p:cNvPr id="13" name="object 13"/>
            <p:cNvSpPr/>
            <p:nvPr/>
          </p:nvSpPr>
          <p:spPr>
            <a:xfrm>
              <a:off x="7668768" y="2708148"/>
              <a:ext cx="1152525" cy="361315"/>
            </a:xfrm>
            <a:custGeom>
              <a:avLst/>
              <a:gdLst/>
              <a:ahLst/>
              <a:cxnLst/>
              <a:rect l="l" t="t" r="r" b="b"/>
              <a:pathLst>
                <a:path w="1152525" h="361314">
                  <a:moveTo>
                    <a:pt x="0" y="361188"/>
                  </a:moveTo>
                  <a:lnTo>
                    <a:pt x="1152143" y="361188"/>
                  </a:lnTo>
                </a:path>
                <a:path w="1152525" h="361314">
                  <a:moveTo>
                    <a:pt x="0" y="0"/>
                  </a:moveTo>
                  <a:lnTo>
                    <a:pt x="1152143" y="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203448" y="1988820"/>
              <a:ext cx="972819" cy="1263650"/>
            </a:xfrm>
            <a:custGeom>
              <a:avLst/>
              <a:gdLst/>
              <a:ahLst/>
              <a:cxnLst/>
              <a:rect l="l" t="t" r="r" b="b"/>
              <a:pathLst>
                <a:path w="972820" h="1263650">
                  <a:moveTo>
                    <a:pt x="0" y="1263396"/>
                  </a:moveTo>
                  <a:lnTo>
                    <a:pt x="972312" y="1263396"/>
                  </a:lnTo>
                  <a:lnTo>
                    <a:pt x="972312" y="0"/>
                  </a:lnTo>
                  <a:lnTo>
                    <a:pt x="0" y="0"/>
                  </a:lnTo>
                  <a:lnTo>
                    <a:pt x="0" y="1263396"/>
                  </a:lnTo>
                  <a:close/>
                </a:path>
              </a:pathLst>
            </a:custGeom>
            <a:ln w="76200">
              <a:solidFill>
                <a:srgbClr val="006B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667244" y="2421636"/>
              <a:ext cx="1150620" cy="0"/>
            </a:xfrm>
            <a:custGeom>
              <a:avLst/>
              <a:gdLst/>
              <a:ahLst/>
              <a:cxnLst/>
              <a:rect l="l" t="t" r="r" b="b"/>
              <a:pathLst>
                <a:path w="1150620">
                  <a:moveTo>
                    <a:pt x="0" y="0"/>
                  </a:moveTo>
                  <a:lnTo>
                    <a:pt x="1150620" y="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572002" y="3452241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80734" y="3380994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939029" y="3380994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707891" y="4149852"/>
            <a:ext cx="1297305" cy="1263650"/>
          </a:xfrm>
          <a:prstGeom prst="rect">
            <a:avLst/>
          </a:prstGeom>
          <a:ln w="76200">
            <a:solidFill>
              <a:srgbClr val="006B6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750">
              <a:latin typeface="Times New Roman"/>
              <a:cs typeface="Times New Roman"/>
            </a:endParaRPr>
          </a:p>
          <a:p>
            <a:pPr marL="9271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Func1()</a:t>
            </a:r>
            <a:endParaRPr sz="2400">
              <a:latin typeface="Times New Roman"/>
              <a:cs typeface="Times New Roman"/>
            </a:endParaRPr>
          </a:p>
          <a:p>
            <a:pPr marL="9271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Main()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5326379" y="4111752"/>
          <a:ext cx="2592070" cy="12633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1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2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5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Func2()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6B60"/>
                      </a:solidFill>
                      <a:prstDash val="solid"/>
                    </a:lnL>
                    <a:lnT w="76200">
                      <a:solidFill>
                        <a:srgbClr val="006B6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650">
                        <a:latin typeface="Times New Roman"/>
                        <a:cs typeface="Times New Roman"/>
                      </a:endParaRPr>
                    </a:p>
                    <a:p>
                      <a:pPr marL="3086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Main()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76200">
                      <a:solidFill>
                        <a:srgbClr val="006B60"/>
                      </a:solidFill>
                      <a:prstDash val="solid"/>
                    </a:lnR>
                    <a:lnT w="76200">
                      <a:solidFill>
                        <a:srgbClr val="006B60"/>
                      </a:solidFill>
                      <a:prstDash val="solid"/>
                    </a:lnT>
                    <a:lnB w="76200">
                      <a:solidFill>
                        <a:srgbClr val="006B6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916">
                <a:tc>
                  <a:txBody>
                    <a:bodyPr/>
                    <a:lstStyle/>
                    <a:p>
                      <a:pPr marL="92075">
                        <a:lnSpc>
                          <a:spcPts val="268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Main()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6B60"/>
                      </a:solidFill>
                      <a:prstDash val="solid"/>
                    </a:lnL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6B6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76200">
                      <a:solidFill>
                        <a:srgbClr val="006B60"/>
                      </a:solidFill>
                      <a:prstDash val="solid"/>
                    </a:lnR>
                    <a:lnT w="76200">
                      <a:solidFill>
                        <a:srgbClr val="006B60"/>
                      </a:solidFill>
                      <a:prstDash val="solid"/>
                    </a:lnT>
                    <a:lnB w="76200">
                      <a:solidFill>
                        <a:srgbClr val="006B6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object 21"/>
          <p:cNvSpPr/>
          <p:nvPr/>
        </p:nvSpPr>
        <p:spPr>
          <a:xfrm>
            <a:off x="8173211" y="4149852"/>
            <a:ext cx="970915" cy="1263650"/>
          </a:xfrm>
          <a:custGeom>
            <a:avLst/>
            <a:gdLst/>
            <a:ahLst/>
            <a:cxnLst/>
            <a:rect l="l" t="t" r="r" b="b"/>
            <a:pathLst>
              <a:path w="970915" h="1263650">
                <a:moveTo>
                  <a:pt x="0" y="1263396"/>
                </a:moveTo>
                <a:lnTo>
                  <a:pt x="970788" y="1263396"/>
                </a:lnTo>
                <a:lnTo>
                  <a:pt x="970788" y="0"/>
                </a:lnTo>
                <a:lnTo>
                  <a:pt x="0" y="0"/>
                </a:lnTo>
                <a:lnTo>
                  <a:pt x="0" y="1263396"/>
                </a:lnTo>
                <a:close/>
              </a:path>
            </a:pathLst>
          </a:custGeom>
          <a:ln w="76200">
            <a:solidFill>
              <a:srgbClr val="006B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219702" y="5540450"/>
            <a:ext cx="3131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39900" algn="l"/>
                <a:tab pos="2965450" algn="l"/>
              </a:tabLst>
            </a:pPr>
            <a:r>
              <a:rPr sz="2400" dirty="0">
                <a:latin typeface="Times New Roman"/>
                <a:cs typeface="Times New Roman"/>
              </a:rPr>
              <a:t>5	6	7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965440" y="3452241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779520" y="4942332"/>
            <a:ext cx="1150620" cy="0"/>
          </a:xfrm>
          <a:custGeom>
            <a:avLst/>
            <a:gdLst/>
            <a:ahLst/>
            <a:cxnLst/>
            <a:rect l="l" t="t" r="r" b="b"/>
            <a:pathLst>
              <a:path w="1150620">
                <a:moveTo>
                  <a:pt x="0" y="0"/>
                </a:moveTo>
                <a:lnTo>
                  <a:pt x="1150619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7934" y="502158"/>
            <a:ext cx="15481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1" spc="-5" dirty="0">
                <a:latin typeface="Palatino Linotype"/>
                <a:cs typeface="Palatino Linotype"/>
              </a:rPr>
              <a:t>Cont…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7825" y="1530223"/>
            <a:ext cx="5687060" cy="348742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400" dirty="0">
                <a:latin typeface="Arial MT"/>
                <a:cs typeface="Arial MT"/>
              </a:rPr>
              <a:t>3.</a:t>
            </a:r>
            <a:r>
              <a:rPr sz="2400" spc="-5" dirty="0">
                <a:latin typeface="Arial MT"/>
                <a:cs typeface="Arial MT"/>
              </a:rPr>
              <a:t> recursive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programming</a:t>
            </a:r>
            <a:endParaRPr sz="24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  <a:spcBef>
                <a:spcPts val="409"/>
              </a:spcBef>
            </a:pPr>
            <a:r>
              <a:rPr sz="2400" spc="-5" dirty="0">
                <a:latin typeface="Courier New"/>
                <a:cs typeface="Courier New"/>
              </a:rPr>
              <a:t>int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factorial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(int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n)</a:t>
            </a:r>
            <a:endParaRPr sz="24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515"/>
              </a:spcBef>
            </a:pPr>
            <a:r>
              <a:rPr sz="2400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927100" marR="1829435">
              <a:lnSpc>
                <a:spcPct val="120000"/>
              </a:lnSpc>
            </a:pPr>
            <a:r>
              <a:rPr sz="2400" spc="-5" dirty="0">
                <a:latin typeface="Courier New"/>
                <a:cs typeface="Courier New"/>
              </a:rPr>
              <a:t>if(n==0</a:t>
            </a:r>
            <a:r>
              <a:rPr sz="2400" spc="-6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||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n==1) </a:t>
            </a:r>
            <a:r>
              <a:rPr sz="2400" spc="-142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return</a:t>
            </a:r>
            <a:r>
              <a:rPr sz="2400" spc="150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(1); </a:t>
            </a:r>
            <a:r>
              <a:rPr sz="2400" spc="-5" dirty="0">
                <a:latin typeface="Courier New"/>
                <a:cs typeface="Courier New"/>
              </a:rPr>
              <a:t> else</a:t>
            </a:r>
            <a:endParaRPr sz="24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580"/>
              </a:spcBef>
            </a:pPr>
            <a:r>
              <a:rPr sz="2400" spc="-10" dirty="0">
                <a:latin typeface="Courier New"/>
                <a:cs typeface="Courier New"/>
              </a:rPr>
              <a:t>return(factorial((n-1)*n))</a:t>
            </a:r>
            <a:endParaRPr sz="24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55435" y="1751076"/>
            <a:ext cx="2303145" cy="4914900"/>
          </a:xfrm>
          <a:prstGeom prst="rect">
            <a:avLst/>
          </a:prstGeom>
          <a:ln w="76200">
            <a:solidFill>
              <a:srgbClr val="006B6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75"/>
              </a:spcBef>
            </a:pPr>
            <a:r>
              <a:rPr sz="2400" dirty="0">
                <a:latin typeface="Times New Roman"/>
                <a:cs typeface="Times New Roman"/>
              </a:rPr>
              <a:t>Factorial(0)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  <a:spcBef>
                <a:spcPts val="1445"/>
              </a:spcBef>
            </a:pPr>
            <a:r>
              <a:rPr sz="2400" dirty="0">
                <a:latin typeface="Times New Roman"/>
                <a:cs typeface="Times New Roman"/>
              </a:rPr>
              <a:t>Factorial(1)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=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  <a:spcBef>
                <a:spcPts val="1440"/>
              </a:spcBef>
              <a:tabLst>
                <a:tab pos="1851660" algn="l"/>
              </a:tabLst>
            </a:pPr>
            <a:r>
              <a:rPr sz="2400" dirty="0">
                <a:latin typeface="Times New Roman"/>
                <a:cs typeface="Times New Roman"/>
              </a:rPr>
              <a:t>Factorial(2)=	2</a:t>
            </a:r>
            <a:endParaRPr sz="24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  <a:spcBef>
                <a:spcPts val="1445"/>
              </a:spcBef>
            </a:pP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92075" marR="507365" algn="just">
              <a:lnSpc>
                <a:spcPct val="150000"/>
              </a:lnSpc>
            </a:pPr>
            <a:r>
              <a:rPr sz="2400" spc="-5" dirty="0">
                <a:latin typeface="Times New Roman"/>
                <a:cs typeface="Times New Roman"/>
              </a:rPr>
              <a:t>Facto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ial(n-2)  Factor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al(n-</a:t>
            </a:r>
            <a:r>
              <a:rPr sz="2400" spc="-5" dirty="0">
                <a:latin typeface="Times New Roman"/>
                <a:cs typeface="Times New Roman"/>
              </a:rPr>
              <a:t>1)  </a:t>
            </a:r>
            <a:r>
              <a:rPr sz="2400" dirty="0">
                <a:latin typeface="Times New Roman"/>
                <a:cs typeface="Times New Roman"/>
              </a:rPr>
              <a:t>Factorial(n)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7934" y="436879"/>
            <a:ext cx="15481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1" spc="-5" dirty="0">
                <a:latin typeface="Palatino Linotype"/>
                <a:cs typeface="Palatino Linotype"/>
              </a:rPr>
              <a:t>Cont…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7825" y="1664030"/>
            <a:ext cx="378332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4.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Infix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postfix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conversion</a:t>
            </a:r>
            <a:endParaRPr sz="2400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8775" y="2108497"/>
          <a:ext cx="8874125" cy="23525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86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90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27">
                <a:tc>
                  <a:txBody>
                    <a:bodyPr/>
                    <a:lstStyle/>
                    <a:p>
                      <a:pPr marL="31750">
                        <a:lnSpc>
                          <a:spcPts val="2655"/>
                        </a:lnSpc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Infix</a:t>
                      </a:r>
                      <a:r>
                        <a:rPr sz="2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Notation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7715" algn="r">
                        <a:lnSpc>
                          <a:spcPts val="2655"/>
                        </a:lnSpc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Postfix</a:t>
                      </a:r>
                      <a:r>
                        <a:rPr sz="2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Notation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9935">
                        <a:lnSpc>
                          <a:spcPts val="2655"/>
                        </a:lnSpc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Prefix</a:t>
                      </a:r>
                      <a:r>
                        <a:rPr sz="2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Notation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27">
                <a:tc>
                  <a:txBody>
                    <a:bodyPr/>
                    <a:lstStyle/>
                    <a:p>
                      <a:pPr marR="200660" algn="ctr">
                        <a:lnSpc>
                          <a:spcPts val="2810"/>
                        </a:lnSpc>
                        <a:spcBef>
                          <a:spcPts val="15"/>
                        </a:spcBef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A+B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R="399415" algn="ctr">
                        <a:lnSpc>
                          <a:spcPts val="2810"/>
                        </a:lnSpc>
                        <a:spcBef>
                          <a:spcPts val="1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AB+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1664335">
                        <a:lnSpc>
                          <a:spcPts val="2810"/>
                        </a:lnSpc>
                        <a:spcBef>
                          <a:spcPts val="15"/>
                        </a:spcBef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+AB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190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400">
                <a:tc>
                  <a:txBody>
                    <a:bodyPr/>
                    <a:lstStyle/>
                    <a:p>
                      <a:pPr marL="374650" indent="-342900">
                        <a:lnSpc>
                          <a:spcPts val="2810"/>
                        </a:lnSpc>
                        <a:spcBef>
                          <a:spcPts val="259"/>
                        </a:spcBef>
                        <a:buClr>
                          <a:srgbClr val="FF00FF"/>
                        </a:buClr>
                        <a:buSzPct val="75000"/>
                        <a:buFont typeface="Wingdings"/>
                        <a:buChar char=""/>
                        <a:tabLst>
                          <a:tab pos="374015" algn="l"/>
                          <a:tab pos="374650" algn="l"/>
                        </a:tabLst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Eg.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33019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561">
                <a:tc>
                  <a:txBody>
                    <a:bodyPr/>
                    <a:lstStyle/>
                    <a:p>
                      <a:pPr marL="94615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(A+B)*C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marR="6032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AB+C*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marL="166433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*+ABC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3302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336">
                <a:tc>
                  <a:txBody>
                    <a:bodyPr/>
                    <a:lstStyle/>
                    <a:p>
                      <a:pPr marL="94615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(A+B)*(C-D)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R="742315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AB+CD-*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150749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*(A+B)(C-D)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190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64335">
                        <a:lnSpc>
                          <a:spcPts val="2810"/>
                        </a:lnSpc>
                        <a:spcBef>
                          <a:spcPts val="1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*+AB-CD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190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51505" y="732535"/>
            <a:ext cx="38411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0" dirty="0"/>
              <a:t>Stacks</a:t>
            </a:r>
            <a:r>
              <a:rPr sz="3600" spc="70" dirty="0"/>
              <a:t> </a:t>
            </a:r>
            <a:r>
              <a:rPr sz="3600" spc="110" dirty="0"/>
              <a:t>and</a:t>
            </a:r>
            <a:r>
              <a:rPr sz="3600" spc="75" dirty="0"/>
              <a:t> </a:t>
            </a:r>
            <a:r>
              <a:rPr sz="3600" spc="125" dirty="0"/>
              <a:t>Queues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03098" y="1699082"/>
            <a:ext cx="851598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800" dirty="0">
                <a:latin typeface="Arial MT"/>
                <a:cs typeface="Arial MT"/>
              </a:rPr>
              <a:t>Stacks</a:t>
            </a:r>
            <a:r>
              <a:rPr sz="2800" spc="-5" dirty="0">
                <a:latin typeface="Arial MT"/>
                <a:cs typeface="Arial MT"/>
              </a:rPr>
              <a:t> and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queues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are data structures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that</a:t>
            </a:r>
            <a:r>
              <a:rPr sz="2800" spc="-5" dirty="0">
                <a:latin typeface="Arial MT"/>
                <a:cs typeface="Arial MT"/>
              </a:rPr>
              <a:t> have </a:t>
            </a:r>
            <a:r>
              <a:rPr sz="2800" dirty="0">
                <a:latin typeface="Arial MT"/>
                <a:cs typeface="Arial MT"/>
              </a:rPr>
              <a:t> restricted</a:t>
            </a:r>
            <a:r>
              <a:rPr sz="2800" spc="-5" dirty="0">
                <a:latin typeface="Arial MT"/>
                <a:cs typeface="Arial MT"/>
              </a:rPr>
              <a:t> data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access,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which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can be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accessed </a:t>
            </a:r>
            <a:r>
              <a:rPr sz="2800" dirty="0">
                <a:latin typeface="Arial MT"/>
                <a:cs typeface="Arial MT"/>
              </a:rPr>
              <a:t>from </a:t>
            </a:r>
            <a:r>
              <a:rPr sz="2800" spc="-76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end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or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start</a:t>
            </a:r>
            <a:r>
              <a:rPr sz="2800" spc="-5" dirty="0">
                <a:latin typeface="Arial MT"/>
                <a:cs typeface="Arial MT"/>
              </a:rPr>
              <a:t> of the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list.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7934" y="665174"/>
            <a:ext cx="15494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1" spc="-5" dirty="0">
                <a:latin typeface="Palatino Linotype"/>
                <a:cs typeface="Palatino Linotype"/>
              </a:rPr>
              <a:t>Cont…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2729" y="2208212"/>
            <a:ext cx="7232904" cy="34925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7934" y="665174"/>
            <a:ext cx="15494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1" spc="-5" dirty="0">
                <a:latin typeface="Palatino Linotype"/>
                <a:cs typeface="Palatino Linotype"/>
              </a:rPr>
              <a:t>Cont…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06425" y="1515237"/>
            <a:ext cx="4056379" cy="90360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dirty="0">
                <a:latin typeface="Arial MT"/>
                <a:cs typeface="Arial MT"/>
              </a:rPr>
              <a:t>5. </a:t>
            </a:r>
            <a:r>
              <a:rPr sz="2400" spc="-5" dirty="0">
                <a:latin typeface="Arial MT"/>
                <a:cs typeface="Arial MT"/>
              </a:rPr>
              <a:t>Computing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Postfix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Notation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AB+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72155" y="3357371"/>
            <a:ext cx="647700" cy="1629410"/>
          </a:xfrm>
          <a:prstGeom prst="rect">
            <a:avLst/>
          </a:prstGeom>
          <a:ln w="76200">
            <a:solidFill>
              <a:srgbClr val="006B6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85"/>
              </a:spcBef>
            </a:pPr>
            <a:r>
              <a:rPr sz="2400" dirty="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  <a:p>
            <a:pPr marL="91440" marR="327660">
              <a:lnSpc>
                <a:spcPct val="150000"/>
              </a:lnSpc>
            </a:pPr>
            <a:r>
              <a:rPr sz="2400" dirty="0">
                <a:latin typeface="Times New Roman"/>
                <a:cs typeface="Times New Roman"/>
              </a:rPr>
              <a:t>B  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59148" y="3380994"/>
            <a:ext cx="1231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Op=pop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spc="-5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59148" y="3891721"/>
            <a:ext cx="1384935" cy="1031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7600"/>
              </a:lnSpc>
              <a:spcBef>
                <a:spcPts val="95"/>
              </a:spcBef>
            </a:pPr>
            <a:r>
              <a:rPr sz="2400" spc="-5" dirty="0">
                <a:latin typeface="Times New Roman"/>
                <a:cs typeface="Times New Roman"/>
              </a:rPr>
              <a:t>Op1=pop()  </a:t>
            </a:r>
            <a:r>
              <a:rPr sz="2400" dirty="0">
                <a:latin typeface="Times New Roman"/>
                <a:cs typeface="Times New Roman"/>
              </a:rPr>
              <a:t>Op2=pop</a:t>
            </a:r>
            <a:r>
              <a:rPr sz="2400" spc="5" dirty="0">
                <a:latin typeface="Times New Roman"/>
                <a:cs typeface="Times New Roman"/>
              </a:rPr>
              <a:t>(</a:t>
            </a:r>
            <a:r>
              <a:rPr sz="240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35123" y="5285638"/>
            <a:ext cx="246697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Op2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op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op1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result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Push </a:t>
            </a:r>
            <a:r>
              <a:rPr sz="2400" dirty="0">
                <a:latin typeface="Times New Roman"/>
                <a:cs typeface="Times New Roman"/>
              </a:rPr>
              <a:t>(result)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16623" y="4149852"/>
            <a:ext cx="1224280" cy="2176780"/>
          </a:xfrm>
          <a:prstGeom prst="rect">
            <a:avLst/>
          </a:prstGeom>
          <a:ln w="76200">
            <a:solidFill>
              <a:srgbClr val="006B6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7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Result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20210" y="599947"/>
            <a:ext cx="17037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i="1" dirty="0">
                <a:latin typeface="Palatino Linotype"/>
                <a:cs typeface="Palatino Linotype"/>
              </a:rPr>
              <a:t>Cont…</a:t>
            </a:r>
            <a:endParaRPr sz="4400">
              <a:latin typeface="Palatino Linotype"/>
              <a:cs typeface="Palatino Linotype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06425" y="1508887"/>
            <a:ext cx="1551940" cy="90360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E</a:t>
            </a:r>
            <a:r>
              <a:rPr sz="2400" spc="-20" dirty="0">
                <a:latin typeface="Arial MT"/>
                <a:cs typeface="Arial MT"/>
              </a:rPr>
              <a:t>x</a:t>
            </a:r>
            <a:r>
              <a:rPr sz="2400" spc="-5" dirty="0">
                <a:latin typeface="Arial MT"/>
                <a:cs typeface="Arial MT"/>
              </a:rPr>
              <a:t>ample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AB+C*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72155" y="1629155"/>
            <a:ext cx="647700" cy="2176780"/>
          </a:xfrm>
          <a:prstGeom prst="rect">
            <a:avLst/>
          </a:prstGeom>
          <a:ln w="76200">
            <a:solidFill>
              <a:srgbClr val="006B6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700">
              <a:latin typeface="Times New Roman"/>
              <a:cs typeface="Times New Roman"/>
            </a:endParaRPr>
          </a:p>
          <a:p>
            <a:pPr marL="91440" marR="328295" algn="just">
              <a:lnSpc>
                <a:spcPct val="150100"/>
              </a:lnSpc>
            </a:pPr>
            <a:r>
              <a:rPr sz="2400" dirty="0">
                <a:latin typeface="Times New Roman"/>
                <a:cs typeface="Times New Roman"/>
              </a:rPr>
              <a:t>+ </a:t>
            </a:r>
            <a:r>
              <a:rPr sz="2400" spc="-5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  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51147" y="1629155"/>
            <a:ext cx="1222375" cy="2176780"/>
          </a:xfrm>
          <a:prstGeom prst="rect">
            <a:avLst/>
          </a:prstGeom>
          <a:ln w="76200">
            <a:solidFill>
              <a:srgbClr val="006B6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7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Result1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92852" y="1629155"/>
            <a:ext cx="1295400" cy="2176780"/>
          </a:xfrm>
          <a:prstGeom prst="rect">
            <a:avLst/>
          </a:prstGeom>
          <a:ln w="76200">
            <a:solidFill>
              <a:srgbClr val="006B6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700">
              <a:latin typeface="Times New Roman"/>
              <a:cs typeface="Times New Roman"/>
            </a:endParaRPr>
          </a:p>
          <a:p>
            <a:pPr marL="92075" marR="991869">
              <a:lnSpc>
                <a:spcPct val="150000"/>
              </a:lnSpc>
            </a:pPr>
            <a:r>
              <a:rPr sz="2400" dirty="0">
                <a:latin typeface="Times New Roman"/>
                <a:cs typeface="Times New Roman"/>
              </a:rPr>
              <a:t>*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  <a:spcBef>
                <a:spcPts val="1445"/>
              </a:spcBef>
            </a:pPr>
            <a:r>
              <a:rPr sz="2400" dirty="0">
                <a:latin typeface="Times New Roman"/>
                <a:cs typeface="Times New Roman"/>
              </a:rPr>
              <a:t>Result1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04659" y="1629155"/>
            <a:ext cx="1222375" cy="2176780"/>
          </a:xfrm>
          <a:prstGeom prst="rect">
            <a:avLst/>
          </a:prstGeom>
          <a:ln w="76200">
            <a:solidFill>
              <a:srgbClr val="006B6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7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Result2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94917" y="4821173"/>
            <a:ext cx="15265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08355" algn="l"/>
              </a:tabLst>
            </a:pPr>
            <a:r>
              <a:rPr sz="2400" dirty="0">
                <a:latin typeface="Times New Roman"/>
                <a:cs typeface="Times New Roman"/>
              </a:rPr>
              <a:t>Eg.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4	5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+2*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93008" y="4221479"/>
            <a:ext cx="647700" cy="2176780"/>
          </a:xfrm>
          <a:prstGeom prst="rect">
            <a:avLst/>
          </a:prstGeom>
          <a:ln w="76200">
            <a:solidFill>
              <a:srgbClr val="006B6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750">
              <a:latin typeface="Times New Roman"/>
              <a:cs typeface="Times New Roman"/>
            </a:endParaRPr>
          </a:p>
          <a:p>
            <a:pPr marL="91440" marR="375920">
              <a:lnSpc>
                <a:spcPct val="150000"/>
              </a:lnSpc>
            </a:pPr>
            <a:r>
              <a:rPr sz="2400" dirty="0">
                <a:latin typeface="Times New Roman"/>
                <a:cs typeface="Times New Roman"/>
              </a:rPr>
              <a:t>+  5</a:t>
            </a:r>
            <a:endParaRPr sz="24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27220" y="4221479"/>
            <a:ext cx="721360" cy="2176780"/>
          </a:xfrm>
          <a:prstGeom prst="rect">
            <a:avLst/>
          </a:prstGeom>
          <a:ln w="76200">
            <a:solidFill>
              <a:srgbClr val="006B6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750">
              <a:latin typeface="Times New Roman"/>
              <a:cs typeface="Times New Roman"/>
            </a:endParaRPr>
          </a:p>
          <a:p>
            <a:pPr marL="92075" marR="467359">
              <a:lnSpc>
                <a:spcPct val="150000"/>
              </a:lnSpc>
            </a:pPr>
            <a:r>
              <a:rPr sz="2400" dirty="0">
                <a:latin typeface="Times New Roman"/>
                <a:cs typeface="Times New Roman"/>
              </a:rPr>
              <a:t>*  2</a:t>
            </a:r>
            <a:endParaRPr sz="24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Times New Roman"/>
                <a:cs typeface="Times New Roman"/>
              </a:rPr>
              <a:t>9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36108" y="4221479"/>
            <a:ext cx="721360" cy="2176780"/>
          </a:xfrm>
          <a:prstGeom prst="rect">
            <a:avLst/>
          </a:prstGeom>
          <a:ln w="76200">
            <a:solidFill>
              <a:srgbClr val="006B6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7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18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20185" y="20053"/>
            <a:ext cx="16751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185" dirty="0"/>
              <a:t>Queue</a:t>
            </a:r>
            <a:endParaRPr sz="44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95962" y="716648"/>
            <a:ext cx="8502650" cy="2223557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55600" marR="5080" indent="-342900">
              <a:lnSpc>
                <a:spcPct val="90400"/>
              </a:lnSpc>
              <a:spcBef>
                <a:spcPts val="475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spc="-165" dirty="0">
                <a:latin typeface="Arial MT"/>
                <a:cs typeface="Arial MT"/>
              </a:rPr>
              <a:t> </a:t>
            </a:r>
            <a:r>
              <a:rPr sz="3200" b="1" i="1" dirty="0">
                <a:latin typeface="Arial"/>
                <a:cs typeface="Arial"/>
              </a:rPr>
              <a:t>queue</a:t>
            </a:r>
            <a:r>
              <a:rPr sz="3200" b="1" i="1" spc="-145" dirty="0">
                <a:latin typeface="Arial"/>
                <a:cs typeface="Arial"/>
              </a:rPr>
              <a:t> </a:t>
            </a:r>
            <a:r>
              <a:rPr sz="2800" spc="-5" dirty="0">
                <a:latin typeface="Arial MT"/>
                <a:cs typeface="Arial MT"/>
              </a:rPr>
              <a:t>is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an</a:t>
            </a:r>
            <a:r>
              <a:rPr sz="2800" dirty="0">
                <a:latin typeface="Arial MT"/>
                <a:cs typeface="Arial MT"/>
              </a:rPr>
              <a:t> ordered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collection </a:t>
            </a:r>
            <a:r>
              <a:rPr sz="2800" spc="-5" dirty="0">
                <a:latin typeface="Arial MT"/>
                <a:cs typeface="Arial MT"/>
              </a:rPr>
              <a:t>of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items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for which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can only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Arial MT"/>
                <a:cs typeface="Arial MT"/>
              </a:rPr>
              <a:t>add </a:t>
            </a:r>
            <a:r>
              <a:rPr sz="2800" dirty="0">
                <a:solidFill>
                  <a:srgbClr val="FF0000"/>
                </a:solidFill>
                <a:latin typeface="Arial MT"/>
                <a:cs typeface="Arial MT"/>
              </a:rPr>
              <a:t>an</a:t>
            </a:r>
            <a:r>
              <a:rPr sz="2800" spc="-5" dirty="0">
                <a:solidFill>
                  <a:srgbClr val="FF0000"/>
                </a:solidFill>
                <a:latin typeface="Arial MT"/>
                <a:cs typeface="Arial MT"/>
              </a:rPr>
              <a:t> item</a:t>
            </a:r>
            <a:r>
              <a:rPr sz="28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Arial MT"/>
                <a:cs typeface="Arial MT"/>
              </a:rPr>
              <a:t>at</a:t>
            </a:r>
            <a:r>
              <a:rPr sz="28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Arial MT"/>
                <a:cs typeface="Arial MT"/>
              </a:rPr>
              <a:t>the</a:t>
            </a:r>
            <a:r>
              <a:rPr sz="28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Arial MT"/>
                <a:cs typeface="Arial MT"/>
              </a:rPr>
              <a:t>back</a:t>
            </a:r>
            <a:r>
              <a:rPr sz="28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or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i="1" dirty="0">
                <a:solidFill>
                  <a:schemeClr val="tx2"/>
                </a:solidFill>
                <a:latin typeface="Arial MT"/>
                <a:cs typeface="Arial MT"/>
              </a:rPr>
              <a:t>remove</a:t>
            </a:r>
            <a:r>
              <a:rPr sz="2800" i="1" spc="-5" dirty="0">
                <a:solidFill>
                  <a:schemeClr val="tx2"/>
                </a:solidFill>
                <a:latin typeface="Arial MT"/>
                <a:cs typeface="Arial MT"/>
              </a:rPr>
              <a:t> </a:t>
            </a:r>
            <a:r>
              <a:rPr sz="2800" i="1" dirty="0">
                <a:solidFill>
                  <a:schemeClr val="tx2"/>
                </a:solidFill>
                <a:latin typeface="Arial MT"/>
                <a:cs typeface="Arial MT"/>
              </a:rPr>
              <a:t>an </a:t>
            </a:r>
            <a:r>
              <a:rPr sz="2800" i="1" spc="5" dirty="0">
                <a:solidFill>
                  <a:schemeClr val="tx2"/>
                </a:solidFill>
                <a:latin typeface="Arial MT"/>
                <a:cs typeface="Arial MT"/>
              </a:rPr>
              <a:t> </a:t>
            </a:r>
            <a:r>
              <a:rPr sz="2800" i="1" spc="-5" dirty="0">
                <a:solidFill>
                  <a:schemeClr val="tx2"/>
                </a:solidFill>
                <a:latin typeface="Arial MT"/>
                <a:cs typeface="Arial MT"/>
              </a:rPr>
              <a:t>item</a:t>
            </a:r>
            <a:r>
              <a:rPr sz="2800" i="1" spc="-10" dirty="0">
                <a:solidFill>
                  <a:schemeClr val="tx2"/>
                </a:solidFill>
                <a:latin typeface="Arial MT"/>
                <a:cs typeface="Arial MT"/>
              </a:rPr>
              <a:t> </a:t>
            </a:r>
            <a:r>
              <a:rPr sz="2800" i="1" spc="-5" dirty="0">
                <a:solidFill>
                  <a:schemeClr val="tx2"/>
                </a:solidFill>
                <a:latin typeface="Arial MT"/>
                <a:cs typeface="Arial MT"/>
              </a:rPr>
              <a:t>from</a:t>
            </a:r>
            <a:r>
              <a:rPr sz="2800" i="1" spc="15" dirty="0">
                <a:solidFill>
                  <a:schemeClr val="tx2"/>
                </a:solidFill>
                <a:latin typeface="Arial MT"/>
                <a:cs typeface="Arial MT"/>
              </a:rPr>
              <a:t> </a:t>
            </a:r>
            <a:r>
              <a:rPr sz="2800" i="1" spc="-5" dirty="0">
                <a:solidFill>
                  <a:schemeClr val="tx2"/>
                </a:solidFill>
                <a:latin typeface="Arial MT"/>
                <a:cs typeface="Arial MT"/>
              </a:rPr>
              <a:t>the</a:t>
            </a:r>
            <a:r>
              <a:rPr sz="2800" i="1" dirty="0">
                <a:solidFill>
                  <a:schemeClr val="tx2"/>
                </a:solidFill>
                <a:latin typeface="Arial MT"/>
                <a:cs typeface="Arial MT"/>
              </a:rPr>
              <a:t> front</a:t>
            </a:r>
            <a:r>
              <a:rPr sz="2800" dirty="0">
                <a:latin typeface="Arial MT"/>
                <a:cs typeface="Arial MT"/>
              </a:rPr>
              <a:t>.</a:t>
            </a: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dirty="0">
                <a:latin typeface="Arial MT"/>
                <a:cs typeface="Arial MT"/>
              </a:rPr>
              <a:t>It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operates on</a:t>
            </a:r>
            <a:r>
              <a:rPr sz="2800" spc="-5" dirty="0">
                <a:latin typeface="Arial MT"/>
                <a:cs typeface="Arial MT"/>
              </a:rPr>
              <a:t> FIFO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–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first </a:t>
            </a:r>
            <a:r>
              <a:rPr sz="2800" spc="-5" dirty="0">
                <a:latin typeface="Arial MT"/>
                <a:cs typeface="Arial MT"/>
              </a:rPr>
              <a:t>in </a:t>
            </a:r>
            <a:r>
              <a:rPr sz="2800" dirty="0">
                <a:latin typeface="Arial MT"/>
                <a:cs typeface="Arial MT"/>
              </a:rPr>
              <a:t>first </a:t>
            </a:r>
            <a:r>
              <a:rPr sz="2800" spc="-5" dirty="0">
                <a:latin typeface="Arial MT"/>
                <a:cs typeface="Arial MT"/>
              </a:rPr>
              <a:t>out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basis</a:t>
            </a:r>
            <a:endParaRPr sz="2800" dirty="0">
              <a:latin typeface="Arial MT"/>
              <a:cs typeface="Arial MT"/>
            </a:endParaRPr>
          </a:p>
          <a:p>
            <a:pPr marL="355600" marR="225425" indent="-342900">
              <a:lnSpc>
                <a:spcPts val="3020"/>
              </a:lnSpc>
              <a:spcBef>
                <a:spcPts val="725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endParaRPr sz="2800" dirty="0">
              <a:latin typeface="Arial MT"/>
              <a:cs typeface="Arial MT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B4510337-2DB9-EC58-6932-F58336E3DE36}"/>
              </a:ext>
            </a:extLst>
          </p:cNvPr>
          <p:cNvSpPr txBox="1"/>
          <p:nvPr/>
        </p:nvSpPr>
        <p:spPr>
          <a:xfrm>
            <a:off x="345388" y="2339821"/>
            <a:ext cx="7007225" cy="2037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It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has two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operations</a:t>
            </a:r>
            <a:endParaRPr sz="2800" dirty="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15"/>
              </a:spcBef>
            </a:pPr>
            <a:r>
              <a:rPr sz="2400" spc="-5" dirty="0">
                <a:solidFill>
                  <a:srgbClr val="00C0C0"/>
                </a:solidFill>
                <a:latin typeface="Arial MT"/>
                <a:cs typeface="Arial MT"/>
              </a:rPr>
              <a:t>»</a:t>
            </a:r>
            <a:r>
              <a:rPr sz="2400" spc="250" dirty="0">
                <a:solidFill>
                  <a:srgbClr val="00C0C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Enqueue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–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adding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data</a:t>
            </a:r>
            <a:r>
              <a:rPr sz="2400" dirty="0">
                <a:latin typeface="Arial MT"/>
                <a:cs typeface="Arial MT"/>
              </a:rPr>
              <a:t> at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end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list</a:t>
            </a:r>
            <a:endParaRPr sz="2400" dirty="0">
              <a:latin typeface="Arial MT"/>
              <a:cs typeface="Arial MT"/>
            </a:endParaRPr>
          </a:p>
          <a:p>
            <a:pPr marL="469900">
              <a:lnSpc>
                <a:spcPts val="2875"/>
              </a:lnSpc>
            </a:pPr>
            <a:r>
              <a:rPr sz="2400" dirty="0">
                <a:solidFill>
                  <a:srgbClr val="00C0C0"/>
                </a:solidFill>
                <a:latin typeface="Arial MT"/>
                <a:cs typeface="Arial MT"/>
              </a:rPr>
              <a:t>»</a:t>
            </a:r>
            <a:r>
              <a:rPr sz="2400" spc="250" dirty="0">
                <a:solidFill>
                  <a:srgbClr val="00C0C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Dequeue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–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deleting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data</a:t>
            </a:r>
            <a:r>
              <a:rPr sz="2400" dirty="0">
                <a:latin typeface="Arial MT"/>
                <a:cs typeface="Arial MT"/>
              </a:rPr>
              <a:t> at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 </a:t>
            </a:r>
            <a:r>
              <a:rPr sz="2400" spc="-5" dirty="0">
                <a:latin typeface="Arial MT"/>
                <a:cs typeface="Arial MT"/>
              </a:rPr>
              <a:t>head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list</a:t>
            </a:r>
            <a:endParaRPr sz="2400" dirty="0">
              <a:latin typeface="Arial MT"/>
              <a:cs typeface="Arial MT"/>
            </a:endParaRPr>
          </a:p>
          <a:p>
            <a:pPr marL="355600" indent="-342900">
              <a:lnSpc>
                <a:spcPts val="3354"/>
              </a:lnSpc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Eg.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Enqueue(c)</a:t>
            </a:r>
            <a:endParaRPr sz="28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Enqueue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(B)</a:t>
            </a:r>
            <a:endParaRPr sz="2800" dirty="0">
              <a:latin typeface="Arial MT"/>
              <a:cs typeface="Arial MT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477EAE34-8764-7BA2-BA2D-D9F551F59D20}"/>
              </a:ext>
            </a:extLst>
          </p:cNvPr>
          <p:cNvSpPr txBox="1"/>
          <p:nvPr/>
        </p:nvSpPr>
        <p:spPr>
          <a:xfrm>
            <a:off x="405130" y="4408438"/>
            <a:ext cx="2286000" cy="17329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Enqueue(A)</a:t>
            </a:r>
            <a:endParaRPr sz="28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Dequeue()</a:t>
            </a:r>
            <a:endParaRPr sz="28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Enqueue(D)</a:t>
            </a:r>
            <a:endParaRPr sz="28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Dequeue()</a:t>
            </a:r>
            <a:endParaRPr sz="2800" dirty="0">
              <a:latin typeface="Arial MT"/>
              <a:cs typeface="Arial MT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0EA9339B-2AE0-CF33-9FF5-32F0C3C53862}"/>
              </a:ext>
            </a:extLst>
          </p:cNvPr>
          <p:cNvSpPr txBox="1"/>
          <p:nvPr/>
        </p:nvSpPr>
        <p:spPr>
          <a:xfrm>
            <a:off x="4500371" y="4114138"/>
            <a:ext cx="3168650" cy="533400"/>
          </a:xfrm>
          <a:prstGeom prst="rect">
            <a:avLst/>
          </a:prstGeom>
          <a:ln w="76200">
            <a:solidFill>
              <a:srgbClr val="00FFFF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320"/>
              </a:spcBef>
              <a:tabLst>
                <a:tab pos="996315" algn="l"/>
              </a:tabLst>
            </a:pPr>
            <a:r>
              <a:rPr sz="2400" spc="-5" dirty="0">
                <a:latin typeface="Arial MT"/>
                <a:cs typeface="Arial MT"/>
              </a:rPr>
              <a:t>C</a:t>
            </a:r>
            <a:r>
              <a:rPr sz="2400" dirty="0">
                <a:latin typeface="Arial MT"/>
                <a:cs typeface="Arial MT"/>
              </a:rPr>
              <a:t> |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B|	A</a:t>
            </a: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2ED790F7-8CDD-1694-04D9-340C2F4734C1}"/>
              </a:ext>
            </a:extLst>
          </p:cNvPr>
          <p:cNvSpPr/>
          <p:nvPr/>
        </p:nvSpPr>
        <p:spPr>
          <a:xfrm>
            <a:off x="4500371" y="4833465"/>
            <a:ext cx="3168650" cy="533400"/>
          </a:xfrm>
          <a:custGeom>
            <a:avLst/>
            <a:gdLst/>
            <a:ahLst/>
            <a:cxnLst/>
            <a:rect l="l" t="t" r="r" b="b"/>
            <a:pathLst>
              <a:path w="3168650" h="533400">
                <a:moveTo>
                  <a:pt x="0" y="533400"/>
                </a:moveTo>
                <a:lnTo>
                  <a:pt x="3168396" y="533400"/>
                </a:lnTo>
                <a:lnTo>
                  <a:pt x="3168396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76200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4A177D4E-9304-115C-BB9B-352E28FB53EC}"/>
              </a:ext>
            </a:extLst>
          </p:cNvPr>
          <p:cNvSpPr txBox="1"/>
          <p:nvPr/>
        </p:nvSpPr>
        <p:spPr>
          <a:xfrm>
            <a:off x="4582414" y="4861278"/>
            <a:ext cx="826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09600" algn="l"/>
              </a:tabLst>
            </a:pPr>
            <a:r>
              <a:rPr sz="2400" dirty="0">
                <a:latin typeface="Arial MT"/>
                <a:cs typeface="Arial MT"/>
              </a:rPr>
              <a:t>|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B|	A</a:t>
            </a:r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4221B710-3C14-10D7-CAC8-AC3A2A66756E}"/>
              </a:ext>
            </a:extLst>
          </p:cNvPr>
          <p:cNvSpPr/>
          <p:nvPr/>
        </p:nvSpPr>
        <p:spPr>
          <a:xfrm>
            <a:off x="4427220" y="5409538"/>
            <a:ext cx="3168650" cy="533400"/>
          </a:xfrm>
          <a:custGeom>
            <a:avLst/>
            <a:gdLst/>
            <a:ahLst/>
            <a:cxnLst/>
            <a:rect l="l" t="t" r="r" b="b"/>
            <a:pathLst>
              <a:path w="3168650" h="533400">
                <a:moveTo>
                  <a:pt x="0" y="533399"/>
                </a:moveTo>
                <a:lnTo>
                  <a:pt x="3168396" y="533399"/>
                </a:lnTo>
                <a:lnTo>
                  <a:pt x="3168396" y="0"/>
                </a:lnTo>
                <a:lnTo>
                  <a:pt x="0" y="0"/>
                </a:lnTo>
                <a:lnTo>
                  <a:pt x="0" y="533399"/>
                </a:lnTo>
                <a:close/>
              </a:path>
            </a:pathLst>
          </a:custGeom>
          <a:ln w="76200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59D3A26F-289D-EFD2-72FF-36F2179C0E84}"/>
              </a:ext>
            </a:extLst>
          </p:cNvPr>
          <p:cNvSpPr txBox="1"/>
          <p:nvPr/>
        </p:nvSpPr>
        <p:spPr>
          <a:xfrm>
            <a:off x="4509261" y="5437732"/>
            <a:ext cx="12096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09600" algn="l"/>
              </a:tabLst>
            </a:pPr>
            <a:r>
              <a:rPr sz="2400" dirty="0">
                <a:latin typeface="Arial MT"/>
                <a:cs typeface="Arial MT"/>
              </a:rPr>
              <a:t>|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B|	A|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D0B27EEC-DC3E-6EEB-124E-093BF8AC0488}"/>
              </a:ext>
            </a:extLst>
          </p:cNvPr>
          <p:cNvSpPr txBox="1"/>
          <p:nvPr/>
        </p:nvSpPr>
        <p:spPr>
          <a:xfrm>
            <a:off x="4427220" y="6057238"/>
            <a:ext cx="3168650" cy="533400"/>
          </a:xfrm>
          <a:prstGeom prst="rect">
            <a:avLst/>
          </a:prstGeom>
          <a:ln w="76200">
            <a:solidFill>
              <a:srgbClr val="00FFFF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161290">
              <a:lnSpc>
                <a:spcPct val="100000"/>
              </a:lnSpc>
              <a:spcBef>
                <a:spcPts val="320"/>
              </a:spcBef>
            </a:pPr>
            <a:r>
              <a:rPr sz="2400" spc="-10" dirty="0">
                <a:latin typeface="Arial MT"/>
                <a:cs typeface="Arial MT"/>
              </a:rPr>
              <a:t>A|D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100" y="381000"/>
            <a:ext cx="75438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400" spc="185" dirty="0"/>
              <a:t>Operations on queue</a:t>
            </a:r>
            <a:endParaRPr sz="44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8D4890-CDCF-3ABA-E288-4F59B1EC68E5}"/>
              </a:ext>
            </a:extLst>
          </p:cNvPr>
          <p:cNvSpPr txBox="1"/>
          <p:nvPr/>
        </p:nvSpPr>
        <p:spPr>
          <a:xfrm>
            <a:off x="487701" y="1508994"/>
            <a:ext cx="8529853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273239"/>
                </a:solidFill>
                <a:effectLst/>
                <a:latin typeface="Nunito" pitchFamily="2" charset="0"/>
              </a:rPr>
              <a:t>enqueue():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 Inserts an element at the end of the queue i.e. at the rear end.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273239"/>
                </a:solidFill>
                <a:effectLst/>
                <a:latin typeface="Nunito" pitchFamily="2" charset="0"/>
              </a:rPr>
              <a:t>dequeue(): 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This operation removes and returns an element that is at the front end of the queue.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273239"/>
                </a:solidFill>
                <a:effectLst/>
                <a:latin typeface="Nunito" pitchFamily="2" charset="0"/>
              </a:rPr>
              <a:t>front(): 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This operation returns the element at the front end without removing it.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273239"/>
                </a:solidFill>
                <a:effectLst/>
                <a:latin typeface="Nunito" pitchFamily="2" charset="0"/>
              </a:rPr>
              <a:t>rear(): 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This operation returns the element at the rear end without removing it.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1" i="0" dirty="0" err="1">
                <a:solidFill>
                  <a:srgbClr val="273239"/>
                </a:solidFill>
                <a:effectLst/>
                <a:latin typeface="Nunito" pitchFamily="2" charset="0"/>
              </a:rPr>
              <a:t>isEmpty</a:t>
            </a:r>
            <a:r>
              <a:rPr lang="en-US" sz="2400" b="1" i="0" dirty="0">
                <a:solidFill>
                  <a:srgbClr val="273239"/>
                </a:solidFill>
                <a:effectLst/>
                <a:latin typeface="Nunito" pitchFamily="2" charset="0"/>
              </a:rPr>
              <a:t>(): 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This operation indicates whether the queue is empty or not.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1" i="0" dirty="0" err="1">
                <a:solidFill>
                  <a:srgbClr val="273239"/>
                </a:solidFill>
                <a:effectLst/>
                <a:latin typeface="Nunito" pitchFamily="2" charset="0"/>
              </a:rPr>
              <a:t>isFull</a:t>
            </a:r>
            <a:r>
              <a:rPr lang="en-US" sz="2400" b="1" i="0" dirty="0">
                <a:solidFill>
                  <a:srgbClr val="273239"/>
                </a:solidFill>
                <a:effectLst/>
                <a:latin typeface="Nunito" pitchFamily="2" charset="0"/>
              </a:rPr>
              <a:t>():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 This operation indicates whether the queue is full or not.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273239"/>
                </a:solidFill>
                <a:effectLst/>
                <a:latin typeface="Nunito" pitchFamily="2" charset="0"/>
              </a:rPr>
              <a:t>size(): 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This operation returns the size of the queue i.e. the total number of elements it contains.  </a:t>
            </a:r>
          </a:p>
        </p:txBody>
      </p:sp>
    </p:spTree>
    <p:extLst>
      <p:ext uri="{BB962C8B-B14F-4D97-AF65-F5344CB8AC3E}">
        <p14:creationId xmlns:p14="http://schemas.microsoft.com/office/powerpoint/2010/main" val="5617643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08710" marR="5080" indent="-1096010">
              <a:lnSpc>
                <a:spcPct val="100000"/>
              </a:lnSpc>
              <a:spcBef>
                <a:spcPts val="95"/>
              </a:spcBef>
            </a:pPr>
            <a:r>
              <a:rPr spc="95" dirty="0"/>
              <a:t>Simple </a:t>
            </a:r>
            <a:r>
              <a:rPr spc="25" dirty="0"/>
              <a:t>array</a:t>
            </a:r>
            <a:r>
              <a:rPr spc="100" dirty="0"/>
              <a:t> </a:t>
            </a:r>
            <a:r>
              <a:rPr spc="60" dirty="0"/>
              <a:t>implementation</a:t>
            </a:r>
            <a:r>
              <a:rPr spc="75" dirty="0"/>
              <a:t> </a:t>
            </a:r>
            <a:r>
              <a:rPr spc="85" dirty="0"/>
              <a:t>of </a:t>
            </a:r>
            <a:r>
              <a:rPr spc="-865" dirty="0"/>
              <a:t> </a:t>
            </a:r>
            <a:r>
              <a:rPr spc="60" dirty="0"/>
              <a:t>enqueue</a:t>
            </a:r>
            <a:r>
              <a:rPr spc="110" dirty="0"/>
              <a:t> </a:t>
            </a:r>
            <a:r>
              <a:rPr spc="120" dirty="0"/>
              <a:t>and</a:t>
            </a:r>
            <a:r>
              <a:rPr spc="110" dirty="0"/>
              <a:t> </a:t>
            </a:r>
            <a:r>
              <a:rPr spc="75" dirty="0"/>
              <a:t>dequeue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30225" y="1599666"/>
            <a:ext cx="7937500" cy="2366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55600">
              <a:lnSpc>
                <a:spcPct val="120000"/>
              </a:lnSpc>
              <a:spcBef>
                <a:spcPts val="100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5600" algn="l"/>
              </a:tabLst>
            </a:pPr>
            <a:r>
              <a:rPr sz="3200" spc="-5" dirty="0">
                <a:latin typeface="Arial MT"/>
                <a:cs typeface="Arial MT"/>
              </a:rPr>
              <a:t>Analysis </a:t>
            </a:r>
            <a:r>
              <a:rPr sz="3200" dirty="0">
                <a:latin typeface="Arial MT"/>
                <a:cs typeface="Arial MT"/>
              </a:rPr>
              <a:t>– consider the </a:t>
            </a:r>
            <a:r>
              <a:rPr sz="3200" spc="-5" dirty="0">
                <a:latin typeface="Arial MT"/>
                <a:cs typeface="Arial MT"/>
              </a:rPr>
              <a:t>following </a:t>
            </a:r>
            <a:r>
              <a:rPr sz="3200" dirty="0">
                <a:latin typeface="Arial MT"/>
                <a:cs typeface="Arial MT"/>
              </a:rPr>
              <a:t>structure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int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num[max-size];</a:t>
            </a:r>
            <a:endParaRPr sz="32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5600" algn="l"/>
              </a:tabLst>
            </a:pPr>
            <a:r>
              <a:rPr sz="3200" spc="-30" dirty="0">
                <a:latin typeface="Arial MT"/>
                <a:cs typeface="Arial MT"/>
              </a:rPr>
              <a:t>We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need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the following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variables</a:t>
            </a:r>
            <a:endParaRPr sz="3200" dirty="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  <a:spcBef>
                <a:spcPts val="770"/>
              </a:spcBef>
            </a:pPr>
            <a:r>
              <a:rPr sz="3200" dirty="0">
                <a:latin typeface="Arial MT"/>
                <a:cs typeface="Arial MT"/>
              </a:rPr>
              <a:t>int</a:t>
            </a:r>
            <a:r>
              <a:rPr sz="3200" spc="-4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rear=-1,</a:t>
            </a:r>
            <a:r>
              <a:rPr sz="3200" spc="-4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front=-1,</a:t>
            </a:r>
            <a:r>
              <a:rPr sz="3200" spc="-5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queuesize=0;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1215" y="534161"/>
            <a:ext cx="24009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60" dirty="0"/>
              <a:t>To</a:t>
            </a:r>
            <a:r>
              <a:rPr sz="3600" spc="35" dirty="0"/>
              <a:t> </a:t>
            </a:r>
            <a:r>
              <a:rPr sz="3600" spc="55" dirty="0"/>
              <a:t>enqueue</a:t>
            </a:r>
            <a:endParaRPr sz="36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7824" y="1522678"/>
            <a:ext cx="9066176" cy="3493904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84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5600" algn="l"/>
              </a:tabLst>
            </a:pPr>
            <a:r>
              <a:rPr sz="4000" dirty="0">
                <a:latin typeface="Arial MT"/>
                <a:cs typeface="Arial MT"/>
              </a:rPr>
              <a:t>Check</a:t>
            </a:r>
            <a:r>
              <a:rPr sz="4000" spc="-35" dirty="0">
                <a:latin typeface="Arial MT"/>
                <a:cs typeface="Arial MT"/>
              </a:rPr>
              <a:t> </a:t>
            </a:r>
            <a:r>
              <a:rPr sz="4000" dirty="0">
                <a:latin typeface="Arial MT"/>
                <a:cs typeface="Arial MT"/>
              </a:rPr>
              <a:t>if</a:t>
            </a:r>
            <a:r>
              <a:rPr sz="4000" spc="-25" dirty="0">
                <a:latin typeface="Arial MT"/>
                <a:cs typeface="Arial MT"/>
              </a:rPr>
              <a:t> </a:t>
            </a:r>
            <a:r>
              <a:rPr sz="4000" dirty="0">
                <a:latin typeface="Arial MT"/>
                <a:cs typeface="Arial MT"/>
              </a:rPr>
              <a:t>there</a:t>
            </a:r>
            <a:r>
              <a:rPr sz="4000" spc="-30" dirty="0">
                <a:latin typeface="Arial MT"/>
                <a:cs typeface="Arial MT"/>
              </a:rPr>
              <a:t> </a:t>
            </a:r>
            <a:r>
              <a:rPr sz="4000" dirty="0">
                <a:latin typeface="Arial MT"/>
                <a:cs typeface="Arial MT"/>
              </a:rPr>
              <a:t>is</a:t>
            </a:r>
            <a:r>
              <a:rPr sz="4000" spc="-30" dirty="0">
                <a:latin typeface="Arial MT"/>
                <a:cs typeface="Arial MT"/>
              </a:rPr>
              <a:t> </a:t>
            </a:r>
            <a:r>
              <a:rPr sz="4000" dirty="0">
                <a:latin typeface="Arial MT"/>
                <a:cs typeface="Arial MT"/>
              </a:rPr>
              <a:t>space</a:t>
            </a: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5600" algn="l"/>
              </a:tabLst>
            </a:pPr>
            <a:r>
              <a:rPr sz="3600" dirty="0">
                <a:latin typeface="Arial MT"/>
                <a:cs typeface="Arial MT"/>
              </a:rPr>
              <a:t>Queuesize&lt;max-size</a:t>
            </a:r>
            <a:r>
              <a:rPr sz="3600" spc="-7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or</a:t>
            </a:r>
            <a:r>
              <a:rPr sz="3600" spc="-4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//rear&lt;</a:t>
            </a:r>
            <a:r>
              <a:rPr sz="3600" spc="-4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max-size?</a:t>
            </a:r>
          </a:p>
          <a:p>
            <a:pPr marL="1155700" lvl="1" indent="-229235">
              <a:lnSpc>
                <a:spcPct val="100000"/>
              </a:lnSpc>
              <a:spcBef>
                <a:spcPts val="320"/>
              </a:spcBef>
              <a:buChar char="–"/>
              <a:tabLst>
                <a:tab pos="1156335" algn="l"/>
              </a:tabLst>
            </a:pPr>
            <a:r>
              <a:rPr sz="3200" spc="-60" dirty="0">
                <a:latin typeface="Arial MT"/>
                <a:cs typeface="Arial MT"/>
              </a:rPr>
              <a:t>Yes: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queuesize==0?</a:t>
            </a:r>
            <a:endParaRPr sz="3200" dirty="0">
              <a:latin typeface="Arial MT"/>
              <a:cs typeface="Arial MT"/>
            </a:endParaRPr>
          </a:p>
          <a:p>
            <a:pPr marL="1841500">
              <a:lnSpc>
                <a:spcPct val="100000"/>
              </a:lnSpc>
              <a:spcBef>
                <a:spcPts val="245"/>
              </a:spcBef>
            </a:pPr>
            <a:r>
              <a:rPr sz="2800" dirty="0">
                <a:solidFill>
                  <a:srgbClr val="00C0C0"/>
                </a:solidFill>
                <a:latin typeface="Arial MT"/>
                <a:cs typeface="Arial MT"/>
              </a:rPr>
              <a:t>»</a:t>
            </a:r>
            <a:r>
              <a:rPr sz="2800" spc="110" dirty="0">
                <a:solidFill>
                  <a:srgbClr val="00C0C0"/>
                </a:solidFill>
                <a:latin typeface="Arial MT"/>
                <a:cs typeface="Arial MT"/>
              </a:rPr>
              <a:t> </a:t>
            </a:r>
            <a:r>
              <a:rPr sz="2800" spc="-45" dirty="0">
                <a:latin typeface="Arial MT"/>
                <a:cs typeface="Arial MT"/>
              </a:rPr>
              <a:t>Yes:</a:t>
            </a:r>
            <a:r>
              <a:rPr sz="2800" spc="-3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increment</a:t>
            </a:r>
            <a:r>
              <a:rPr sz="2800" spc="-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front</a:t>
            </a:r>
          </a:p>
          <a:p>
            <a:pPr marL="2070100" marR="5080" indent="-228600">
              <a:lnSpc>
                <a:spcPts val="2160"/>
              </a:lnSpc>
              <a:spcBef>
                <a:spcPts val="515"/>
              </a:spcBef>
            </a:pPr>
            <a:r>
              <a:rPr sz="2800" dirty="0">
                <a:solidFill>
                  <a:srgbClr val="00C0C0"/>
                </a:solidFill>
                <a:latin typeface="Arial MT"/>
                <a:cs typeface="Arial MT"/>
              </a:rPr>
              <a:t>»</a:t>
            </a:r>
            <a:r>
              <a:rPr sz="2800" spc="130" dirty="0">
                <a:solidFill>
                  <a:srgbClr val="00C0C0"/>
                </a:solidFill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No: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Increment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rear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and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queuesize,</a:t>
            </a:r>
            <a:r>
              <a:rPr sz="2800" spc="-45" dirty="0">
                <a:latin typeface="Arial MT"/>
                <a:cs typeface="Arial MT"/>
              </a:rPr>
              <a:t> </a:t>
            </a:r>
            <a:endParaRPr lang="en-US" sz="2800" spc="-45" dirty="0">
              <a:latin typeface="Arial MT"/>
              <a:cs typeface="Arial MT"/>
            </a:endParaRPr>
          </a:p>
          <a:p>
            <a:pPr marL="2070100" marR="5080" indent="-228600">
              <a:lnSpc>
                <a:spcPts val="2160"/>
              </a:lnSpc>
              <a:spcBef>
                <a:spcPts val="515"/>
              </a:spcBef>
            </a:pPr>
            <a:r>
              <a:rPr sz="2800" spc="-5" dirty="0">
                <a:latin typeface="Arial MT"/>
                <a:cs typeface="Arial MT"/>
              </a:rPr>
              <a:t>Store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the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data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in </a:t>
            </a:r>
            <a:r>
              <a:rPr sz="2800" spc="-540" dirty="0">
                <a:latin typeface="Arial MT"/>
                <a:cs typeface="Arial MT"/>
              </a:rPr>
              <a:t> </a:t>
            </a:r>
            <a:r>
              <a:rPr sz="2800" dirty="0">
                <a:solidFill>
                  <a:schemeClr val="tx2"/>
                </a:solidFill>
                <a:latin typeface="Arial MT"/>
                <a:cs typeface="Arial MT"/>
              </a:rPr>
              <a:t>num[rear]</a:t>
            </a:r>
          </a:p>
          <a:p>
            <a:pPr marL="1155700" lvl="1" indent="-229235">
              <a:lnSpc>
                <a:spcPct val="100000"/>
              </a:lnSpc>
              <a:spcBef>
                <a:spcPts val="254"/>
              </a:spcBef>
              <a:buChar char="–"/>
              <a:tabLst>
                <a:tab pos="1156335" algn="l"/>
              </a:tabLst>
            </a:pPr>
            <a:r>
              <a:rPr sz="3200" spc="-5" dirty="0">
                <a:latin typeface="Arial MT"/>
                <a:cs typeface="Arial MT"/>
              </a:rPr>
              <a:t>No: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queue overflow</a:t>
            </a:r>
            <a:endParaRPr sz="32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5119" y="732535"/>
            <a:ext cx="2412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60" dirty="0"/>
              <a:t>To</a:t>
            </a:r>
            <a:r>
              <a:rPr sz="3600" spc="35" dirty="0"/>
              <a:t> </a:t>
            </a:r>
            <a:r>
              <a:rPr sz="3600" spc="70" dirty="0"/>
              <a:t>dequeue</a:t>
            </a:r>
            <a:endParaRPr sz="36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27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06424" y="1598878"/>
            <a:ext cx="5471059" cy="4150494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84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5600" algn="l"/>
              </a:tabLst>
            </a:pPr>
            <a:r>
              <a:rPr sz="3200" dirty="0">
                <a:latin typeface="Arial MT"/>
                <a:cs typeface="Arial MT"/>
              </a:rPr>
              <a:t>Check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if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there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is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data</a:t>
            </a:r>
            <a:endParaRPr sz="32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5600" algn="l"/>
              </a:tabLst>
            </a:pPr>
            <a:r>
              <a:rPr sz="3200" dirty="0">
                <a:latin typeface="Arial MT"/>
                <a:cs typeface="Arial MT"/>
              </a:rPr>
              <a:t>Queuesize&gt;0?</a:t>
            </a: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5600" algn="l"/>
              </a:tabLst>
            </a:pPr>
            <a:r>
              <a:rPr sz="3200" spc="-75" dirty="0">
                <a:latin typeface="Arial MT"/>
                <a:cs typeface="Arial MT"/>
              </a:rPr>
              <a:t>Yes:</a:t>
            </a:r>
            <a:endParaRPr lang="en-US" sz="3200" spc="-75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5600" algn="l"/>
              </a:tabLst>
            </a:pPr>
            <a:r>
              <a:rPr lang="en-US" sz="3200" dirty="0">
                <a:latin typeface="Arial MT"/>
                <a:cs typeface="Arial MT"/>
              </a:rPr>
              <a:t> </a:t>
            </a:r>
            <a:r>
              <a:rPr lang="en-US" sz="3200" spc="-5" dirty="0">
                <a:solidFill>
                  <a:srgbClr val="00C0C0"/>
                </a:solidFill>
                <a:latin typeface="Arial MT"/>
                <a:cs typeface="Arial MT"/>
              </a:rPr>
              <a:t>»</a:t>
            </a:r>
            <a:r>
              <a:rPr lang="en-US" sz="3200" dirty="0">
                <a:latin typeface="Arial MT"/>
                <a:cs typeface="Arial MT"/>
              </a:rPr>
              <a:t>Call dequeue()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data </a:t>
            </a:r>
            <a:r>
              <a:rPr sz="2800" spc="-5" dirty="0">
                <a:latin typeface="Arial MT"/>
                <a:cs typeface="Arial MT"/>
              </a:rPr>
              <a:t>in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num[front]</a:t>
            </a:r>
          </a:p>
          <a:p>
            <a:pPr marL="469900">
              <a:lnSpc>
                <a:spcPct val="100000"/>
              </a:lnSpc>
              <a:spcBef>
                <a:spcPts val="335"/>
              </a:spcBef>
            </a:pPr>
            <a:r>
              <a:rPr lang="en-US" sz="2800" spc="-5" dirty="0">
                <a:solidFill>
                  <a:srgbClr val="00C0C0"/>
                </a:solidFill>
                <a:latin typeface="Arial MT"/>
                <a:cs typeface="Arial MT"/>
              </a:rPr>
              <a:t>»</a:t>
            </a:r>
            <a:r>
              <a:rPr lang="en-US" sz="2800" spc="-105" dirty="0">
                <a:solidFill>
                  <a:srgbClr val="00C0C0"/>
                </a:solidFill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Increment</a:t>
            </a:r>
            <a:r>
              <a:rPr lang="en-US" sz="2800" spc="-30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front</a:t>
            </a:r>
          </a:p>
          <a:p>
            <a:pPr marL="469900">
              <a:lnSpc>
                <a:spcPct val="100000"/>
              </a:lnSpc>
              <a:spcBef>
                <a:spcPts val="340"/>
              </a:spcBef>
            </a:pPr>
            <a:r>
              <a:rPr lang="en-US" sz="2800" spc="-5" dirty="0">
                <a:solidFill>
                  <a:srgbClr val="00C0C0"/>
                </a:solidFill>
                <a:latin typeface="Arial MT"/>
                <a:cs typeface="Arial MT"/>
              </a:rPr>
              <a:t>»</a:t>
            </a:r>
            <a:r>
              <a:rPr lang="en-US" sz="2800" spc="-110" dirty="0">
                <a:solidFill>
                  <a:srgbClr val="00C0C0"/>
                </a:solidFill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Decrement</a:t>
            </a:r>
            <a:r>
              <a:rPr lang="en-US" sz="2800" spc="-20" dirty="0">
                <a:latin typeface="Arial MT"/>
                <a:cs typeface="Arial MT"/>
              </a:rPr>
              <a:t> </a:t>
            </a:r>
            <a:r>
              <a:rPr lang="en-US" sz="2800" dirty="0" err="1">
                <a:latin typeface="Arial MT"/>
                <a:cs typeface="Arial MT"/>
              </a:rPr>
              <a:t>queuesize</a:t>
            </a:r>
            <a:endParaRPr lang="en-US" sz="28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370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5600" algn="l"/>
              </a:tabLst>
            </a:pPr>
            <a:r>
              <a:rPr sz="3200" dirty="0">
                <a:latin typeface="Arial MT"/>
                <a:cs typeface="Arial MT"/>
              </a:rPr>
              <a:t>No: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queue</a:t>
            </a:r>
            <a:r>
              <a:rPr sz="3200" spc="-4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underflow</a:t>
            </a:r>
            <a:endParaRPr sz="32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2966" y="732535"/>
            <a:ext cx="1800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95" dirty="0"/>
              <a:t>Example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30225" y="1625663"/>
            <a:ext cx="3025775" cy="222123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0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Enqueue(5)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Wingdings"/>
                <a:cs typeface="Wingdings"/>
              </a:rPr>
              <a:t></a:t>
            </a:r>
            <a:r>
              <a:rPr sz="2400" spc="-5" dirty="0">
                <a:latin typeface="Arial MT"/>
                <a:cs typeface="Arial MT"/>
              </a:rPr>
              <a:t>5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Enqueue(7)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Arial MT"/>
                <a:cs typeface="Arial MT"/>
              </a:rPr>
              <a:t>5,7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Enqueue(4)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Arial MT"/>
                <a:cs typeface="Arial MT"/>
              </a:rPr>
              <a:t>5,7,4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Dequeue()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Arial MT"/>
                <a:cs typeface="Arial MT"/>
              </a:rPr>
              <a:t>7,4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Enqueue(2)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Arial MT"/>
                <a:cs typeface="Arial MT"/>
              </a:rPr>
              <a:t>7,4,2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4479" y="4724400"/>
            <a:ext cx="2809240" cy="463550"/>
          </a:xfrm>
          <a:prstGeom prst="rect">
            <a:avLst/>
          </a:prstGeom>
          <a:ln w="76200">
            <a:solidFill>
              <a:srgbClr val="005048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177800">
              <a:lnSpc>
                <a:spcPct val="100000"/>
              </a:lnSpc>
              <a:spcBef>
                <a:spcPts val="320"/>
              </a:spcBef>
            </a:pPr>
            <a:r>
              <a:rPr sz="2400" spc="-5" dirty="0">
                <a:latin typeface="Arial MT"/>
                <a:cs typeface="Arial MT"/>
              </a:rPr>
              <a:t>5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|7|4|2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20511" y="3933444"/>
            <a:ext cx="152400" cy="719455"/>
          </a:xfrm>
          <a:custGeom>
            <a:avLst/>
            <a:gdLst/>
            <a:ahLst/>
            <a:cxnLst/>
            <a:rect l="l" t="t" r="r" b="b"/>
            <a:pathLst>
              <a:path w="152400" h="719454">
                <a:moveTo>
                  <a:pt x="38100" y="566927"/>
                </a:moveTo>
                <a:lnTo>
                  <a:pt x="0" y="566927"/>
                </a:lnTo>
                <a:lnTo>
                  <a:pt x="76200" y="719327"/>
                </a:lnTo>
                <a:lnTo>
                  <a:pt x="133350" y="605027"/>
                </a:lnTo>
                <a:lnTo>
                  <a:pt x="38100" y="605027"/>
                </a:lnTo>
                <a:lnTo>
                  <a:pt x="38100" y="566927"/>
                </a:lnTo>
                <a:close/>
              </a:path>
              <a:path w="152400" h="719454">
                <a:moveTo>
                  <a:pt x="114300" y="0"/>
                </a:moveTo>
                <a:lnTo>
                  <a:pt x="38100" y="0"/>
                </a:lnTo>
                <a:lnTo>
                  <a:pt x="38100" y="605027"/>
                </a:lnTo>
                <a:lnTo>
                  <a:pt x="114300" y="605027"/>
                </a:lnTo>
                <a:lnTo>
                  <a:pt x="114300" y="0"/>
                </a:lnTo>
                <a:close/>
              </a:path>
              <a:path w="152400" h="719454">
                <a:moveTo>
                  <a:pt x="152400" y="566927"/>
                </a:moveTo>
                <a:lnTo>
                  <a:pt x="114300" y="566927"/>
                </a:lnTo>
                <a:lnTo>
                  <a:pt x="114300" y="605027"/>
                </a:lnTo>
                <a:lnTo>
                  <a:pt x="133350" y="605027"/>
                </a:lnTo>
                <a:lnTo>
                  <a:pt x="152400" y="566927"/>
                </a:lnTo>
                <a:close/>
              </a:path>
            </a:pathLst>
          </a:custGeom>
          <a:solidFill>
            <a:srgbClr val="0050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84976" y="3933444"/>
            <a:ext cx="152400" cy="719455"/>
          </a:xfrm>
          <a:custGeom>
            <a:avLst/>
            <a:gdLst/>
            <a:ahLst/>
            <a:cxnLst/>
            <a:rect l="l" t="t" r="r" b="b"/>
            <a:pathLst>
              <a:path w="152400" h="719454">
                <a:moveTo>
                  <a:pt x="38100" y="566927"/>
                </a:moveTo>
                <a:lnTo>
                  <a:pt x="0" y="566927"/>
                </a:lnTo>
                <a:lnTo>
                  <a:pt x="76200" y="719327"/>
                </a:lnTo>
                <a:lnTo>
                  <a:pt x="133350" y="605027"/>
                </a:lnTo>
                <a:lnTo>
                  <a:pt x="38100" y="605027"/>
                </a:lnTo>
                <a:lnTo>
                  <a:pt x="38100" y="566927"/>
                </a:lnTo>
                <a:close/>
              </a:path>
              <a:path w="152400" h="719454">
                <a:moveTo>
                  <a:pt x="114300" y="0"/>
                </a:moveTo>
                <a:lnTo>
                  <a:pt x="38100" y="0"/>
                </a:lnTo>
                <a:lnTo>
                  <a:pt x="38100" y="605027"/>
                </a:lnTo>
                <a:lnTo>
                  <a:pt x="114300" y="605027"/>
                </a:lnTo>
                <a:lnTo>
                  <a:pt x="114300" y="0"/>
                </a:lnTo>
                <a:close/>
              </a:path>
              <a:path w="152400" h="719454">
                <a:moveTo>
                  <a:pt x="152400" y="566927"/>
                </a:moveTo>
                <a:lnTo>
                  <a:pt x="114300" y="566927"/>
                </a:lnTo>
                <a:lnTo>
                  <a:pt x="114300" y="605027"/>
                </a:lnTo>
                <a:lnTo>
                  <a:pt x="133350" y="605027"/>
                </a:lnTo>
                <a:lnTo>
                  <a:pt x="152400" y="566927"/>
                </a:lnTo>
                <a:close/>
              </a:path>
            </a:pathLst>
          </a:custGeom>
          <a:solidFill>
            <a:srgbClr val="0050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629783" y="3456558"/>
            <a:ext cx="854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1030" algn="l"/>
              </a:tabLst>
            </a:pPr>
            <a:r>
              <a:rPr sz="2400" dirty="0">
                <a:latin typeface="Arial MT"/>
                <a:cs typeface="Arial MT"/>
              </a:rPr>
              <a:t>F	</a:t>
            </a:r>
            <a:r>
              <a:rPr sz="2400" spc="-5" dirty="0">
                <a:latin typeface="Arial MT"/>
                <a:cs typeface="Arial MT"/>
              </a:rPr>
              <a:t>R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28</a:t>
            </a:fld>
            <a:endParaRPr spc="-5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5771" y="228600"/>
            <a:ext cx="30460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90" dirty="0"/>
              <a:t>Circular</a:t>
            </a:r>
            <a:r>
              <a:rPr sz="3600" spc="50" dirty="0"/>
              <a:t> </a:t>
            </a:r>
            <a:r>
              <a:rPr sz="3600" spc="65" dirty="0"/>
              <a:t>queue</a:t>
            </a:r>
            <a:endParaRPr sz="36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51036" y="685800"/>
            <a:ext cx="8821038" cy="42081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Rear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of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queue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is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somewhere</a:t>
            </a:r>
            <a:r>
              <a:rPr sz="2800" spc="3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clockwise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from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front.</a:t>
            </a:r>
          </a:p>
          <a:p>
            <a:pPr marL="355600" marR="81280" indent="-342900">
              <a:lnSpc>
                <a:spcPct val="100000"/>
              </a:lnSpc>
              <a:spcBef>
                <a:spcPts val="675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165" dirty="0">
                <a:latin typeface="Arial MT"/>
                <a:cs typeface="Arial MT"/>
              </a:rPr>
              <a:t>To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enqueue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an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element,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we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chemeClr val="tx2"/>
                </a:solidFill>
                <a:latin typeface="Arial MT"/>
                <a:cs typeface="Arial MT"/>
              </a:rPr>
              <a:t>move</a:t>
            </a:r>
            <a:r>
              <a:rPr sz="2800" dirty="0">
                <a:solidFill>
                  <a:schemeClr val="tx2"/>
                </a:solidFill>
                <a:latin typeface="Arial MT"/>
                <a:cs typeface="Arial MT"/>
              </a:rPr>
              <a:t> rear one</a:t>
            </a:r>
            <a:r>
              <a:rPr sz="2800" spc="20" dirty="0">
                <a:solidFill>
                  <a:schemeClr val="tx2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chemeClr val="tx2"/>
                </a:solidFill>
                <a:latin typeface="Arial MT"/>
                <a:cs typeface="Arial MT"/>
              </a:rPr>
              <a:t>position </a:t>
            </a:r>
            <a:r>
              <a:rPr sz="2800" spc="-765" dirty="0">
                <a:solidFill>
                  <a:schemeClr val="tx2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chemeClr val="tx2"/>
                </a:solidFill>
                <a:latin typeface="Arial MT"/>
                <a:cs typeface="Arial MT"/>
              </a:rPr>
              <a:t>clockwise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and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write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element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that</a:t>
            </a:r>
            <a:r>
              <a:rPr sz="2800" dirty="0">
                <a:latin typeface="Arial MT"/>
                <a:cs typeface="Arial MT"/>
              </a:rPr>
              <a:t> position.</a:t>
            </a:r>
          </a:p>
          <a:p>
            <a:pPr marL="355600" marR="757555" indent="-342900">
              <a:lnSpc>
                <a:spcPct val="100000"/>
              </a:lnSpc>
              <a:spcBef>
                <a:spcPts val="675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165" dirty="0">
                <a:latin typeface="Arial MT"/>
                <a:cs typeface="Arial MT"/>
              </a:rPr>
              <a:t>To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dequeue,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simply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move </a:t>
            </a:r>
            <a:r>
              <a:rPr sz="2800" dirty="0">
                <a:latin typeface="Arial MT"/>
                <a:cs typeface="Arial MT"/>
              </a:rPr>
              <a:t>front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one </a:t>
            </a:r>
            <a:r>
              <a:rPr sz="2800" dirty="0">
                <a:latin typeface="Arial MT"/>
                <a:cs typeface="Arial MT"/>
              </a:rPr>
              <a:t>position </a:t>
            </a:r>
            <a:r>
              <a:rPr sz="2800" spc="-76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clockwise.</a:t>
            </a:r>
            <a:endParaRPr sz="2800" dirty="0">
              <a:latin typeface="Arial MT"/>
              <a:cs typeface="Arial MT"/>
            </a:endParaRPr>
          </a:p>
          <a:p>
            <a:pPr marL="355600" marR="878840" indent="-342900">
              <a:lnSpc>
                <a:spcPct val="100000"/>
              </a:lnSpc>
              <a:spcBef>
                <a:spcPts val="675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Queue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migrates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clockwise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direction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as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we </a:t>
            </a:r>
            <a:r>
              <a:rPr sz="2800" spc="-7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enqueue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and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dequeue.</a:t>
            </a: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Emptiness </a:t>
            </a:r>
            <a:r>
              <a:rPr sz="2800" dirty="0">
                <a:latin typeface="Arial MT"/>
                <a:cs typeface="Arial MT"/>
              </a:rPr>
              <a:t>and fullness </a:t>
            </a:r>
            <a:r>
              <a:rPr sz="2800" spc="-5" dirty="0">
                <a:latin typeface="Arial MT"/>
                <a:cs typeface="Arial MT"/>
              </a:rPr>
              <a:t>to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be</a:t>
            </a:r>
            <a:r>
              <a:rPr sz="2800" dirty="0">
                <a:latin typeface="Arial MT"/>
                <a:cs typeface="Arial MT"/>
              </a:rPr>
              <a:t> checked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spc="-20" dirty="0">
                <a:latin typeface="Arial MT"/>
                <a:cs typeface="Arial MT"/>
              </a:rPr>
              <a:t>carefully.</a:t>
            </a:r>
            <a:endParaRPr sz="2800" dirty="0">
              <a:latin typeface="Arial MT"/>
              <a:cs typeface="Arial MT"/>
            </a:endParaRPr>
          </a:p>
        </p:txBody>
      </p:sp>
      <p:pic>
        <p:nvPicPr>
          <p:cNvPr id="1026" name="Picture 2" descr="Lightbox">
            <a:extLst>
              <a:ext uri="{FF2B5EF4-FFF2-40B4-BE49-F238E27FC236}">
                <a16:creationId xmlns:a16="http://schemas.microsoft.com/office/drawing/2014/main" id="{0C90CE48-7027-6F4A-3E7E-B386867EE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993755"/>
            <a:ext cx="2228850" cy="180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1963" y="732535"/>
            <a:ext cx="11010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5" dirty="0"/>
              <a:t>Stack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3501" y="1731391"/>
            <a:ext cx="8003540" cy="3721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307975" indent="-342900">
              <a:lnSpc>
                <a:spcPct val="100000"/>
              </a:lnSpc>
              <a:spcBef>
                <a:spcPts val="95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It is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 data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structure </a:t>
            </a:r>
            <a:r>
              <a:rPr sz="2800" spc="-5" dirty="0">
                <a:latin typeface="Arial MT"/>
                <a:cs typeface="Arial MT"/>
              </a:rPr>
              <a:t>that has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access to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its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data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only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at the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end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or</a:t>
            </a:r>
            <a:r>
              <a:rPr sz="2800" spc="-5" dirty="0">
                <a:latin typeface="Arial MT"/>
                <a:cs typeface="Arial MT"/>
              </a:rPr>
              <a:t> top of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list.</a:t>
            </a:r>
            <a:endParaRPr sz="2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dirty="0">
                <a:latin typeface="Arial MT"/>
                <a:cs typeface="Arial MT"/>
              </a:rPr>
              <a:t>It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operates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on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LIFO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(last</a:t>
            </a:r>
            <a:r>
              <a:rPr sz="2800" spc="-5" dirty="0">
                <a:latin typeface="Arial MT"/>
                <a:cs typeface="Arial MT"/>
              </a:rPr>
              <a:t> in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first</a:t>
            </a:r>
            <a:r>
              <a:rPr sz="2800" spc="-5" dirty="0">
                <a:latin typeface="Arial MT"/>
                <a:cs typeface="Arial MT"/>
              </a:rPr>
              <a:t> out)</a:t>
            </a:r>
            <a:r>
              <a:rPr sz="2800" dirty="0">
                <a:latin typeface="Arial MT"/>
                <a:cs typeface="Arial MT"/>
              </a:rPr>
              <a:t> basis.</a:t>
            </a:r>
            <a:endParaRPr sz="2800">
              <a:latin typeface="Arial MT"/>
              <a:cs typeface="Arial MT"/>
            </a:endParaRPr>
          </a:p>
          <a:p>
            <a:pPr marL="354965" marR="695325" indent="-342900">
              <a:lnSpc>
                <a:spcPct val="100000"/>
              </a:lnSpc>
              <a:spcBef>
                <a:spcPts val="675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Stack use a </a:t>
            </a:r>
            <a:r>
              <a:rPr sz="2800" dirty="0">
                <a:latin typeface="Arial MT"/>
                <a:cs typeface="Arial MT"/>
              </a:rPr>
              <a:t>single pointer </a:t>
            </a:r>
            <a:r>
              <a:rPr sz="2800" spc="-5" dirty="0">
                <a:latin typeface="Arial MT"/>
                <a:cs typeface="Arial MT"/>
              </a:rPr>
              <a:t>or </a:t>
            </a:r>
            <a:r>
              <a:rPr sz="2800" dirty="0">
                <a:latin typeface="Arial MT"/>
                <a:cs typeface="Arial MT"/>
              </a:rPr>
              <a:t>(index) to keep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track</a:t>
            </a:r>
            <a:r>
              <a:rPr sz="2800" spc="-5" dirty="0">
                <a:latin typeface="Arial MT"/>
                <a:cs typeface="Arial MT"/>
              </a:rPr>
              <a:t> of the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information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or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data </a:t>
            </a:r>
            <a:r>
              <a:rPr sz="2800" spc="-5" dirty="0">
                <a:latin typeface="Arial MT"/>
                <a:cs typeface="Arial MT"/>
              </a:rPr>
              <a:t>on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dirty="0">
                <a:latin typeface="Arial MT"/>
                <a:cs typeface="Arial MT"/>
              </a:rPr>
              <a:t>stack.</a:t>
            </a:r>
            <a:endParaRPr sz="2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It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has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two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basic operations</a:t>
            </a:r>
            <a:endParaRPr sz="2800">
              <a:latin typeface="Arial MT"/>
              <a:cs typeface="Arial MT"/>
            </a:endParaRPr>
          </a:p>
          <a:p>
            <a:pPr marL="469265">
              <a:lnSpc>
                <a:spcPct val="100000"/>
              </a:lnSpc>
              <a:spcBef>
                <a:spcPts val="590"/>
              </a:spcBef>
            </a:pPr>
            <a:r>
              <a:rPr sz="2400" spc="-5" dirty="0">
                <a:solidFill>
                  <a:srgbClr val="00C0C0"/>
                </a:solidFill>
                <a:latin typeface="Arial MT"/>
                <a:cs typeface="Arial MT"/>
              </a:rPr>
              <a:t>»</a:t>
            </a:r>
            <a:r>
              <a:rPr sz="2400" spc="254" dirty="0">
                <a:solidFill>
                  <a:srgbClr val="00C0C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Push </a:t>
            </a:r>
            <a:r>
              <a:rPr sz="2400" dirty="0">
                <a:latin typeface="Arial MT"/>
                <a:cs typeface="Arial MT"/>
              </a:rPr>
              <a:t>-</a:t>
            </a:r>
            <a:r>
              <a:rPr sz="2400" spc="-5" dirty="0">
                <a:latin typeface="Arial MT"/>
                <a:cs typeface="Arial MT"/>
              </a:rPr>
              <a:t> inserting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or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adding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data</a:t>
            </a:r>
            <a:r>
              <a:rPr sz="2400" dirty="0">
                <a:latin typeface="Arial MT"/>
                <a:cs typeface="Arial MT"/>
              </a:rPr>
              <a:t> at the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top of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stack,</a:t>
            </a:r>
            <a:endParaRPr sz="2400">
              <a:latin typeface="Arial MT"/>
              <a:cs typeface="Arial MT"/>
            </a:endParaRPr>
          </a:p>
          <a:p>
            <a:pPr marL="469265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solidFill>
                  <a:srgbClr val="00C0C0"/>
                </a:solidFill>
                <a:latin typeface="Arial MT"/>
                <a:cs typeface="Arial MT"/>
              </a:rPr>
              <a:t>»</a:t>
            </a:r>
            <a:r>
              <a:rPr sz="2400" spc="250" dirty="0">
                <a:solidFill>
                  <a:srgbClr val="00C0C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Pop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– </a:t>
            </a:r>
            <a:r>
              <a:rPr sz="2400" spc="-5" dirty="0">
                <a:latin typeface="Arial MT"/>
                <a:cs typeface="Arial MT"/>
              </a:rPr>
              <a:t>removing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data</a:t>
            </a:r>
            <a:r>
              <a:rPr sz="2400" dirty="0">
                <a:latin typeface="Arial MT"/>
                <a:cs typeface="Arial MT"/>
              </a:rPr>
              <a:t> from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 top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 the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stack.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7668" rIns="0" bIns="0" rtlCol="0">
            <a:spAutoFit/>
          </a:bodyPr>
          <a:lstStyle/>
          <a:p>
            <a:pPr marL="2919095" marR="5080" indent="-2742565">
              <a:lnSpc>
                <a:spcPct val="100000"/>
              </a:lnSpc>
              <a:spcBef>
                <a:spcPts val="100"/>
              </a:spcBef>
            </a:pPr>
            <a:r>
              <a:rPr sz="3600" spc="130" dirty="0"/>
              <a:t>Array</a:t>
            </a:r>
            <a:r>
              <a:rPr sz="3600" spc="100" dirty="0"/>
              <a:t> </a:t>
            </a:r>
            <a:r>
              <a:rPr sz="3600" spc="50" dirty="0"/>
              <a:t>implementation</a:t>
            </a:r>
            <a:r>
              <a:rPr sz="3600" spc="105" dirty="0"/>
              <a:t> </a:t>
            </a:r>
            <a:r>
              <a:rPr sz="3600" spc="80" dirty="0"/>
              <a:t>of</a:t>
            </a:r>
            <a:r>
              <a:rPr sz="3600" spc="110" dirty="0"/>
              <a:t> </a:t>
            </a:r>
            <a:r>
              <a:rPr sz="3600" spc="90" dirty="0"/>
              <a:t>Circular </a:t>
            </a:r>
            <a:r>
              <a:rPr sz="3600" spc="-775" dirty="0"/>
              <a:t> </a:t>
            </a:r>
            <a:r>
              <a:rPr sz="3600" spc="150" dirty="0"/>
              <a:t>Queue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76250" y="1653285"/>
            <a:ext cx="8351520" cy="2001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Limitation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simple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array implementation</a:t>
            </a:r>
            <a:r>
              <a:rPr sz="2400" spc="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is,</a:t>
            </a:r>
            <a:r>
              <a:rPr sz="2400" spc="-5" dirty="0">
                <a:latin typeface="Arial MT"/>
                <a:cs typeface="Arial MT"/>
              </a:rPr>
              <a:t> as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keep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on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dequeueing</a:t>
            </a:r>
            <a:r>
              <a:rPr sz="2400" spc="4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 element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from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 </a:t>
            </a:r>
            <a:r>
              <a:rPr sz="2400" spc="-35" dirty="0">
                <a:latin typeface="Arial MT"/>
                <a:cs typeface="Arial MT"/>
              </a:rPr>
              <a:t>array,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front may </a:t>
            </a:r>
            <a:r>
              <a:rPr sz="2400" spc="-10" dirty="0">
                <a:latin typeface="Arial MT"/>
                <a:cs typeface="Arial MT"/>
              </a:rPr>
              <a:t>exceed </a:t>
            </a:r>
            <a:r>
              <a:rPr sz="2400" spc="-5" dirty="0">
                <a:latin typeface="Arial MT"/>
                <a:cs typeface="Arial MT"/>
              </a:rPr>
              <a:t> maxsize,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while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have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some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free spaces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E.g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num[5]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dequeue(),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dequeue(),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dequeue(),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dequeue(),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dequeue(),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6250" y="3702177"/>
            <a:ext cx="34848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Enqueue(3)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impossible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40552" y="4221479"/>
            <a:ext cx="2376170" cy="533400"/>
          </a:xfrm>
          <a:prstGeom prst="rect">
            <a:avLst/>
          </a:prstGeom>
          <a:ln w="76200">
            <a:solidFill>
              <a:srgbClr val="FFFF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310"/>
              </a:spcBef>
            </a:pPr>
            <a:r>
              <a:rPr sz="2400" spc="-5" dirty="0">
                <a:latin typeface="Arial MT"/>
                <a:cs typeface="Arial MT"/>
              </a:rPr>
              <a:t>5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|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7</a:t>
            </a:r>
            <a:r>
              <a:rPr sz="2400" dirty="0">
                <a:latin typeface="Arial MT"/>
                <a:cs typeface="Arial MT"/>
              </a:rPr>
              <a:t> |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6</a:t>
            </a:r>
            <a:r>
              <a:rPr sz="2400" dirty="0">
                <a:latin typeface="Arial MT"/>
                <a:cs typeface="Arial MT"/>
              </a:rPr>
              <a:t> |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95" dirty="0">
                <a:latin typeface="Arial MT"/>
                <a:cs typeface="Arial MT"/>
              </a:rPr>
              <a:t>11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|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8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080759" y="3645408"/>
            <a:ext cx="152400" cy="576580"/>
          </a:xfrm>
          <a:custGeom>
            <a:avLst/>
            <a:gdLst/>
            <a:ahLst/>
            <a:cxnLst/>
            <a:rect l="l" t="t" r="r" b="b"/>
            <a:pathLst>
              <a:path w="152400" h="576579">
                <a:moveTo>
                  <a:pt x="38100" y="423672"/>
                </a:moveTo>
                <a:lnTo>
                  <a:pt x="0" y="423672"/>
                </a:lnTo>
                <a:lnTo>
                  <a:pt x="76200" y="576072"/>
                </a:lnTo>
                <a:lnTo>
                  <a:pt x="133350" y="461772"/>
                </a:lnTo>
                <a:lnTo>
                  <a:pt x="38100" y="461772"/>
                </a:lnTo>
                <a:lnTo>
                  <a:pt x="38100" y="423672"/>
                </a:lnTo>
                <a:close/>
              </a:path>
              <a:path w="152400" h="576579">
                <a:moveTo>
                  <a:pt x="114300" y="0"/>
                </a:moveTo>
                <a:lnTo>
                  <a:pt x="38100" y="0"/>
                </a:lnTo>
                <a:lnTo>
                  <a:pt x="38100" y="461772"/>
                </a:lnTo>
                <a:lnTo>
                  <a:pt x="114300" y="461772"/>
                </a:lnTo>
                <a:lnTo>
                  <a:pt x="114300" y="0"/>
                </a:lnTo>
                <a:close/>
              </a:path>
              <a:path w="152400" h="576579">
                <a:moveTo>
                  <a:pt x="152400" y="423672"/>
                </a:moveTo>
                <a:lnTo>
                  <a:pt x="114300" y="423672"/>
                </a:lnTo>
                <a:lnTo>
                  <a:pt x="114300" y="461772"/>
                </a:lnTo>
                <a:lnTo>
                  <a:pt x="133350" y="461772"/>
                </a:lnTo>
                <a:lnTo>
                  <a:pt x="152400" y="423672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52231" y="3645408"/>
            <a:ext cx="152400" cy="576580"/>
          </a:xfrm>
          <a:custGeom>
            <a:avLst/>
            <a:gdLst/>
            <a:ahLst/>
            <a:cxnLst/>
            <a:rect l="l" t="t" r="r" b="b"/>
            <a:pathLst>
              <a:path w="152400" h="576579">
                <a:moveTo>
                  <a:pt x="38100" y="423672"/>
                </a:moveTo>
                <a:lnTo>
                  <a:pt x="0" y="423672"/>
                </a:lnTo>
                <a:lnTo>
                  <a:pt x="76200" y="576072"/>
                </a:lnTo>
                <a:lnTo>
                  <a:pt x="133350" y="461772"/>
                </a:lnTo>
                <a:lnTo>
                  <a:pt x="38100" y="461772"/>
                </a:lnTo>
                <a:lnTo>
                  <a:pt x="38100" y="423672"/>
                </a:lnTo>
                <a:close/>
              </a:path>
              <a:path w="152400" h="576579">
                <a:moveTo>
                  <a:pt x="114300" y="0"/>
                </a:moveTo>
                <a:lnTo>
                  <a:pt x="38100" y="0"/>
                </a:lnTo>
                <a:lnTo>
                  <a:pt x="38100" y="461772"/>
                </a:lnTo>
                <a:lnTo>
                  <a:pt x="114300" y="461772"/>
                </a:lnTo>
                <a:lnTo>
                  <a:pt x="114300" y="0"/>
                </a:lnTo>
                <a:close/>
              </a:path>
              <a:path w="152400" h="576579">
                <a:moveTo>
                  <a:pt x="152400" y="423672"/>
                </a:moveTo>
                <a:lnTo>
                  <a:pt x="114300" y="423672"/>
                </a:lnTo>
                <a:lnTo>
                  <a:pt x="114300" y="461772"/>
                </a:lnTo>
                <a:lnTo>
                  <a:pt x="133350" y="461772"/>
                </a:lnTo>
                <a:lnTo>
                  <a:pt x="152400" y="423672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806566" y="3672332"/>
            <a:ext cx="20459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12925" algn="l"/>
              </a:tabLst>
            </a:pPr>
            <a:r>
              <a:rPr sz="2400" dirty="0">
                <a:latin typeface="Arial MT"/>
                <a:cs typeface="Arial MT"/>
              </a:rPr>
              <a:t>F	</a:t>
            </a:r>
            <a:r>
              <a:rPr sz="2400" spc="-5" dirty="0">
                <a:latin typeface="Arial MT"/>
                <a:cs typeface="Arial MT"/>
              </a:rPr>
              <a:t>R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16623" y="5804915"/>
            <a:ext cx="1800225" cy="443865"/>
          </a:xfrm>
          <a:prstGeom prst="rect">
            <a:avLst/>
          </a:prstGeom>
          <a:ln w="76200">
            <a:solidFill>
              <a:srgbClr val="FFFF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347980">
              <a:lnSpc>
                <a:spcPct val="100000"/>
              </a:lnSpc>
              <a:spcBef>
                <a:spcPts val="320"/>
              </a:spcBef>
              <a:tabLst>
                <a:tab pos="848994" algn="l"/>
                <a:tab pos="1263015" algn="l"/>
              </a:tabLst>
            </a:pPr>
            <a:r>
              <a:rPr sz="2400" dirty="0">
                <a:latin typeface="Arial MT"/>
                <a:cs typeface="Arial MT"/>
              </a:rPr>
              <a:t>|	|	|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98666" y="6199428"/>
            <a:ext cx="1047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|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952232" y="5228844"/>
            <a:ext cx="297180" cy="576580"/>
          </a:xfrm>
          <a:custGeom>
            <a:avLst/>
            <a:gdLst/>
            <a:ahLst/>
            <a:cxnLst/>
            <a:rect l="l" t="t" r="r" b="b"/>
            <a:pathLst>
              <a:path w="297179" h="576579">
                <a:moveTo>
                  <a:pt x="297180" y="423672"/>
                </a:moveTo>
                <a:lnTo>
                  <a:pt x="259080" y="423672"/>
                </a:lnTo>
                <a:lnTo>
                  <a:pt x="259080" y="0"/>
                </a:lnTo>
                <a:lnTo>
                  <a:pt x="182880" y="0"/>
                </a:lnTo>
                <a:lnTo>
                  <a:pt x="182880" y="423672"/>
                </a:lnTo>
                <a:lnTo>
                  <a:pt x="152400" y="423672"/>
                </a:lnTo>
                <a:lnTo>
                  <a:pt x="144780" y="423672"/>
                </a:lnTo>
                <a:lnTo>
                  <a:pt x="114300" y="423672"/>
                </a:lnTo>
                <a:lnTo>
                  <a:pt x="114300" y="0"/>
                </a:lnTo>
                <a:lnTo>
                  <a:pt x="38100" y="0"/>
                </a:lnTo>
                <a:lnTo>
                  <a:pt x="38100" y="423672"/>
                </a:lnTo>
                <a:lnTo>
                  <a:pt x="0" y="423672"/>
                </a:lnTo>
                <a:lnTo>
                  <a:pt x="76200" y="576072"/>
                </a:lnTo>
                <a:lnTo>
                  <a:pt x="133350" y="461772"/>
                </a:lnTo>
                <a:lnTo>
                  <a:pt x="148590" y="431292"/>
                </a:lnTo>
                <a:lnTo>
                  <a:pt x="220980" y="576072"/>
                </a:lnTo>
                <a:lnTo>
                  <a:pt x="278130" y="461772"/>
                </a:lnTo>
                <a:lnTo>
                  <a:pt x="297180" y="423672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678673" y="5328615"/>
            <a:ext cx="212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F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30</a:t>
            </a:fld>
            <a:endParaRPr spc="-5" dirty="0"/>
          </a:p>
        </p:txBody>
      </p:sp>
      <p:sp>
        <p:nvSpPr>
          <p:cNvPr id="13" name="object 13"/>
          <p:cNvSpPr txBox="1"/>
          <p:nvPr/>
        </p:nvSpPr>
        <p:spPr>
          <a:xfrm>
            <a:off x="8326373" y="5185664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R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7668" rIns="0" bIns="0" rtlCol="0">
            <a:spAutoFit/>
          </a:bodyPr>
          <a:lstStyle/>
          <a:p>
            <a:pPr marL="2919095" marR="5080" indent="-2742565">
              <a:lnSpc>
                <a:spcPct val="100000"/>
              </a:lnSpc>
              <a:spcBef>
                <a:spcPts val="100"/>
              </a:spcBef>
            </a:pPr>
            <a:r>
              <a:rPr sz="3600" spc="130" dirty="0"/>
              <a:t>Array</a:t>
            </a:r>
            <a:r>
              <a:rPr sz="3600" spc="100" dirty="0"/>
              <a:t> </a:t>
            </a:r>
            <a:r>
              <a:rPr sz="3600" spc="50" dirty="0"/>
              <a:t>implementation</a:t>
            </a:r>
            <a:r>
              <a:rPr sz="3600" spc="105" dirty="0"/>
              <a:t> </a:t>
            </a:r>
            <a:r>
              <a:rPr sz="3600" spc="80" dirty="0"/>
              <a:t>of</a:t>
            </a:r>
            <a:r>
              <a:rPr sz="3600" spc="110" dirty="0"/>
              <a:t> </a:t>
            </a:r>
            <a:r>
              <a:rPr sz="3600" spc="90" dirty="0"/>
              <a:t>Circular </a:t>
            </a:r>
            <a:r>
              <a:rPr sz="3600" spc="-775" dirty="0"/>
              <a:t> </a:t>
            </a:r>
            <a:r>
              <a:rPr sz="3600" spc="150" dirty="0"/>
              <a:t>Queue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987298"/>
            <a:ext cx="9144000" cy="502310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31</a:t>
            </a:fld>
            <a:endParaRPr spc="-5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8335" y="732535"/>
            <a:ext cx="24009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60" dirty="0"/>
              <a:t>To</a:t>
            </a:r>
            <a:r>
              <a:rPr sz="3600" spc="35" dirty="0"/>
              <a:t> </a:t>
            </a:r>
            <a:r>
              <a:rPr sz="3600" spc="55" dirty="0"/>
              <a:t>enqueue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32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30225" y="1612861"/>
            <a:ext cx="4540885" cy="426974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Check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if</a:t>
            </a:r>
            <a:r>
              <a:rPr sz="2800" spc="-5" dirty="0">
                <a:latin typeface="Arial MT"/>
                <a:cs typeface="Arial MT"/>
              </a:rPr>
              <a:t> there is</a:t>
            </a:r>
            <a:r>
              <a:rPr sz="2800" dirty="0">
                <a:latin typeface="Arial MT"/>
                <a:cs typeface="Arial MT"/>
              </a:rPr>
              <a:t> space</a:t>
            </a: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dirty="0">
                <a:latin typeface="Arial MT"/>
                <a:cs typeface="Arial MT"/>
              </a:rPr>
              <a:t>Quesize&lt;max-size??</a:t>
            </a: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65" dirty="0">
                <a:latin typeface="Arial MT"/>
                <a:cs typeface="Arial MT"/>
              </a:rPr>
              <a:t>Yes:</a:t>
            </a:r>
            <a:endParaRPr sz="2800" dirty="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595"/>
              </a:spcBef>
            </a:pPr>
            <a:r>
              <a:rPr sz="2400" spc="-5" dirty="0">
                <a:solidFill>
                  <a:srgbClr val="00C0C0"/>
                </a:solidFill>
                <a:latin typeface="Arial MT"/>
                <a:cs typeface="Arial MT"/>
              </a:rPr>
              <a:t>»</a:t>
            </a:r>
            <a:r>
              <a:rPr sz="2400" spc="229" dirty="0">
                <a:solidFill>
                  <a:srgbClr val="00C0C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Queuesize==0??</a:t>
            </a:r>
            <a:endParaRPr sz="2400" dirty="0">
              <a:latin typeface="Arial MT"/>
              <a:cs typeface="Arial MT"/>
            </a:endParaRPr>
          </a:p>
          <a:p>
            <a:pPr marL="1155700" lvl="1" indent="-229235">
              <a:lnSpc>
                <a:spcPct val="100000"/>
              </a:lnSpc>
              <a:spcBef>
                <a:spcPts val="484"/>
              </a:spcBef>
              <a:buChar char="–"/>
              <a:tabLst>
                <a:tab pos="1156335" algn="l"/>
              </a:tabLst>
            </a:pPr>
            <a:r>
              <a:rPr sz="2000" spc="-45" dirty="0">
                <a:latin typeface="Arial MT"/>
                <a:cs typeface="Arial MT"/>
              </a:rPr>
              <a:t>Yes: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increment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front</a:t>
            </a:r>
          </a:p>
          <a:p>
            <a:pPr marL="1155700" lvl="1" indent="-229235">
              <a:lnSpc>
                <a:spcPct val="100000"/>
              </a:lnSpc>
              <a:spcBef>
                <a:spcPts val="480"/>
              </a:spcBef>
              <a:buChar char="–"/>
              <a:tabLst>
                <a:tab pos="1156335" algn="l"/>
              </a:tabLst>
            </a:pPr>
            <a:r>
              <a:rPr sz="2000" dirty="0">
                <a:latin typeface="Arial MT"/>
                <a:cs typeface="Arial MT"/>
              </a:rPr>
              <a:t>Increment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rear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queuesize</a:t>
            </a:r>
          </a:p>
          <a:p>
            <a:pPr marL="1155700" lvl="1" indent="-229235">
              <a:lnSpc>
                <a:spcPct val="100000"/>
              </a:lnSpc>
              <a:spcBef>
                <a:spcPts val="484"/>
              </a:spcBef>
              <a:buChar char="–"/>
              <a:tabLst>
                <a:tab pos="1156335" algn="l"/>
              </a:tabLst>
            </a:pPr>
            <a:r>
              <a:rPr sz="2000" dirty="0">
                <a:latin typeface="Arial MT"/>
                <a:cs typeface="Arial MT"/>
              </a:rPr>
              <a:t>Rear==maxsize??</a:t>
            </a:r>
          </a:p>
          <a:p>
            <a:pPr marL="1612900" lvl="2" indent="-229235">
              <a:lnSpc>
                <a:spcPct val="100000"/>
              </a:lnSpc>
              <a:spcBef>
                <a:spcPts val="439"/>
              </a:spcBef>
              <a:buClr>
                <a:srgbClr val="FF00FF"/>
              </a:buClr>
              <a:buSzPct val="63888"/>
              <a:buFont typeface="Wingdings"/>
              <a:buChar char=""/>
              <a:tabLst>
                <a:tab pos="1613535" algn="l"/>
              </a:tabLst>
            </a:pPr>
            <a:r>
              <a:rPr sz="1800" spc="-45" dirty="0">
                <a:latin typeface="Arial MT"/>
                <a:cs typeface="Arial MT"/>
              </a:rPr>
              <a:t>Yes:</a:t>
            </a:r>
            <a:r>
              <a:rPr sz="1800" spc="-7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rear=0</a:t>
            </a:r>
            <a:endParaRPr sz="1800" dirty="0">
              <a:latin typeface="Arial MT"/>
              <a:cs typeface="Arial MT"/>
            </a:endParaRPr>
          </a:p>
          <a:p>
            <a:pPr marL="1612900" lvl="2" indent="-229235">
              <a:lnSpc>
                <a:spcPct val="100000"/>
              </a:lnSpc>
              <a:spcBef>
                <a:spcPts val="430"/>
              </a:spcBef>
              <a:buClr>
                <a:srgbClr val="FF00FF"/>
              </a:buClr>
              <a:buSzPct val="63888"/>
              <a:buFont typeface="Wingdings"/>
              <a:buChar char=""/>
              <a:tabLst>
                <a:tab pos="1613535" algn="l"/>
              </a:tabLst>
            </a:pPr>
            <a:r>
              <a:rPr sz="1800" dirty="0">
                <a:latin typeface="Arial MT"/>
                <a:cs typeface="Arial MT"/>
              </a:rPr>
              <a:t>Store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data in num[rear]</a:t>
            </a:r>
            <a:endParaRPr sz="18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645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No: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queue </a:t>
            </a:r>
            <a:r>
              <a:rPr sz="2800" dirty="0">
                <a:latin typeface="Arial MT"/>
                <a:cs typeface="Arial MT"/>
              </a:rPr>
              <a:t>overflow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5119" y="732535"/>
            <a:ext cx="2412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60" dirty="0"/>
              <a:t>To</a:t>
            </a:r>
            <a:r>
              <a:rPr sz="3600" spc="35" dirty="0"/>
              <a:t> </a:t>
            </a:r>
            <a:r>
              <a:rPr sz="3600" spc="70" dirty="0"/>
              <a:t>dequeue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33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82625" y="1689938"/>
            <a:ext cx="4448810" cy="3439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Check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if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there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is </a:t>
            </a:r>
            <a:r>
              <a:rPr sz="2800" dirty="0">
                <a:latin typeface="Arial MT"/>
                <a:cs typeface="Arial MT"/>
              </a:rPr>
              <a:t>data</a:t>
            </a:r>
            <a:endParaRPr sz="2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Queuesize&gt;0???</a:t>
            </a:r>
            <a:endParaRPr sz="2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70" dirty="0">
                <a:latin typeface="Arial MT"/>
                <a:cs typeface="Arial MT"/>
              </a:rPr>
              <a:t>Yes:</a:t>
            </a:r>
            <a:endParaRPr sz="28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15"/>
              </a:spcBef>
            </a:pPr>
            <a:r>
              <a:rPr sz="2400" dirty="0">
                <a:solidFill>
                  <a:srgbClr val="00C0C0"/>
                </a:solidFill>
                <a:latin typeface="Arial MT"/>
                <a:cs typeface="Arial MT"/>
              </a:rPr>
              <a:t>»</a:t>
            </a:r>
            <a:r>
              <a:rPr sz="2400" spc="240" dirty="0">
                <a:solidFill>
                  <a:srgbClr val="00C0C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Copy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data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 num[front]</a:t>
            </a:r>
            <a:endParaRPr sz="24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00C0C0"/>
                </a:solidFill>
                <a:latin typeface="Arial MT"/>
                <a:cs typeface="Arial MT"/>
              </a:rPr>
              <a:t>»</a:t>
            </a:r>
            <a:r>
              <a:rPr sz="2400" spc="235" dirty="0">
                <a:solidFill>
                  <a:srgbClr val="00C0C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Increment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front</a:t>
            </a:r>
            <a:endParaRPr sz="24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</a:pPr>
            <a:r>
              <a:rPr sz="2400" spc="-5" dirty="0">
                <a:solidFill>
                  <a:srgbClr val="00C0C0"/>
                </a:solidFill>
                <a:latin typeface="Arial MT"/>
                <a:cs typeface="Arial MT"/>
              </a:rPr>
              <a:t>»</a:t>
            </a:r>
            <a:r>
              <a:rPr sz="2400" spc="240" dirty="0">
                <a:solidFill>
                  <a:srgbClr val="00C0C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Front==max-size??</a:t>
            </a:r>
            <a:endParaRPr sz="2400">
              <a:latin typeface="Arial MT"/>
              <a:cs typeface="Arial MT"/>
            </a:endParaRPr>
          </a:p>
          <a:p>
            <a:pPr marL="1155700" lvl="1" indent="-229235">
              <a:lnSpc>
                <a:spcPct val="100000"/>
              </a:lnSpc>
              <a:buChar char="–"/>
              <a:tabLst>
                <a:tab pos="1156335" algn="l"/>
              </a:tabLst>
            </a:pPr>
            <a:r>
              <a:rPr sz="2000" spc="-15" dirty="0">
                <a:latin typeface="Arial MT"/>
                <a:cs typeface="Arial MT"/>
              </a:rPr>
              <a:t>Yes:Front=0;</a:t>
            </a:r>
            <a:endParaRPr sz="2000">
              <a:latin typeface="Arial MT"/>
              <a:cs typeface="Arial MT"/>
            </a:endParaRPr>
          </a:p>
          <a:p>
            <a:pPr marL="1155700" lvl="1" indent="-229235">
              <a:lnSpc>
                <a:spcPts val="2390"/>
              </a:lnSpc>
              <a:buChar char="–"/>
              <a:tabLst>
                <a:tab pos="1156335" algn="l"/>
              </a:tabLst>
            </a:pPr>
            <a:r>
              <a:rPr sz="2000" dirty="0">
                <a:latin typeface="Arial MT"/>
                <a:cs typeface="Arial MT"/>
              </a:rPr>
              <a:t>Decrement</a:t>
            </a:r>
            <a:r>
              <a:rPr sz="2000" spc="-8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queuesize</a:t>
            </a:r>
            <a:endParaRPr sz="2000">
              <a:latin typeface="Arial MT"/>
              <a:cs typeface="Arial MT"/>
            </a:endParaRPr>
          </a:p>
          <a:p>
            <a:pPr marL="355600" indent="-342900">
              <a:lnSpc>
                <a:spcPts val="3350"/>
              </a:lnSpc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No: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queue </a:t>
            </a:r>
            <a:r>
              <a:rPr sz="2800" spc="-5" dirty="0">
                <a:latin typeface="Arial MT"/>
                <a:cs typeface="Arial MT"/>
              </a:rPr>
              <a:t>underflow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08075" marR="5080" indent="-945515">
              <a:lnSpc>
                <a:spcPct val="100000"/>
              </a:lnSpc>
              <a:spcBef>
                <a:spcPts val="95"/>
              </a:spcBef>
            </a:pPr>
            <a:r>
              <a:rPr spc="120" dirty="0"/>
              <a:t>Linked</a:t>
            </a:r>
            <a:r>
              <a:rPr spc="110" dirty="0"/>
              <a:t> </a:t>
            </a:r>
            <a:r>
              <a:rPr spc="60" dirty="0"/>
              <a:t>List</a:t>
            </a:r>
            <a:r>
              <a:rPr spc="110" dirty="0"/>
              <a:t> </a:t>
            </a:r>
            <a:r>
              <a:rPr spc="60" dirty="0"/>
              <a:t>Implementation</a:t>
            </a:r>
            <a:r>
              <a:rPr spc="110" dirty="0"/>
              <a:t> </a:t>
            </a:r>
            <a:r>
              <a:rPr spc="85" dirty="0"/>
              <a:t>of </a:t>
            </a:r>
            <a:r>
              <a:rPr spc="-865" dirty="0"/>
              <a:t> </a:t>
            </a:r>
            <a:r>
              <a:rPr spc="60" dirty="0"/>
              <a:t>enqueue</a:t>
            </a:r>
            <a:r>
              <a:rPr spc="110" dirty="0"/>
              <a:t> </a:t>
            </a:r>
            <a:r>
              <a:rPr spc="120" dirty="0"/>
              <a:t>and</a:t>
            </a:r>
            <a:r>
              <a:rPr spc="110" dirty="0"/>
              <a:t> </a:t>
            </a:r>
            <a:r>
              <a:rPr spc="75" dirty="0"/>
              <a:t>dequeue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34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47878" y="1689887"/>
            <a:ext cx="8092440" cy="241554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Enqueue</a:t>
            </a:r>
            <a:r>
              <a:rPr sz="2800" spc="3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–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inserting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node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at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end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of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list.</a:t>
            </a:r>
            <a:endParaRPr sz="28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Dequeue</a:t>
            </a:r>
            <a:r>
              <a:rPr sz="2800" spc="3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–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deleting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first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node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list.</a:t>
            </a:r>
          </a:p>
          <a:p>
            <a:pPr marL="355600" marR="5080" indent="-342900">
              <a:lnSpc>
                <a:spcPct val="100000"/>
              </a:lnSpc>
              <a:spcBef>
                <a:spcPts val="670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dirty="0">
                <a:latin typeface="Arial MT"/>
                <a:cs typeface="Arial MT"/>
              </a:rPr>
              <a:t>Implementation</a:t>
            </a:r>
            <a:r>
              <a:rPr sz="2800" spc="3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–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see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the linked list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adding </a:t>
            </a:r>
            <a:r>
              <a:rPr sz="2800" spc="-5" dirty="0">
                <a:latin typeface="Arial MT"/>
                <a:cs typeface="Arial MT"/>
              </a:rPr>
              <a:t>at </a:t>
            </a:r>
            <a:r>
              <a:rPr sz="2800" dirty="0">
                <a:latin typeface="Arial MT"/>
                <a:cs typeface="Arial MT"/>
              </a:rPr>
              <a:t>the </a:t>
            </a:r>
            <a:r>
              <a:rPr sz="2800" spc="-76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end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and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deleting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at the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start</a:t>
            </a:r>
            <a:r>
              <a:rPr sz="2800" spc="-5" dirty="0">
                <a:latin typeface="Arial MT"/>
                <a:cs typeface="Arial MT"/>
              </a:rPr>
              <a:t> example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from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previous</a:t>
            </a:r>
            <a:r>
              <a:rPr sz="2800" dirty="0">
                <a:latin typeface="Arial MT"/>
                <a:cs typeface="Arial MT"/>
              </a:rPr>
              <a:t> chapter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8273" y="656335"/>
            <a:ext cx="50361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65" dirty="0"/>
              <a:t>Different</a:t>
            </a:r>
            <a:r>
              <a:rPr sz="3600" spc="80" dirty="0"/>
              <a:t> </a:t>
            </a:r>
            <a:r>
              <a:rPr sz="3600" spc="45" dirty="0"/>
              <a:t>types</a:t>
            </a:r>
            <a:r>
              <a:rPr sz="3600" spc="80" dirty="0"/>
              <a:t> of </a:t>
            </a:r>
            <a:r>
              <a:rPr sz="3600" spc="150" dirty="0"/>
              <a:t>Queue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35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025" y="1582783"/>
            <a:ext cx="8191500" cy="2226945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3200" dirty="0">
                <a:solidFill>
                  <a:srgbClr val="00C0C0"/>
                </a:solidFill>
                <a:latin typeface="Arial MT"/>
                <a:cs typeface="Arial MT"/>
              </a:rPr>
              <a:t>»</a:t>
            </a:r>
            <a:r>
              <a:rPr sz="3200" spc="-415" dirty="0">
                <a:solidFill>
                  <a:srgbClr val="00C0C0"/>
                </a:solidFill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Deque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–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is also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b="1" spc="-5" dirty="0">
                <a:latin typeface="Arial"/>
                <a:cs typeface="Arial"/>
              </a:rPr>
              <a:t>d</a:t>
            </a:r>
            <a:r>
              <a:rPr sz="3200" dirty="0">
                <a:latin typeface="Arial MT"/>
                <a:cs typeface="Arial MT"/>
              </a:rPr>
              <a:t>o</a:t>
            </a:r>
            <a:r>
              <a:rPr sz="3200" spc="-10" dirty="0">
                <a:latin typeface="Arial MT"/>
                <a:cs typeface="Arial MT"/>
              </a:rPr>
              <a:t>u</a:t>
            </a:r>
            <a:r>
              <a:rPr sz="3200" dirty="0">
                <a:latin typeface="Arial MT"/>
                <a:cs typeface="Arial MT"/>
              </a:rPr>
              <a:t>ble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600" b="1" spc="-5" dirty="0">
                <a:latin typeface="Arial"/>
                <a:cs typeface="Arial"/>
              </a:rPr>
              <a:t>e</a:t>
            </a:r>
            <a:r>
              <a:rPr sz="3200" spc="-10" dirty="0">
                <a:latin typeface="Arial MT"/>
                <a:cs typeface="Arial MT"/>
              </a:rPr>
              <a:t>nde</a:t>
            </a:r>
            <a:r>
              <a:rPr sz="3200" dirty="0">
                <a:latin typeface="Arial MT"/>
                <a:cs typeface="Arial MT"/>
              </a:rPr>
              <a:t>d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b="1" spc="-5" dirty="0">
                <a:latin typeface="Arial"/>
                <a:cs typeface="Arial"/>
              </a:rPr>
              <a:t>que</a:t>
            </a:r>
            <a:r>
              <a:rPr sz="3200" spc="-10" dirty="0">
                <a:latin typeface="Arial MT"/>
                <a:cs typeface="Arial MT"/>
              </a:rPr>
              <a:t>ue</a:t>
            </a:r>
            <a:endParaRPr sz="32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690"/>
              </a:spcBef>
            </a:pPr>
            <a:r>
              <a:rPr sz="2800" spc="-5" dirty="0">
                <a:latin typeface="Arial MT"/>
                <a:cs typeface="Arial MT"/>
              </a:rPr>
              <a:t>–</a:t>
            </a:r>
            <a:r>
              <a:rPr sz="2800" spc="-53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</a:t>
            </a:r>
            <a:r>
              <a:rPr sz="2800" spc="5" dirty="0">
                <a:latin typeface="Arial MT"/>
                <a:cs typeface="Arial MT"/>
              </a:rPr>
              <a:t>s</a:t>
            </a:r>
            <a:r>
              <a:rPr sz="2800" spc="-5" dirty="0">
                <a:latin typeface="Arial MT"/>
                <a:cs typeface="Arial MT"/>
              </a:rPr>
              <a:t>e</a:t>
            </a:r>
            <a:r>
              <a:rPr sz="2800" dirty="0">
                <a:latin typeface="Arial MT"/>
                <a:cs typeface="Arial MT"/>
              </a:rPr>
              <a:t>r</a:t>
            </a:r>
            <a:r>
              <a:rPr sz="2800" spc="-5" dirty="0">
                <a:latin typeface="Arial MT"/>
                <a:cs typeface="Arial MT"/>
              </a:rPr>
              <a:t>ti</a:t>
            </a:r>
            <a:r>
              <a:rPr sz="2800" dirty="0">
                <a:latin typeface="Arial MT"/>
                <a:cs typeface="Arial MT"/>
              </a:rPr>
              <a:t>o</a:t>
            </a:r>
            <a:r>
              <a:rPr sz="2800" spc="-5" dirty="0">
                <a:latin typeface="Arial MT"/>
                <a:cs typeface="Arial MT"/>
              </a:rPr>
              <a:t>n and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</a:t>
            </a:r>
            <a:r>
              <a:rPr sz="2800" dirty="0">
                <a:latin typeface="Arial MT"/>
                <a:cs typeface="Arial MT"/>
              </a:rPr>
              <a:t>e</a:t>
            </a:r>
            <a:r>
              <a:rPr sz="2800" spc="-5" dirty="0">
                <a:latin typeface="Arial MT"/>
                <a:cs typeface="Arial MT"/>
              </a:rPr>
              <a:t>l</a:t>
            </a:r>
            <a:r>
              <a:rPr sz="2800" dirty="0">
                <a:latin typeface="Arial MT"/>
                <a:cs typeface="Arial MT"/>
              </a:rPr>
              <a:t>e</a:t>
            </a:r>
            <a:r>
              <a:rPr sz="2800" spc="-5" dirty="0">
                <a:latin typeface="Arial MT"/>
                <a:cs typeface="Arial MT"/>
              </a:rPr>
              <a:t>ti</a:t>
            </a:r>
            <a:r>
              <a:rPr sz="2800" dirty="0">
                <a:latin typeface="Arial MT"/>
                <a:cs typeface="Arial MT"/>
              </a:rPr>
              <a:t>o</a:t>
            </a:r>
            <a:r>
              <a:rPr sz="2800" spc="-5" dirty="0">
                <a:latin typeface="Arial MT"/>
                <a:cs typeface="Arial MT"/>
              </a:rPr>
              <a:t>n </a:t>
            </a:r>
            <a:r>
              <a:rPr sz="2800" spc="5" dirty="0">
                <a:latin typeface="Arial MT"/>
                <a:cs typeface="Arial MT"/>
              </a:rPr>
              <a:t>a</a:t>
            </a:r>
            <a:r>
              <a:rPr sz="2800" spc="-5" dirty="0">
                <a:latin typeface="Arial MT"/>
                <a:cs typeface="Arial MT"/>
              </a:rPr>
              <a:t>re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</a:t>
            </a:r>
            <a:r>
              <a:rPr sz="2800" spc="5" dirty="0">
                <a:latin typeface="Arial MT"/>
                <a:cs typeface="Arial MT"/>
              </a:rPr>
              <a:t>o</a:t>
            </a:r>
            <a:r>
              <a:rPr sz="2800" spc="-5" dirty="0">
                <a:latin typeface="Arial MT"/>
                <a:cs typeface="Arial MT"/>
              </a:rPr>
              <a:t>s</a:t>
            </a:r>
            <a:r>
              <a:rPr sz="2800" dirty="0">
                <a:latin typeface="Arial MT"/>
                <a:cs typeface="Arial MT"/>
              </a:rPr>
              <a:t>s</a:t>
            </a:r>
            <a:r>
              <a:rPr sz="2800" spc="-5" dirty="0">
                <a:latin typeface="Arial MT"/>
                <a:cs typeface="Arial MT"/>
              </a:rPr>
              <a:t>i</a:t>
            </a:r>
            <a:r>
              <a:rPr sz="2800" dirty="0">
                <a:latin typeface="Arial MT"/>
                <a:cs typeface="Arial MT"/>
              </a:rPr>
              <a:t>b</a:t>
            </a:r>
            <a:r>
              <a:rPr sz="2800" spc="-5" dirty="0">
                <a:latin typeface="Arial MT"/>
                <a:cs typeface="Arial MT"/>
              </a:rPr>
              <a:t>le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at b</a:t>
            </a:r>
            <a:r>
              <a:rPr sz="2800" dirty="0">
                <a:latin typeface="Arial MT"/>
                <a:cs typeface="Arial MT"/>
              </a:rPr>
              <a:t>o</a:t>
            </a:r>
            <a:r>
              <a:rPr sz="2800" spc="-5" dirty="0">
                <a:latin typeface="Arial MT"/>
                <a:cs typeface="Arial MT"/>
              </a:rPr>
              <a:t>th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</a:t>
            </a:r>
            <a:r>
              <a:rPr sz="2800" dirty="0">
                <a:latin typeface="Arial MT"/>
                <a:cs typeface="Arial MT"/>
              </a:rPr>
              <a:t>n</a:t>
            </a:r>
            <a:r>
              <a:rPr sz="2800" spc="-5" dirty="0">
                <a:latin typeface="Arial MT"/>
                <a:cs typeface="Arial MT"/>
              </a:rPr>
              <a:t>ds</a:t>
            </a:r>
            <a:endParaRPr sz="28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Arial MT"/>
                <a:cs typeface="Arial MT"/>
              </a:rPr>
              <a:t>–</a:t>
            </a:r>
            <a:r>
              <a:rPr sz="2800" spc="-53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Impl</a:t>
            </a:r>
            <a:r>
              <a:rPr sz="2800" dirty="0">
                <a:latin typeface="Arial MT"/>
                <a:cs typeface="Arial MT"/>
              </a:rPr>
              <a:t>e</a:t>
            </a:r>
            <a:r>
              <a:rPr sz="2800" spc="-5" dirty="0">
                <a:latin typeface="Arial MT"/>
                <a:cs typeface="Arial MT"/>
              </a:rPr>
              <a:t>ment</a:t>
            </a:r>
            <a:r>
              <a:rPr sz="2800" dirty="0">
                <a:latin typeface="Arial MT"/>
                <a:cs typeface="Arial MT"/>
              </a:rPr>
              <a:t>a</a:t>
            </a:r>
            <a:r>
              <a:rPr sz="2800" spc="-5" dirty="0">
                <a:latin typeface="Arial MT"/>
                <a:cs typeface="Arial MT"/>
              </a:rPr>
              <a:t>ti</a:t>
            </a:r>
            <a:r>
              <a:rPr sz="2800" dirty="0">
                <a:latin typeface="Arial MT"/>
                <a:cs typeface="Arial MT"/>
              </a:rPr>
              <a:t>o</a:t>
            </a:r>
            <a:r>
              <a:rPr sz="2800" spc="-5" dirty="0">
                <a:latin typeface="Arial MT"/>
                <a:cs typeface="Arial MT"/>
              </a:rPr>
              <a:t>n</a:t>
            </a:r>
            <a:r>
              <a:rPr sz="2800" spc="2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are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 s</a:t>
            </a:r>
            <a:r>
              <a:rPr sz="2800" dirty="0">
                <a:latin typeface="Arial MT"/>
                <a:cs typeface="Arial MT"/>
              </a:rPr>
              <a:t>a</a:t>
            </a:r>
            <a:r>
              <a:rPr sz="2800" spc="-5" dirty="0">
                <a:latin typeface="Arial MT"/>
                <a:cs typeface="Arial MT"/>
              </a:rPr>
              <a:t>me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as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</a:t>
            </a:r>
            <a:r>
              <a:rPr sz="2800" dirty="0">
                <a:latin typeface="Arial MT"/>
                <a:cs typeface="Arial MT"/>
              </a:rPr>
              <a:t>at </a:t>
            </a:r>
            <a:r>
              <a:rPr sz="2800" spc="-5" dirty="0">
                <a:latin typeface="Arial MT"/>
                <a:cs typeface="Arial MT"/>
              </a:rPr>
              <a:t>of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q</a:t>
            </a:r>
            <a:r>
              <a:rPr sz="2800" dirty="0">
                <a:latin typeface="Arial MT"/>
                <a:cs typeface="Arial MT"/>
              </a:rPr>
              <a:t>u</a:t>
            </a:r>
            <a:r>
              <a:rPr sz="2800" spc="-5" dirty="0">
                <a:latin typeface="Arial MT"/>
                <a:cs typeface="Arial MT"/>
              </a:rPr>
              <a:t>eue</a:t>
            </a:r>
            <a:endParaRPr sz="28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Arial MT"/>
                <a:cs typeface="Arial MT"/>
              </a:rPr>
              <a:t>–</a:t>
            </a:r>
            <a:r>
              <a:rPr sz="2800" spc="-53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best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implemented</a:t>
            </a:r>
            <a:r>
              <a:rPr sz="2800" spc="2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by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double</a:t>
            </a:r>
            <a:r>
              <a:rPr sz="2800" spc="5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linked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list.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9942" y="732535"/>
            <a:ext cx="29425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5" dirty="0"/>
              <a:t>Priority</a:t>
            </a:r>
            <a:r>
              <a:rPr sz="3600" spc="20" dirty="0"/>
              <a:t> </a:t>
            </a:r>
            <a:r>
              <a:rPr sz="3600" spc="70" dirty="0"/>
              <a:t>queue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36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58825" y="1699082"/>
            <a:ext cx="8006715" cy="2244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In </a:t>
            </a:r>
            <a:r>
              <a:rPr sz="2800" dirty="0">
                <a:latin typeface="Arial MT"/>
                <a:cs typeface="Arial MT"/>
              </a:rPr>
              <a:t>priority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queues,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elements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arrive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an</a:t>
            </a:r>
            <a:r>
              <a:rPr sz="2800" dirty="0">
                <a:latin typeface="Arial MT"/>
                <a:cs typeface="Arial MT"/>
              </a:rPr>
              <a:t> arbitrary </a:t>
            </a:r>
            <a:r>
              <a:rPr sz="2800" spc="-760" dirty="0">
                <a:latin typeface="Arial MT"/>
                <a:cs typeface="Arial MT"/>
              </a:rPr>
              <a:t> </a:t>
            </a:r>
            <a:r>
              <a:rPr sz="2800" spc="-30" dirty="0">
                <a:latin typeface="Arial MT"/>
                <a:cs typeface="Arial MT"/>
              </a:rPr>
              <a:t>order,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but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are </a:t>
            </a:r>
            <a:r>
              <a:rPr sz="2800" dirty="0">
                <a:latin typeface="Arial MT"/>
                <a:cs typeface="Arial MT"/>
              </a:rPr>
              <a:t>enqueued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with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information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about </a:t>
            </a:r>
            <a:r>
              <a:rPr sz="2800" dirty="0">
                <a:latin typeface="Arial MT"/>
                <a:cs typeface="Arial MT"/>
              </a:rPr>
              <a:t> their </a:t>
            </a:r>
            <a:r>
              <a:rPr sz="2800" spc="-25" dirty="0">
                <a:latin typeface="Arial MT"/>
                <a:cs typeface="Arial MT"/>
              </a:rPr>
              <a:t>priority.</a:t>
            </a:r>
            <a:endParaRPr sz="2800">
              <a:latin typeface="Arial MT"/>
              <a:cs typeface="Arial MT"/>
            </a:endParaRPr>
          </a:p>
          <a:p>
            <a:pPr marL="355600" marR="641350" indent="-342900">
              <a:lnSpc>
                <a:spcPct val="100000"/>
              </a:lnSpc>
              <a:spcBef>
                <a:spcPts val="680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It is a queue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where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each element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has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an </a:t>
            </a:r>
            <a:r>
              <a:rPr sz="2800" dirty="0">
                <a:latin typeface="Arial MT"/>
                <a:cs typeface="Arial MT"/>
              </a:rPr>
              <a:t> associated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key value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at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the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time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of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insertion.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2966" y="732535"/>
            <a:ext cx="1800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95" dirty="0"/>
              <a:t>Example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7825" y="1653285"/>
            <a:ext cx="2351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Original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queue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825" y="3409569"/>
            <a:ext cx="2385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Female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Queue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825" y="4726685"/>
            <a:ext cx="20300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Male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Queue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7868" y="2205227"/>
            <a:ext cx="8353425" cy="1018540"/>
          </a:xfrm>
          <a:custGeom>
            <a:avLst/>
            <a:gdLst/>
            <a:ahLst/>
            <a:cxnLst/>
            <a:rect l="l" t="t" r="r" b="b"/>
            <a:pathLst>
              <a:path w="8353425" h="1018539">
                <a:moveTo>
                  <a:pt x="0" y="1018032"/>
                </a:moveTo>
                <a:lnTo>
                  <a:pt x="8353044" y="1018032"/>
                </a:lnTo>
                <a:lnTo>
                  <a:pt x="8353044" y="0"/>
                </a:lnTo>
                <a:lnTo>
                  <a:pt x="0" y="0"/>
                </a:lnTo>
                <a:lnTo>
                  <a:pt x="0" y="1018032"/>
                </a:lnTo>
                <a:close/>
              </a:path>
            </a:pathLst>
          </a:custGeom>
          <a:ln w="762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49351" y="2049759"/>
            <a:ext cx="3430904" cy="1122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95"/>
              </a:spcBef>
              <a:tabLst>
                <a:tab pos="926465" algn="l"/>
                <a:tab pos="1292860" algn="l"/>
                <a:tab pos="2451735" algn="l"/>
                <a:tab pos="2755900" algn="l"/>
              </a:tabLst>
            </a:pPr>
            <a:r>
              <a:rPr sz="2400" spc="-5" dirty="0">
                <a:latin typeface="Arial MT"/>
                <a:cs typeface="Arial MT"/>
              </a:rPr>
              <a:t>S</a:t>
            </a:r>
            <a:r>
              <a:rPr sz="2400" spc="-15" dirty="0">
                <a:latin typeface="Arial MT"/>
                <a:cs typeface="Arial MT"/>
              </a:rPr>
              <a:t>a</a:t>
            </a:r>
            <a:r>
              <a:rPr sz="2400" spc="-5" dirty="0">
                <a:latin typeface="Arial MT"/>
                <a:cs typeface="Arial MT"/>
              </a:rPr>
              <a:t>ra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5" dirty="0">
                <a:latin typeface="Arial MT"/>
                <a:cs typeface="Arial MT"/>
              </a:rPr>
              <a:t>So</a:t>
            </a:r>
            <a:r>
              <a:rPr sz="2400" spc="-15" dirty="0">
                <a:latin typeface="Arial MT"/>
                <a:cs typeface="Arial MT"/>
              </a:rPr>
              <a:t>l</a:t>
            </a:r>
            <a:r>
              <a:rPr sz="2400" spc="-5" dirty="0">
                <a:latin typeface="Arial MT"/>
                <a:cs typeface="Arial MT"/>
              </a:rPr>
              <a:t>omon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5" dirty="0">
                <a:latin typeface="Arial MT"/>
                <a:cs typeface="Arial MT"/>
              </a:rPr>
              <a:t>Ahmed  </a:t>
            </a:r>
            <a:r>
              <a:rPr sz="2400" dirty="0">
                <a:latin typeface="Arial MT"/>
                <a:cs typeface="Arial MT"/>
              </a:rPr>
              <a:t>F		M		M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37</a:t>
            </a:fld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4796154" y="2049759"/>
            <a:ext cx="904875" cy="1122680"/>
          </a:xfrm>
          <a:prstGeom prst="rect">
            <a:avLst/>
          </a:prstGeom>
        </p:spPr>
        <p:txBody>
          <a:bodyPr vert="horz" wrap="square" lIns="0" tIns="194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35"/>
              </a:spcBef>
            </a:pPr>
            <a:r>
              <a:rPr sz="2400" spc="-5" dirty="0">
                <a:latin typeface="Arial MT"/>
                <a:cs typeface="Arial MT"/>
              </a:rPr>
              <a:t>C</a:t>
            </a:r>
            <a:r>
              <a:rPr sz="2400" spc="-15" dirty="0">
                <a:latin typeface="Arial MT"/>
                <a:cs typeface="Arial MT"/>
              </a:rPr>
              <a:t>h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spc="-15" dirty="0">
                <a:latin typeface="Arial MT"/>
                <a:cs typeface="Arial MT"/>
              </a:rPr>
              <a:t>l</a:t>
            </a:r>
            <a:r>
              <a:rPr sz="2400" dirty="0">
                <a:latin typeface="Arial MT"/>
                <a:cs typeface="Arial MT"/>
              </a:rPr>
              <a:t>tu</a:t>
            </a:r>
            <a:endParaRPr sz="2400">
              <a:latin typeface="Arial MT"/>
              <a:cs typeface="Arial MT"/>
            </a:endParaRPr>
          </a:p>
          <a:p>
            <a:pPr marL="422275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Arial MT"/>
                <a:cs typeface="Arial MT"/>
              </a:rPr>
              <a:t>F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88277" y="2049759"/>
            <a:ext cx="1889125" cy="1122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5260" marR="5080" indent="-163195">
              <a:lnSpc>
                <a:spcPct val="150000"/>
              </a:lnSpc>
              <a:spcBef>
                <a:spcPts val="95"/>
              </a:spcBef>
              <a:tabLst>
                <a:tab pos="994410" algn="l"/>
                <a:tab pos="1355090" algn="l"/>
              </a:tabLst>
            </a:pPr>
            <a:r>
              <a:rPr sz="2400" spc="-270" dirty="0">
                <a:latin typeface="Arial MT"/>
                <a:cs typeface="Arial MT"/>
              </a:rPr>
              <a:t>T</a:t>
            </a:r>
            <a:r>
              <a:rPr sz="2400" spc="-5" dirty="0">
                <a:latin typeface="Arial MT"/>
                <a:cs typeface="Arial MT"/>
              </a:rPr>
              <a:t>o</a:t>
            </a:r>
            <a:r>
              <a:rPr sz="2400" spc="-15" dirty="0">
                <a:latin typeface="Arial MT"/>
                <a:cs typeface="Arial MT"/>
              </a:rPr>
              <a:t>l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5" dirty="0">
                <a:latin typeface="Arial MT"/>
                <a:cs typeface="Arial MT"/>
              </a:rPr>
              <a:t>Saban  </a:t>
            </a:r>
            <a:r>
              <a:rPr sz="2400" dirty="0">
                <a:latin typeface="Arial MT"/>
                <a:cs typeface="Arial MT"/>
              </a:rPr>
              <a:t>M		F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7868" y="4084320"/>
            <a:ext cx="4421505" cy="463550"/>
          </a:xfrm>
          <a:prstGeom prst="rect">
            <a:avLst/>
          </a:prstGeom>
          <a:ln w="76200">
            <a:solidFill>
              <a:srgbClr val="FF00FF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315"/>
              </a:spcBef>
              <a:tabLst>
                <a:tab pos="1008380" algn="l"/>
                <a:tab pos="2837815" algn="l"/>
              </a:tabLst>
            </a:pPr>
            <a:r>
              <a:rPr sz="2400" spc="-5" dirty="0">
                <a:latin typeface="Arial MT"/>
                <a:cs typeface="Arial MT"/>
              </a:rPr>
              <a:t>Sara	Chaltu	Saban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7868" y="5410200"/>
            <a:ext cx="4970145" cy="463550"/>
          </a:xfrm>
          <a:prstGeom prst="rect">
            <a:avLst/>
          </a:prstGeom>
          <a:ln w="76200">
            <a:solidFill>
              <a:srgbClr val="00FF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320"/>
              </a:spcBef>
              <a:tabLst>
                <a:tab pos="1922780" algn="l"/>
                <a:tab pos="3752215" algn="l"/>
              </a:tabLst>
            </a:pPr>
            <a:r>
              <a:rPr sz="2400" spc="-5" dirty="0">
                <a:latin typeface="Arial MT"/>
                <a:cs typeface="Arial MT"/>
              </a:rPr>
              <a:t>Solomon	Ahmed	</a:t>
            </a:r>
            <a:r>
              <a:rPr sz="2400" spc="-75" dirty="0">
                <a:latin typeface="Arial MT"/>
                <a:cs typeface="Arial MT"/>
              </a:rPr>
              <a:t>Tola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61942" y="665174"/>
            <a:ext cx="14204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1" spc="-5" dirty="0">
                <a:latin typeface="Palatino Linotype"/>
                <a:cs typeface="Palatino Linotype"/>
              </a:rPr>
              <a:t>Cont.</a:t>
            </a:r>
            <a:r>
              <a:rPr i="1" spc="-20" dirty="0">
                <a:latin typeface="Palatino Linotype"/>
                <a:cs typeface="Palatino Linotype"/>
              </a:rPr>
              <a:t>.</a:t>
            </a:r>
            <a:r>
              <a:rPr i="1" spc="-5" dirty="0">
                <a:latin typeface="Palatino Linotype"/>
                <a:cs typeface="Palatino Linotype"/>
              </a:rPr>
              <a:t>.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38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82625" y="1515362"/>
            <a:ext cx="7470775" cy="351790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2800" spc="-10" dirty="0">
                <a:latin typeface="Courier New"/>
                <a:cs typeface="Courier New"/>
              </a:rPr>
              <a:t>while</a:t>
            </a:r>
            <a:r>
              <a:rPr sz="2800" spc="-2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(original</a:t>
            </a:r>
            <a:r>
              <a:rPr sz="2800" spc="-1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queue</a:t>
            </a:r>
            <a:r>
              <a:rPr sz="2800" spc="-25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is</a:t>
            </a:r>
            <a:r>
              <a:rPr sz="2800" spc="-1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not</a:t>
            </a:r>
            <a:r>
              <a:rPr sz="2800" spc="-2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empty)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800" spc="-5" dirty="0">
                <a:latin typeface="Courier New"/>
                <a:cs typeface="Courier New"/>
              </a:rPr>
              <a:t>{</a:t>
            </a:r>
            <a:endParaRPr sz="2800">
              <a:latin typeface="Courier New"/>
              <a:cs typeface="Courier New"/>
            </a:endParaRPr>
          </a:p>
          <a:p>
            <a:pPr marL="12700" marR="1491615">
              <a:lnSpc>
                <a:spcPct val="110000"/>
              </a:lnSpc>
            </a:pPr>
            <a:r>
              <a:rPr sz="2800" spc="-10" dirty="0">
                <a:latin typeface="Courier New"/>
                <a:cs typeface="Courier New"/>
              </a:rPr>
              <a:t>data=dequeueOriginalQueue(); </a:t>
            </a:r>
            <a:r>
              <a:rPr sz="2800" spc="-167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if(gender</a:t>
            </a:r>
            <a:r>
              <a:rPr sz="2800" spc="-25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of</a:t>
            </a:r>
            <a:r>
              <a:rPr sz="2800" spc="-2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data</a:t>
            </a:r>
            <a:r>
              <a:rPr sz="2800" spc="-2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is</a:t>
            </a:r>
            <a:r>
              <a:rPr sz="2800" spc="-2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male)</a:t>
            </a:r>
            <a:endParaRPr sz="2800">
              <a:latin typeface="Courier New"/>
              <a:cs typeface="Courier New"/>
            </a:endParaRPr>
          </a:p>
          <a:p>
            <a:pPr marL="469900" marR="2611755">
              <a:lnSpc>
                <a:spcPct val="110000"/>
              </a:lnSpc>
              <a:spcBef>
                <a:spcPts val="30"/>
              </a:spcBef>
            </a:pPr>
            <a:r>
              <a:rPr sz="2400" spc="-5" dirty="0">
                <a:latin typeface="Courier New"/>
                <a:cs typeface="Courier New"/>
              </a:rPr>
              <a:t>Enqueue </a:t>
            </a:r>
            <a:r>
              <a:rPr sz="2400" spc="-10" dirty="0">
                <a:latin typeface="Courier New"/>
                <a:cs typeface="Courier New"/>
              </a:rPr>
              <a:t>maleQueue(data); </a:t>
            </a:r>
            <a:r>
              <a:rPr sz="2400" spc="-143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else</a:t>
            </a:r>
            <a:endParaRPr sz="24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285"/>
              </a:spcBef>
            </a:pPr>
            <a:r>
              <a:rPr sz="2400" spc="-5" dirty="0">
                <a:latin typeface="Courier New"/>
                <a:cs typeface="Courier New"/>
              </a:rPr>
              <a:t>Enqueue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femaleQueue(data)</a:t>
            </a:r>
            <a:endParaRPr sz="24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290"/>
              </a:spcBef>
            </a:pPr>
            <a:r>
              <a:rPr sz="2400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2677" y="656335"/>
            <a:ext cx="48983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60" dirty="0"/>
              <a:t>To</a:t>
            </a:r>
            <a:r>
              <a:rPr sz="3600" spc="85" dirty="0"/>
              <a:t> </a:t>
            </a:r>
            <a:r>
              <a:rPr sz="3600" spc="-25" dirty="0"/>
              <a:t>create</a:t>
            </a:r>
            <a:r>
              <a:rPr sz="3600" spc="85" dirty="0"/>
              <a:t> </a:t>
            </a:r>
            <a:r>
              <a:rPr sz="3600" spc="35" dirty="0"/>
              <a:t>priority</a:t>
            </a:r>
            <a:r>
              <a:rPr sz="3600" spc="90" dirty="0"/>
              <a:t> </a:t>
            </a:r>
            <a:r>
              <a:rPr sz="3600" spc="65" dirty="0"/>
              <a:t>queue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7825" y="1595198"/>
            <a:ext cx="7859395" cy="244284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0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While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(female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queue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is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not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empty)</a:t>
            </a:r>
            <a:endParaRPr sz="28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595"/>
              </a:spcBef>
            </a:pPr>
            <a:r>
              <a:rPr sz="2400" spc="-5" dirty="0">
                <a:solidFill>
                  <a:srgbClr val="00C0C0"/>
                </a:solidFill>
                <a:latin typeface="Arial MT"/>
                <a:cs typeface="Arial MT"/>
              </a:rPr>
              <a:t>»</a:t>
            </a:r>
            <a:r>
              <a:rPr sz="2400" spc="254" dirty="0">
                <a:solidFill>
                  <a:srgbClr val="00C0C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Enqueue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priority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queue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(dequeue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femaleQueue())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655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While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(males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queue </a:t>
            </a:r>
            <a:r>
              <a:rPr sz="2800" dirty="0">
                <a:latin typeface="Arial MT"/>
                <a:cs typeface="Arial MT"/>
              </a:rPr>
              <a:t>is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not empty)</a:t>
            </a:r>
            <a:endParaRPr sz="28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590"/>
              </a:spcBef>
            </a:pPr>
            <a:r>
              <a:rPr sz="2400" dirty="0">
                <a:solidFill>
                  <a:srgbClr val="00C0C0"/>
                </a:solidFill>
                <a:latin typeface="Arial MT"/>
                <a:cs typeface="Arial MT"/>
              </a:rPr>
              <a:t>»</a:t>
            </a:r>
            <a:r>
              <a:rPr sz="2400" spc="240" dirty="0">
                <a:solidFill>
                  <a:srgbClr val="00C0C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Enqueue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priority queue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660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Priority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queue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4715" y="4495800"/>
            <a:ext cx="8354695" cy="1018540"/>
          </a:xfrm>
          <a:custGeom>
            <a:avLst/>
            <a:gdLst/>
            <a:ahLst/>
            <a:cxnLst/>
            <a:rect l="l" t="t" r="r" b="b"/>
            <a:pathLst>
              <a:path w="8354695" h="1018539">
                <a:moveTo>
                  <a:pt x="0" y="1018032"/>
                </a:moveTo>
                <a:lnTo>
                  <a:pt x="8354568" y="1018032"/>
                </a:lnTo>
                <a:lnTo>
                  <a:pt x="8354568" y="0"/>
                </a:lnTo>
                <a:lnTo>
                  <a:pt x="0" y="0"/>
                </a:lnTo>
                <a:lnTo>
                  <a:pt x="0" y="1018032"/>
                </a:lnTo>
                <a:close/>
              </a:path>
            </a:pathLst>
          </a:custGeom>
          <a:ln w="762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88899" y="4339797"/>
            <a:ext cx="2059939" cy="1123950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45"/>
              </a:spcBef>
              <a:tabLst>
                <a:tab pos="1167130" algn="l"/>
              </a:tabLst>
            </a:pPr>
            <a:r>
              <a:rPr sz="2400" dirty="0">
                <a:latin typeface="Arial MT"/>
                <a:cs typeface="Arial MT"/>
              </a:rPr>
              <a:t>S</a:t>
            </a:r>
            <a:r>
              <a:rPr sz="2400" spc="-10" dirty="0">
                <a:latin typeface="Arial MT"/>
                <a:cs typeface="Arial MT"/>
              </a:rPr>
              <a:t>a</a:t>
            </a:r>
            <a:r>
              <a:rPr sz="2400" dirty="0">
                <a:latin typeface="Arial MT"/>
                <a:cs typeface="Arial MT"/>
              </a:rPr>
              <a:t>ra	C</a:t>
            </a:r>
            <a:r>
              <a:rPr sz="2400" spc="-10" dirty="0">
                <a:latin typeface="Arial MT"/>
                <a:cs typeface="Arial MT"/>
              </a:rPr>
              <a:t>h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10" dirty="0">
                <a:latin typeface="Arial MT"/>
                <a:cs typeface="Arial MT"/>
              </a:rPr>
              <a:t>l</a:t>
            </a:r>
            <a:r>
              <a:rPr sz="2400" dirty="0">
                <a:latin typeface="Arial MT"/>
                <a:cs typeface="Arial MT"/>
              </a:rPr>
              <a:t>tu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440"/>
              </a:spcBef>
              <a:tabLst>
                <a:tab pos="1280160" algn="l"/>
              </a:tabLst>
            </a:pPr>
            <a:r>
              <a:rPr sz="2400" dirty="0">
                <a:latin typeface="Arial MT"/>
                <a:cs typeface="Arial MT"/>
              </a:rPr>
              <a:t>F	F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39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3316478" y="4339797"/>
            <a:ext cx="2433320" cy="1123950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45"/>
              </a:spcBef>
              <a:tabLst>
                <a:tab pos="1218565" algn="l"/>
              </a:tabLst>
            </a:pPr>
            <a:r>
              <a:rPr sz="2400" dirty="0">
                <a:latin typeface="Arial MT"/>
                <a:cs typeface="Arial MT"/>
              </a:rPr>
              <a:t>S</a:t>
            </a:r>
            <a:r>
              <a:rPr sz="2400" spc="-10" dirty="0">
                <a:latin typeface="Arial MT"/>
                <a:cs typeface="Arial MT"/>
              </a:rPr>
              <a:t>a</a:t>
            </a:r>
            <a:r>
              <a:rPr sz="2400" dirty="0">
                <a:latin typeface="Arial MT"/>
                <a:cs typeface="Arial MT"/>
              </a:rPr>
              <a:t>b</a:t>
            </a:r>
            <a:r>
              <a:rPr sz="2400" spc="-10" dirty="0">
                <a:latin typeface="Arial MT"/>
                <a:cs typeface="Arial MT"/>
              </a:rPr>
              <a:t>a</a:t>
            </a:r>
            <a:r>
              <a:rPr sz="2400" dirty="0">
                <a:latin typeface="Arial MT"/>
                <a:cs typeface="Arial MT"/>
              </a:rPr>
              <a:t>n	S</a:t>
            </a:r>
            <a:r>
              <a:rPr sz="2400" spc="-10" dirty="0">
                <a:latin typeface="Arial MT"/>
                <a:cs typeface="Arial MT"/>
              </a:rPr>
              <a:t>o</a:t>
            </a:r>
            <a:r>
              <a:rPr sz="2400" dirty="0">
                <a:latin typeface="Arial MT"/>
                <a:cs typeface="Arial MT"/>
              </a:rPr>
              <a:t>l</a:t>
            </a:r>
            <a:r>
              <a:rPr sz="2400" spc="-10" dirty="0">
                <a:latin typeface="Arial MT"/>
                <a:cs typeface="Arial MT"/>
              </a:rPr>
              <a:t>o</a:t>
            </a:r>
            <a:r>
              <a:rPr sz="2400" dirty="0">
                <a:latin typeface="Arial MT"/>
                <a:cs typeface="Arial MT"/>
              </a:rPr>
              <a:t>mon</a:t>
            </a:r>
            <a:endParaRPr sz="2400">
              <a:latin typeface="Arial MT"/>
              <a:cs typeface="Arial MT"/>
            </a:endParaRPr>
          </a:p>
          <a:p>
            <a:pPr marL="85090">
              <a:lnSpc>
                <a:spcPct val="100000"/>
              </a:lnSpc>
              <a:spcBef>
                <a:spcPts val="1440"/>
              </a:spcBef>
              <a:tabLst>
                <a:tab pos="1828800" algn="l"/>
              </a:tabLst>
            </a:pPr>
            <a:r>
              <a:rPr sz="2400" dirty="0">
                <a:latin typeface="Arial MT"/>
                <a:cs typeface="Arial MT"/>
              </a:rPr>
              <a:t>F	M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96206" y="4339797"/>
            <a:ext cx="1980564" cy="1123950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45"/>
              </a:spcBef>
              <a:tabLst>
                <a:tab pos="1409065" algn="l"/>
              </a:tabLst>
            </a:pPr>
            <a:r>
              <a:rPr sz="2400" dirty="0">
                <a:latin typeface="Arial MT"/>
                <a:cs typeface="Arial MT"/>
              </a:rPr>
              <a:t>A</a:t>
            </a:r>
            <a:r>
              <a:rPr sz="2400" spc="-10" dirty="0">
                <a:latin typeface="Arial MT"/>
                <a:cs typeface="Arial MT"/>
              </a:rPr>
              <a:t>h</a:t>
            </a:r>
            <a:r>
              <a:rPr sz="2400" dirty="0">
                <a:latin typeface="Arial MT"/>
                <a:cs typeface="Arial MT"/>
              </a:rPr>
              <a:t>med	</a:t>
            </a:r>
            <a:r>
              <a:rPr sz="2400" spc="-270" dirty="0">
                <a:latin typeface="Arial MT"/>
                <a:cs typeface="Arial MT"/>
              </a:rPr>
              <a:t>T</a:t>
            </a:r>
            <a:r>
              <a:rPr sz="2400" dirty="0">
                <a:latin typeface="Arial MT"/>
                <a:cs typeface="Arial MT"/>
              </a:rPr>
              <a:t>o</a:t>
            </a:r>
            <a:r>
              <a:rPr sz="2400" spc="-10" dirty="0">
                <a:latin typeface="Arial MT"/>
                <a:cs typeface="Arial MT"/>
              </a:rPr>
              <a:t>l</a:t>
            </a:r>
            <a:r>
              <a:rPr sz="2400" dirty="0">
                <a:latin typeface="Arial MT"/>
                <a:cs typeface="Arial MT"/>
              </a:rPr>
              <a:t>a</a:t>
            </a:r>
            <a:endParaRPr sz="2400">
              <a:latin typeface="Arial MT"/>
              <a:cs typeface="Arial MT"/>
            </a:endParaRPr>
          </a:p>
          <a:p>
            <a:pPr marL="494665">
              <a:lnSpc>
                <a:spcPct val="100000"/>
              </a:lnSpc>
              <a:spcBef>
                <a:spcPts val="1440"/>
              </a:spcBef>
              <a:tabLst>
                <a:tab pos="1591310" algn="l"/>
              </a:tabLst>
            </a:pPr>
            <a:r>
              <a:rPr sz="2400" dirty="0">
                <a:latin typeface="Arial MT"/>
                <a:cs typeface="Arial MT"/>
              </a:rPr>
              <a:t>M	M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968" y="1482851"/>
            <a:ext cx="8894064" cy="511149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97934" y="527430"/>
            <a:ext cx="15481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1" spc="-5" dirty="0">
                <a:latin typeface="Palatino Linotype"/>
                <a:cs typeface="Palatino Linotype"/>
              </a:rPr>
              <a:t>Cont…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0754" y="513029"/>
            <a:ext cx="21431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90" dirty="0"/>
              <a:t>Example</a:t>
            </a:r>
            <a:r>
              <a:rPr sz="3600" spc="45" dirty="0"/>
              <a:t> </a:t>
            </a:r>
            <a:r>
              <a:rPr sz="3600" spc="-195" dirty="0"/>
              <a:t>2</a:t>
            </a:r>
            <a:endParaRPr sz="36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40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30225" y="1605737"/>
            <a:ext cx="7451725" cy="79375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355600" marR="5080" indent="-342900">
              <a:lnSpc>
                <a:spcPts val="2690"/>
              </a:lnSpc>
              <a:spcBef>
                <a:spcPts val="745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data</a:t>
            </a:r>
            <a:r>
              <a:rPr sz="2800" spc="-5" dirty="0">
                <a:latin typeface="Arial MT"/>
                <a:cs typeface="Arial MT"/>
              </a:rPr>
              <a:t> with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largest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element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with </a:t>
            </a:r>
            <a:r>
              <a:rPr sz="2800" dirty="0">
                <a:latin typeface="Arial MT"/>
                <a:cs typeface="Arial MT"/>
              </a:rPr>
              <a:t>higher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priority</a:t>
            </a:r>
            <a:endParaRPr sz="2800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3075" y="2708148"/>
          <a:ext cx="7458705" cy="30970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4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83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01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5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77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71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13552">
                <a:tc>
                  <a:txBody>
                    <a:bodyPr/>
                    <a:lstStyle/>
                    <a:p>
                      <a:pPr marL="998219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A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marL="28765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B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T w="76200">
                      <a:solidFill>
                        <a:srgbClr val="FFFF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8765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C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T w="76200">
                      <a:solidFill>
                        <a:srgbClr val="FFFF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36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F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T w="76200">
                      <a:solidFill>
                        <a:srgbClr val="FFFF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E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T w="76200">
                      <a:solidFill>
                        <a:srgbClr val="FFFF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8765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D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T w="76200">
                      <a:solidFill>
                        <a:srgbClr val="FFFF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H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R w="76200">
                      <a:solidFill>
                        <a:srgbClr val="FFFF00"/>
                      </a:solidFill>
                      <a:prstDash val="solid"/>
                    </a:lnR>
                    <a:lnT w="76200">
                      <a:solidFill>
                        <a:srgbClr val="FFFF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479">
                <a:tc>
                  <a:txBody>
                    <a:bodyPr/>
                    <a:lstStyle/>
                    <a:p>
                      <a:pPr marL="998219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400" spc="-10" dirty="0">
                          <a:latin typeface="Arial MT"/>
                          <a:cs typeface="Arial MT"/>
                        </a:rPr>
                        <a:t>40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74930" marB="0"/>
                </a:tc>
                <a:tc>
                  <a:txBody>
                    <a:bodyPr/>
                    <a:lstStyle/>
                    <a:p>
                      <a:pPr marL="28765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400" spc="-10" dirty="0">
                          <a:latin typeface="Arial MT"/>
                          <a:cs typeface="Arial MT"/>
                        </a:rPr>
                        <a:t>30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74930" marB="0">
                    <a:lnB w="76200">
                      <a:solidFill>
                        <a:srgbClr val="FFF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765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400" spc="-10" dirty="0">
                          <a:latin typeface="Arial MT"/>
                          <a:cs typeface="Arial MT"/>
                        </a:rPr>
                        <a:t>25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74930" marB="0">
                    <a:lnB w="76200">
                      <a:solidFill>
                        <a:srgbClr val="FFF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369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400" spc="-10" dirty="0">
                          <a:latin typeface="Arial MT"/>
                          <a:cs typeface="Arial MT"/>
                        </a:rPr>
                        <a:t>15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74930" marB="0">
                    <a:lnB w="76200">
                      <a:solidFill>
                        <a:srgbClr val="FFF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400" spc="-10" dirty="0">
                          <a:latin typeface="Arial MT"/>
                          <a:cs typeface="Arial MT"/>
                        </a:rPr>
                        <a:t>18</a:t>
                      </a:r>
                      <a:endParaRPr sz="2400" dirty="0">
                        <a:latin typeface="Arial MT"/>
                        <a:cs typeface="Arial MT"/>
                      </a:endParaRPr>
                    </a:p>
                  </a:txBody>
                  <a:tcPr marL="0" marR="0" marT="74930" marB="0">
                    <a:lnB w="76200">
                      <a:solidFill>
                        <a:srgbClr val="FFF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765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400" spc="-10" dirty="0">
                          <a:latin typeface="Arial MT"/>
                          <a:cs typeface="Arial MT"/>
                        </a:rPr>
                        <a:t>20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74930" marB="0">
                    <a:lnB w="76200">
                      <a:solidFill>
                        <a:srgbClr val="FFF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400" spc="-10" dirty="0">
                          <a:latin typeface="Arial MT"/>
                          <a:cs typeface="Arial MT"/>
                        </a:rPr>
                        <a:t>12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74930" marB="0">
                    <a:lnR w="76200">
                      <a:solidFill>
                        <a:srgbClr val="FFFF00"/>
                      </a:solidFill>
                      <a:prstDash val="solid"/>
                    </a:lnR>
                    <a:lnB w="76200">
                      <a:solidFill>
                        <a:srgbClr val="FFFF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3744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 marL="374650" indent="-342900">
                        <a:lnSpc>
                          <a:spcPct val="100000"/>
                        </a:lnSpc>
                        <a:buClr>
                          <a:srgbClr val="FF00FF"/>
                        </a:buClr>
                        <a:buSzPct val="75000"/>
                        <a:buFont typeface="Wingdings"/>
                        <a:buChar char=""/>
                        <a:tabLst>
                          <a:tab pos="374015" algn="l"/>
                          <a:tab pos="374650" algn="l"/>
                        </a:tabLst>
                      </a:pPr>
                      <a:r>
                        <a:rPr sz="2800" spc="-5" dirty="0">
                          <a:latin typeface="Arial MT"/>
                          <a:cs typeface="Arial MT"/>
                        </a:rPr>
                        <a:t>Dequeue()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254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 marL="1149985">
                        <a:lnSpc>
                          <a:spcPct val="100000"/>
                        </a:lnSpc>
                      </a:pPr>
                      <a:r>
                        <a:rPr sz="28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2800" spc="-1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dirty="0">
                          <a:latin typeface="Arial MT"/>
                          <a:cs typeface="Arial MT"/>
                        </a:rPr>
                        <a:t>will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2540" marB="0">
                    <a:lnT w="762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 marL="48895">
                        <a:lnSpc>
                          <a:spcPct val="100000"/>
                        </a:lnSpc>
                      </a:pPr>
                      <a:r>
                        <a:rPr sz="2800" dirty="0">
                          <a:latin typeface="Arial MT"/>
                          <a:cs typeface="Arial MT"/>
                        </a:rPr>
                        <a:t>be</a:t>
                      </a:r>
                      <a:r>
                        <a:rPr sz="28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dirty="0">
                          <a:latin typeface="Arial MT"/>
                          <a:cs typeface="Arial MT"/>
                        </a:rPr>
                        <a:t>selected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2540" marB="0">
                    <a:lnT w="762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878">
                <a:tc gridSpan="2">
                  <a:txBody>
                    <a:bodyPr/>
                    <a:lstStyle/>
                    <a:p>
                      <a:pPr marL="374650" indent="-342900">
                        <a:lnSpc>
                          <a:spcPts val="3210"/>
                        </a:lnSpc>
                        <a:buClr>
                          <a:srgbClr val="FF00FF"/>
                        </a:buClr>
                        <a:buSzPct val="75000"/>
                        <a:buFont typeface="Wingdings"/>
                        <a:buChar char=""/>
                        <a:tabLst>
                          <a:tab pos="374015" algn="l"/>
                          <a:tab pos="374650" algn="l"/>
                        </a:tabLst>
                      </a:pPr>
                      <a:r>
                        <a:rPr sz="2800" spc="-5" dirty="0">
                          <a:latin typeface="Arial MT"/>
                          <a:cs typeface="Arial MT"/>
                        </a:rPr>
                        <a:t>Dequeue()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149985">
                        <a:lnSpc>
                          <a:spcPts val="3210"/>
                        </a:lnSpc>
                      </a:pPr>
                      <a:r>
                        <a:rPr sz="2800" dirty="0">
                          <a:latin typeface="Arial MT"/>
                          <a:cs typeface="Arial MT"/>
                        </a:rPr>
                        <a:t>B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56515">
                        <a:lnSpc>
                          <a:spcPts val="3210"/>
                        </a:lnSpc>
                      </a:pPr>
                      <a:r>
                        <a:rPr sz="2800" spc="-10" dirty="0">
                          <a:latin typeface="Arial MT"/>
                          <a:cs typeface="Arial MT"/>
                        </a:rPr>
                        <a:t>&gt;&gt;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556">
                <a:tc gridSpan="2">
                  <a:txBody>
                    <a:bodyPr/>
                    <a:lstStyle/>
                    <a:p>
                      <a:pPr marL="374650" indent="-342900">
                        <a:lnSpc>
                          <a:spcPts val="3210"/>
                        </a:lnSpc>
                        <a:buClr>
                          <a:srgbClr val="FF00FF"/>
                        </a:buClr>
                        <a:buSzPct val="75000"/>
                        <a:buFont typeface="Wingdings"/>
                        <a:buChar char=""/>
                        <a:tabLst>
                          <a:tab pos="374015" algn="l"/>
                          <a:tab pos="374650" algn="l"/>
                        </a:tabLst>
                      </a:pPr>
                      <a:r>
                        <a:rPr sz="2800" spc="-5" dirty="0">
                          <a:latin typeface="Arial MT"/>
                          <a:cs typeface="Arial MT"/>
                        </a:rPr>
                        <a:t>Dequeue()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149985">
                        <a:lnSpc>
                          <a:spcPts val="3210"/>
                        </a:lnSpc>
                      </a:pPr>
                      <a:r>
                        <a:rPr sz="2800" dirty="0">
                          <a:latin typeface="Arial MT"/>
                          <a:cs typeface="Arial MT"/>
                        </a:rPr>
                        <a:t>C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56515">
                        <a:lnSpc>
                          <a:spcPts val="3210"/>
                        </a:lnSpc>
                      </a:pPr>
                      <a:r>
                        <a:rPr sz="2800" spc="-10" dirty="0">
                          <a:latin typeface="Arial MT"/>
                          <a:cs typeface="Arial MT"/>
                        </a:rPr>
                        <a:t>&gt;&gt;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889">
                <a:tc gridSpan="2">
                  <a:txBody>
                    <a:bodyPr/>
                    <a:lstStyle/>
                    <a:p>
                      <a:pPr marL="374650" indent="-342900">
                        <a:lnSpc>
                          <a:spcPts val="3145"/>
                        </a:lnSpc>
                        <a:buClr>
                          <a:srgbClr val="FF00FF"/>
                        </a:buClr>
                        <a:buSzPct val="75000"/>
                        <a:buFont typeface="Wingdings"/>
                        <a:buChar char=""/>
                        <a:tabLst>
                          <a:tab pos="374015" algn="l"/>
                          <a:tab pos="374650" algn="l"/>
                        </a:tabLst>
                      </a:pPr>
                      <a:r>
                        <a:rPr sz="2800" spc="-5" dirty="0">
                          <a:latin typeface="Arial MT"/>
                          <a:cs typeface="Arial MT"/>
                        </a:rPr>
                        <a:t>Dequeue()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149985">
                        <a:lnSpc>
                          <a:spcPts val="3145"/>
                        </a:lnSpc>
                      </a:pPr>
                      <a:r>
                        <a:rPr sz="2800" dirty="0">
                          <a:latin typeface="Arial MT"/>
                          <a:cs typeface="Arial MT"/>
                        </a:rPr>
                        <a:t>D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56515">
                        <a:lnSpc>
                          <a:spcPts val="3145"/>
                        </a:lnSpc>
                      </a:pPr>
                      <a:r>
                        <a:rPr sz="2800" spc="-10" dirty="0">
                          <a:latin typeface="Arial MT"/>
                          <a:cs typeface="Arial MT"/>
                        </a:rPr>
                        <a:t>&gt;&gt;</a:t>
                      </a:r>
                      <a:endParaRPr sz="2800" dirty="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8042" y="732535"/>
            <a:ext cx="44081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0" dirty="0"/>
              <a:t>Application</a:t>
            </a:r>
            <a:r>
              <a:rPr sz="3600" spc="114" dirty="0"/>
              <a:t> </a:t>
            </a:r>
            <a:r>
              <a:rPr sz="3600" spc="80" dirty="0"/>
              <a:t>of</a:t>
            </a:r>
            <a:r>
              <a:rPr sz="3600" spc="85" dirty="0"/>
              <a:t> </a:t>
            </a:r>
            <a:r>
              <a:rPr sz="3600" spc="150" dirty="0"/>
              <a:t>Queue</a:t>
            </a:r>
            <a:endParaRPr sz="36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41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06425" y="1664030"/>
            <a:ext cx="5593715" cy="3591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1.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printserver</a:t>
            </a:r>
            <a:endParaRPr sz="24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135"/>
              </a:spcBef>
            </a:pPr>
            <a:r>
              <a:rPr sz="2400" spc="-5" dirty="0">
                <a:latin typeface="Courier New"/>
                <a:cs typeface="Courier New"/>
              </a:rPr>
              <a:t>print()</a:t>
            </a:r>
            <a:endParaRPr sz="24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290"/>
              </a:spcBef>
            </a:pPr>
            <a:r>
              <a:rPr sz="2400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285"/>
              </a:spcBef>
            </a:pPr>
            <a:r>
              <a:rPr sz="2400" spc="-5" dirty="0">
                <a:latin typeface="Courier New"/>
                <a:cs typeface="Courier New"/>
              </a:rPr>
              <a:t>Enqueue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printqueue(document)</a:t>
            </a:r>
            <a:endParaRPr sz="24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290"/>
              </a:spcBef>
            </a:pPr>
            <a:r>
              <a:rPr sz="2400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290"/>
              </a:spcBef>
            </a:pPr>
            <a:r>
              <a:rPr sz="2400" spc="-10" dirty="0">
                <a:latin typeface="Courier New"/>
                <a:cs typeface="Courier New"/>
              </a:rPr>
              <a:t>End_of_print()</a:t>
            </a:r>
            <a:endParaRPr sz="24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290"/>
              </a:spcBef>
            </a:pPr>
            <a:r>
              <a:rPr sz="2400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290"/>
              </a:spcBef>
            </a:pPr>
            <a:r>
              <a:rPr sz="2400" spc="-5" dirty="0">
                <a:latin typeface="Courier New"/>
                <a:cs typeface="Courier New"/>
              </a:rPr>
              <a:t>Dequeue</a:t>
            </a:r>
            <a:r>
              <a:rPr sz="2400" spc="-6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printqueue()</a:t>
            </a:r>
            <a:endParaRPr sz="24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285"/>
              </a:spcBef>
            </a:pPr>
            <a:r>
              <a:rPr sz="2400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0683" y="5590032"/>
            <a:ext cx="7272655" cy="463550"/>
          </a:xfrm>
          <a:prstGeom prst="rect">
            <a:avLst/>
          </a:prstGeom>
          <a:ln w="76200">
            <a:solidFill>
              <a:srgbClr val="00AF5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15"/>
              </a:spcBef>
              <a:tabLst>
                <a:tab pos="2836545" algn="l"/>
                <a:tab pos="4665980" algn="l"/>
              </a:tabLst>
            </a:pPr>
            <a:r>
              <a:rPr sz="2400" spc="-5" dirty="0">
                <a:latin typeface="Arial MT"/>
                <a:cs typeface="Arial MT"/>
              </a:rPr>
              <a:t>Document1.doc	</a:t>
            </a:r>
            <a:r>
              <a:rPr sz="2400" spc="-15" dirty="0">
                <a:latin typeface="Arial MT"/>
                <a:cs typeface="Arial MT"/>
              </a:rPr>
              <a:t>letter.doc	</a:t>
            </a:r>
            <a:r>
              <a:rPr sz="2400" spc="-5" dirty="0">
                <a:latin typeface="Arial MT"/>
                <a:cs typeface="Arial MT"/>
              </a:rPr>
              <a:t>assign.cpp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7934" y="665174"/>
            <a:ext cx="15494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1" spc="-5" dirty="0">
                <a:latin typeface="Palatino Linotype"/>
                <a:cs typeface="Palatino Linotype"/>
              </a:rPr>
              <a:t>Cont…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42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30225" y="1536661"/>
            <a:ext cx="8414385" cy="2501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1155" marR="5080" indent="-351155">
              <a:lnSpc>
                <a:spcPct val="120100"/>
              </a:lnSpc>
              <a:spcBef>
                <a:spcPts val="100"/>
              </a:spcBef>
              <a:buSzPct val="85714"/>
              <a:buAutoNum type="arabicPeriod" startAt="2"/>
              <a:tabLst>
                <a:tab pos="351155" algn="l"/>
              </a:tabLst>
            </a:pPr>
            <a:r>
              <a:rPr sz="2800" dirty="0">
                <a:latin typeface="Arial MT"/>
                <a:cs typeface="Arial MT"/>
              </a:rPr>
              <a:t>disk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spc="-25" dirty="0">
                <a:latin typeface="Arial MT"/>
                <a:cs typeface="Arial MT"/>
              </a:rPr>
              <a:t>driver,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the </a:t>
            </a:r>
            <a:r>
              <a:rPr sz="2800" spc="-5" dirty="0">
                <a:latin typeface="Arial MT"/>
                <a:cs typeface="Arial MT"/>
              </a:rPr>
              <a:t>one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first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inserted </a:t>
            </a:r>
            <a:r>
              <a:rPr sz="2800" spc="-5" dirty="0">
                <a:latin typeface="Arial MT"/>
                <a:cs typeface="Arial MT"/>
              </a:rPr>
              <a:t>will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have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first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letter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(eg.</a:t>
            </a:r>
            <a:r>
              <a:rPr sz="2800" spc="-15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A:,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B:,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C:,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D:,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E…)</a:t>
            </a:r>
            <a:endParaRPr sz="2800">
              <a:latin typeface="Arial MT"/>
              <a:cs typeface="Arial MT"/>
            </a:endParaRPr>
          </a:p>
          <a:p>
            <a:pPr marL="401320" marR="890905" indent="-401320">
              <a:lnSpc>
                <a:spcPts val="4040"/>
              </a:lnSpc>
              <a:spcBef>
                <a:spcPts val="240"/>
              </a:spcBef>
              <a:buAutoNum type="arabicPeriod" startAt="2"/>
              <a:tabLst>
                <a:tab pos="401320" algn="l"/>
              </a:tabLst>
            </a:pPr>
            <a:r>
              <a:rPr sz="2800" spc="-85" dirty="0">
                <a:latin typeface="Arial MT"/>
                <a:cs typeface="Arial MT"/>
              </a:rPr>
              <a:t>Task</a:t>
            </a:r>
            <a:r>
              <a:rPr sz="2800" spc="114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scheduler</a:t>
            </a:r>
            <a:r>
              <a:rPr sz="2800" spc="1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in</a:t>
            </a:r>
            <a:r>
              <a:rPr sz="2800" spc="10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multiprocessing</a:t>
            </a:r>
            <a:r>
              <a:rPr sz="2800" spc="13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system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Eg.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Printing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16,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searching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5,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browsing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17,</a:t>
            </a:r>
            <a:endParaRPr sz="2800">
              <a:latin typeface="Arial MT"/>
              <a:cs typeface="Arial MT"/>
            </a:endParaRPr>
          </a:p>
          <a:p>
            <a:pPr marL="1517015">
              <a:lnSpc>
                <a:spcPts val="3105"/>
              </a:lnSpc>
            </a:pPr>
            <a:r>
              <a:rPr sz="2800" spc="-5" dirty="0">
                <a:latin typeface="Arial MT"/>
                <a:cs typeface="Arial MT"/>
              </a:rPr>
              <a:t>opening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7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7934" y="665174"/>
            <a:ext cx="15494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1" spc="-5" dirty="0">
                <a:latin typeface="Palatino Linotype"/>
                <a:cs typeface="Palatino Linotype"/>
              </a:rPr>
              <a:t>Cont…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43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06425" y="1599666"/>
            <a:ext cx="7267575" cy="222250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463550" indent="-451484">
              <a:lnSpc>
                <a:spcPct val="100000"/>
              </a:lnSpc>
              <a:spcBef>
                <a:spcPts val="865"/>
              </a:spcBef>
              <a:buAutoNum type="arabicPeriod" startAt="4"/>
              <a:tabLst>
                <a:tab pos="464184" algn="l"/>
              </a:tabLst>
            </a:pPr>
            <a:r>
              <a:rPr sz="3200" spc="-5" dirty="0">
                <a:latin typeface="Arial MT"/>
                <a:cs typeface="Arial MT"/>
              </a:rPr>
              <a:t>telephone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calls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in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</a:t>
            </a:r>
            <a:r>
              <a:rPr sz="3200" spc="-5" dirty="0">
                <a:latin typeface="Arial MT"/>
                <a:cs typeface="Arial MT"/>
              </a:rPr>
              <a:t> busy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environment</a:t>
            </a:r>
            <a:endParaRPr sz="3200">
              <a:latin typeface="Arial MT"/>
              <a:cs typeface="Arial MT"/>
            </a:endParaRPr>
          </a:p>
          <a:p>
            <a:pPr marL="463550" indent="-451484">
              <a:lnSpc>
                <a:spcPct val="100000"/>
              </a:lnSpc>
              <a:spcBef>
                <a:spcPts val="770"/>
              </a:spcBef>
              <a:buAutoNum type="arabicPeriod" startAt="4"/>
              <a:tabLst>
                <a:tab pos="464184" algn="l"/>
              </a:tabLst>
            </a:pPr>
            <a:r>
              <a:rPr sz="3200" spc="-5" dirty="0">
                <a:latin typeface="Arial MT"/>
                <a:cs typeface="Arial MT"/>
              </a:rPr>
              <a:t>simulation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of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waiting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line</a:t>
            </a:r>
            <a:endParaRPr sz="32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685"/>
              </a:spcBef>
            </a:pPr>
            <a:r>
              <a:rPr sz="2800" spc="-5" dirty="0">
                <a:solidFill>
                  <a:srgbClr val="00C0C0"/>
                </a:solidFill>
                <a:latin typeface="Arial MT"/>
                <a:cs typeface="Arial MT"/>
              </a:rPr>
              <a:t>»</a:t>
            </a:r>
            <a:r>
              <a:rPr sz="2800" spc="-95" dirty="0">
                <a:solidFill>
                  <a:srgbClr val="00C0C0"/>
                </a:solidFill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Line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in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supermarket</a:t>
            </a:r>
            <a:endParaRPr sz="28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solidFill>
                  <a:srgbClr val="00C0C0"/>
                </a:solidFill>
                <a:latin typeface="Arial MT"/>
                <a:cs typeface="Arial MT"/>
              </a:rPr>
              <a:t>»</a:t>
            </a:r>
            <a:r>
              <a:rPr sz="2800" spc="-80" dirty="0">
                <a:solidFill>
                  <a:srgbClr val="00C0C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Line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at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cafeteria, bank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and </a:t>
            </a:r>
            <a:r>
              <a:rPr sz="2800" dirty="0">
                <a:latin typeface="Arial MT"/>
                <a:cs typeface="Arial MT"/>
              </a:rPr>
              <a:t>so</a:t>
            </a:r>
            <a:r>
              <a:rPr sz="2800" spc="-10" dirty="0">
                <a:latin typeface="Arial MT"/>
                <a:cs typeface="Arial MT"/>
              </a:rPr>
              <a:t> on…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1" spc="-5" dirty="0">
                <a:latin typeface="Palatino Linotype"/>
                <a:cs typeface="Palatino Linotype"/>
              </a:rPr>
              <a:t>C</a:t>
            </a:r>
            <a:r>
              <a:rPr lang="en-US" i="1" spc="-5" dirty="0">
                <a:latin typeface="Palatino Linotype"/>
                <a:cs typeface="Palatino Linotype"/>
              </a:rPr>
              <a:t>hapter 5: tree data structure</a:t>
            </a:r>
            <a:endParaRPr i="1" spc="-5" dirty="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44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4433366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7934" y="665174"/>
            <a:ext cx="15494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1" spc="-5" dirty="0">
                <a:latin typeface="Palatino Linotype"/>
                <a:cs typeface="Palatino Linotype"/>
              </a:rPr>
              <a:t>Cont…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45</a:t>
            </a:fld>
            <a:endParaRPr spc="-5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355C96-F701-AACD-6B57-5A41DFACA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48637"/>
            <a:ext cx="8345423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690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32175" y="732535"/>
            <a:ext cx="2280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65" dirty="0"/>
              <a:t>Operations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79500" y="1620139"/>
            <a:ext cx="1651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3610" indent="-931544">
              <a:lnSpc>
                <a:spcPct val="100000"/>
              </a:lnSpc>
              <a:spcBef>
                <a:spcPts val="100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943610" algn="l"/>
                <a:tab pos="944244" algn="l"/>
              </a:tabLst>
            </a:pPr>
            <a:r>
              <a:rPr sz="2400" spc="-5" dirty="0">
                <a:latin typeface="Arial MT"/>
                <a:cs typeface="Arial MT"/>
              </a:rPr>
              <a:t>P</a:t>
            </a:r>
            <a:r>
              <a:rPr sz="2400" spc="-15" dirty="0">
                <a:latin typeface="Arial MT"/>
                <a:cs typeface="Arial MT"/>
              </a:rPr>
              <a:t>u</a:t>
            </a:r>
            <a:r>
              <a:rPr sz="2400" spc="-5" dirty="0">
                <a:latin typeface="Arial MT"/>
                <a:cs typeface="Arial MT"/>
              </a:rPr>
              <a:t>sh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74693" y="1620139"/>
            <a:ext cx="567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Pop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9500" y="3452241"/>
            <a:ext cx="196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FF"/>
                </a:solidFill>
                <a:latin typeface="Wingdings"/>
                <a:cs typeface="Wingdings"/>
              </a:rPr>
              <a:t>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26639" y="3793312"/>
            <a:ext cx="23298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16480" algn="l"/>
              </a:tabLst>
            </a:pPr>
            <a:r>
              <a:rPr sz="1600" strike="sngStrike" spc="-5" dirty="0">
                <a:solidFill>
                  <a:srgbClr val="00C0C0"/>
                </a:solidFill>
                <a:latin typeface="Arial MT"/>
                <a:cs typeface="Arial MT"/>
              </a:rPr>
              <a:t>  </a:t>
            </a:r>
            <a:r>
              <a:rPr sz="1600" strike="sngStrike" spc="95" dirty="0">
                <a:solidFill>
                  <a:srgbClr val="00C0C0"/>
                </a:solidFill>
                <a:latin typeface="Arial MT"/>
                <a:cs typeface="Arial MT"/>
              </a:rPr>
              <a:t> </a:t>
            </a:r>
            <a:r>
              <a:rPr sz="1600" strike="sngStrike" spc="-5" dirty="0">
                <a:solidFill>
                  <a:srgbClr val="00C0C0"/>
                </a:solidFill>
                <a:latin typeface="Arial MT"/>
                <a:cs typeface="Arial MT"/>
              </a:rPr>
              <a:t>»	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40101" y="2565654"/>
            <a:ext cx="2304415" cy="2674620"/>
          </a:xfrm>
          <a:custGeom>
            <a:avLst/>
            <a:gdLst/>
            <a:ahLst/>
            <a:cxnLst/>
            <a:rect l="l" t="t" r="r" b="b"/>
            <a:pathLst>
              <a:path w="2304415" h="2674620">
                <a:moveTo>
                  <a:pt x="0" y="2674620"/>
                </a:moveTo>
                <a:lnTo>
                  <a:pt x="2304288" y="2674620"/>
                </a:lnTo>
                <a:lnTo>
                  <a:pt x="2304288" y="0"/>
                </a:lnTo>
                <a:lnTo>
                  <a:pt x="0" y="0"/>
                </a:lnTo>
                <a:lnTo>
                  <a:pt x="0" y="267462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419350" y="2406121"/>
            <a:ext cx="2006600" cy="1122680"/>
          </a:xfrm>
          <a:prstGeom prst="rect">
            <a:avLst/>
          </a:prstGeom>
        </p:spPr>
        <p:txBody>
          <a:bodyPr vert="horz" wrap="square" lIns="0" tIns="194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35"/>
              </a:spcBef>
            </a:pPr>
            <a:r>
              <a:rPr sz="2400" dirty="0">
                <a:latin typeface="Times New Roman"/>
                <a:cs typeface="Times New Roman"/>
              </a:rPr>
              <a:t>………………..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latin typeface="Times New Roman"/>
                <a:cs typeface="Times New Roman"/>
              </a:rPr>
              <a:t>……………….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164842" y="2029205"/>
            <a:ext cx="2503170" cy="2846070"/>
            <a:chOff x="2164842" y="2029205"/>
            <a:chExt cx="2503170" cy="2846070"/>
          </a:xfrm>
        </p:grpSpPr>
        <p:sp>
          <p:nvSpPr>
            <p:cNvPr id="10" name="object 10"/>
            <p:cNvSpPr/>
            <p:nvPr/>
          </p:nvSpPr>
          <p:spPr>
            <a:xfrm>
              <a:off x="2340102" y="2565654"/>
              <a:ext cx="2304415" cy="408305"/>
            </a:xfrm>
            <a:custGeom>
              <a:avLst/>
              <a:gdLst/>
              <a:ahLst/>
              <a:cxnLst/>
              <a:rect l="l" t="t" r="r" b="b"/>
              <a:pathLst>
                <a:path w="2304415" h="408305">
                  <a:moveTo>
                    <a:pt x="0" y="0"/>
                  </a:moveTo>
                  <a:lnTo>
                    <a:pt x="41951" y="22336"/>
                  </a:lnTo>
                  <a:lnTo>
                    <a:pt x="84435" y="44723"/>
                  </a:lnTo>
                  <a:lnTo>
                    <a:pt x="127870" y="67154"/>
                  </a:lnTo>
                  <a:lnTo>
                    <a:pt x="172675" y="89623"/>
                  </a:lnTo>
                  <a:lnTo>
                    <a:pt x="219270" y="112123"/>
                  </a:lnTo>
                  <a:lnTo>
                    <a:pt x="268073" y="134648"/>
                  </a:lnTo>
                  <a:lnTo>
                    <a:pt x="319504" y="157192"/>
                  </a:lnTo>
                  <a:lnTo>
                    <a:pt x="373982" y="179748"/>
                  </a:lnTo>
                  <a:lnTo>
                    <a:pt x="431927" y="202311"/>
                  </a:lnTo>
                  <a:lnTo>
                    <a:pt x="470104" y="218167"/>
                  </a:lnTo>
                  <a:lnTo>
                    <a:pt x="507987" y="236310"/>
                  </a:lnTo>
                  <a:lnTo>
                    <a:pt x="545961" y="256113"/>
                  </a:lnTo>
                  <a:lnTo>
                    <a:pt x="584410" y="276950"/>
                  </a:lnTo>
                  <a:lnTo>
                    <a:pt x="623721" y="298196"/>
                  </a:lnTo>
                  <a:lnTo>
                    <a:pt x="664279" y="319223"/>
                  </a:lnTo>
                  <a:lnTo>
                    <a:pt x="706469" y="339407"/>
                  </a:lnTo>
                  <a:lnTo>
                    <a:pt x="750677" y="358121"/>
                  </a:lnTo>
                  <a:lnTo>
                    <a:pt x="797287" y="374740"/>
                  </a:lnTo>
                  <a:lnTo>
                    <a:pt x="846687" y="388638"/>
                  </a:lnTo>
                  <a:lnTo>
                    <a:pt x="899261" y="399188"/>
                  </a:lnTo>
                  <a:lnTo>
                    <a:pt x="955394" y="405765"/>
                  </a:lnTo>
                  <a:lnTo>
                    <a:pt x="1015472" y="407742"/>
                  </a:lnTo>
                  <a:lnTo>
                    <a:pt x="1079881" y="404495"/>
                  </a:lnTo>
                  <a:lnTo>
                    <a:pt x="1119089" y="399928"/>
                  </a:lnTo>
                  <a:lnTo>
                    <a:pt x="1161775" y="393115"/>
                  </a:lnTo>
                  <a:lnTo>
                    <a:pt x="1207593" y="384237"/>
                  </a:lnTo>
                  <a:lnTo>
                    <a:pt x="1256193" y="373476"/>
                  </a:lnTo>
                  <a:lnTo>
                    <a:pt x="1307230" y="361013"/>
                  </a:lnTo>
                  <a:lnTo>
                    <a:pt x="1360354" y="347029"/>
                  </a:lnTo>
                  <a:lnTo>
                    <a:pt x="1415220" y="331705"/>
                  </a:lnTo>
                  <a:lnTo>
                    <a:pt x="1471479" y="315223"/>
                  </a:lnTo>
                  <a:lnTo>
                    <a:pt x="1528783" y="297764"/>
                  </a:lnTo>
                  <a:lnTo>
                    <a:pt x="1586785" y="279510"/>
                  </a:lnTo>
                  <a:lnTo>
                    <a:pt x="1645138" y="260642"/>
                  </a:lnTo>
                  <a:lnTo>
                    <a:pt x="1703495" y="241340"/>
                  </a:lnTo>
                  <a:lnTo>
                    <a:pt x="1761506" y="221787"/>
                  </a:lnTo>
                  <a:lnTo>
                    <a:pt x="1818826" y="202164"/>
                  </a:lnTo>
                  <a:lnTo>
                    <a:pt x="1875107" y="182652"/>
                  </a:lnTo>
                  <a:lnTo>
                    <a:pt x="1930000" y="163432"/>
                  </a:lnTo>
                  <a:lnTo>
                    <a:pt x="1983159" y="144686"/>
                  </a:lnTo>
                  <a:lnTo>
                    <a:pt x="2034236" y="126595"/>
                  </a:lnTo>
                  <a:lnTo>
                    <a:pt x="2082884" y="109340"/>
                  </a:lnTo>
                  <a:lnTo>
                    <a:pt x="2128754" y="93103"/>
                  </a:lnTo>
                  <a:lnTo>
                    <a:pt x="2171500" y="78064"/>
                  </a:lnTo>
                  <a:lnTo>
                    <a:pt x="2210774" y="64406"/>
                  </a:lnTo>
                  <a:lnTo>
                    <a:pt x="2246228" y="52310"/>
                  </a:lnTo>
                  <a:lnTo>
                    <a:pt x="2277515" y="41957"/>
                  </a:lnTo>
                  <a:lnTo>
                    <a:pt x="2304288" y="33528"/>
                  </a:lnTo>
                </a:path>
              </a:pathLst>
            </a:custGeom>
            <a:ln w="47244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64842" y="2029205"/>
              <a:ext cx="814705" cy="1041400"/>
            </a:xfrm>
            <a:custGeom>
              <a:avLst/>
              <a:gdLst/>
              <a:ahLst/>
              <a:cxnLst/>
              <a:rect l="l" t="t" r="r" b="b"/>
              <a:pathLst>
                <a:path w="814705" h="1041400">
                  <a:moveTo>
                    <a:pt x="708278" y="930148"/>
                  </a:moveTo>
                  <a:lnTo>
                    <a:pt x="752601" y="1040892"/>
                  </a:lnTo>
                  <a:lnTo>
                    <a:pt x="799895" y="963168"/>
                  </a:lnTo>
                  <a:lnTo>
                    <a:pt x="785876" y="963168"/>
                  </a:lnTo>
                  <a:lnTo>
                    <a:pt x="732663" y="959104"/>
                  </a:lnTo>
                  <a:lnTo>
                    <a:pt x="734716" y="932359"/>
                  </a:lnTo>
                  <a:lnTo>
                    <a:pt x="708278" y="930148"/>
                  </a:lnTo>
                  <a:close/>
                </a:path>
                <a:path w="814705" h="1041400">
                  <a:moveTo>
                    <a:pt x="734716" y="932359"/>
                  </a:moveTo>
                  <a:lnTo>
                    <a:pt x="732663" y="959104"/>
                  </a:lnTo>
                  <a:lnTo>
                    <a:pt x="785876" y="963168"/>
                  </a:lnTo>
                  <a:lnTo>
                    <a:pt x="787924" y="936808"/>
                  </a:lnTo>
                  <a:lnTo>
                    <a:pt x="734716" y="932359"/>
                  </a:lnTo>
                  <a:close/>
                </a:path>
                <a:path w="814705" h="1041400">
                  <a:moveTo>
                    <a:pt x="787924" y="936808"/>
                  </a:moveTo>
                  <a:lnTo>
                    <a:pt x="785876" y="963168"/>
                  </a:lnTo>
                  <a:lnTo>
                    <a:pt x="799895" y="963168"/>
                  </a:lnTo>
                  <a:lnTo>
                    <a:pt x="814577" y="939038"/>
                  </a:lnTo>
                  <a:lnTo>
                    <a:pt x="787924" y="936808"/>
                  </a:lnTo>
                  <a:close/>
                </a:path>
                <a:path w="814705" h="1041400">
                  <a:moveTo>
                    <a:pt x="12064" y="0"/>
                  </a:moveTo>
                  <a:lnTo>
                    <a:pt x="0" y="51943"/>
                  </a:lnTo>
                  <a:lnTo>
                    <a:pt x="172974" y="92583"/>
                  </a:lnTo>
                  <a:lnTo>
                    <a:pt x="220725" y="104775"/>
                  </a:lnTo>
                  <a:lnTo>
                    <a:pt x="267588" y="117602"/>
                  </a:lnTo>
                  <a:lnTo>
                    <a:pt x="313308" y="131191"/>
                  </a:lnTo>
                  <a:lnTo>
                    <a:pt x="357631" y="145669"/>
                  </a:lnTo>
                  <a:lnTo>
                    <a:pt x="400303" y="161163"/>
                  </a:lnTo>
                  <a:lnTo>
                    <a:pt x="441070" y="177800"/>
                  </a:lnTo>
                  <a:lnTo>
                    <a:pt x="479932" y="195834"/>
                  </a:lnTo>
                  <a:lnTo>
                    <a:pt x="516127" y="215011"/>
                  </a:lnTo>
                  <a:lnTo>
                    <a:pt x="550290" y="235966"/>
                  </a:lnTo>
                  <a:lnTo>
                    <a:pt x="581659" y="258572"/>
                  </a:lnTo>
                  <a:lnTo>
                    <a:pt x="623443" y="295783"/>
                  </a:lnTo>
                  <a:lnTo>
                    <a:pt x="658240" y="337312"/>
                  </a:lnTo>
                  <a:lnTo>
                    <a:pt x="686181" y="383794"/>
                  </a:lnTo>
                  <a:lnTo>
                    <a:pt x="708025" y="435737"/>
                  </a:lnTo>
                  <a:lnTo>
                    <a:pt x="719455" y="473075"/>
                  </a:lnTo>
                  <a:lnTo>
                    <a:pt x="728599" y="512699"/>
                  </a:lnTo>
                  <a:lnTo>
                    <a:pt x="735583" y="554101"/>
                  </a:lnTo>
                  <a:lnTo>
                    <a:pt x="740409" y="597535"/>
                  </a:lnTo>
                  <a:lnTo>
                    <a:pt x="743584" y="642366"/>
                  </a:lnTo>
                  <a:lnTo>
                    <a:pt x="745050" y="686943"/>
                  </a:lnTo>
                  <a:lnTo>
                    <a:pt x="744982" y="736092"/>
                  </a:lnTo>
                  <a:lnTo>
                    <a:pt x="743838" y="784733"/>
                  </a:lnTo>
                  <a:lnTo>
                    <a:pt x="741552" y="834263"/>
                  </a:lnTo>
                  <a:lnTo>
                    <a:pt x="738377" y="884682"/>
                  </a:lnTo>
                  <a:lnTo>
                    <a:pt x="734716" y="932359"/>
                  </a:lnTo>
                  <a:lnTo>
                    <a:pt x="787924" y="936808"/>
                  </a:lnTo>
                  <a:lnTo>
                    <a:pt x="791718" y="887984"/>
                  </a:lnTo>
                  <a:lnTo>
                    <a:pt x="794893" y="836803"/>
                  </a:lnTo>
                  <a:lnTo>
                    <a:pt x="797178" y="786130"/>
                  </a:lnTo>
                  <a:lnTo>
                    <a:pt x="798321" y="736092"/>
                  </a:lnTo>
                  <a:lnTo>
                    <a:pt x="798321" y="686943"/>
                  </a:lnTo>
                  <a:lnTo>
                    <a:pt x="796797" y="638683"/>
                  </a:lnTo>
                  <a:lnTo>
                    <a:pt x="793495" y="591566"/>
                  </a:lnTo>
                  <a:lnTo>
                    <a:pt x="788288" y="545973"/>
                  </a:lnTo>
                  <a:lnTo>
                    <a:pt x="780795" y="501396"/>
                  </a:lnTo>
                  <a:lnTo>
                    <a:pt x="770763" y="458470"/>
                  </a:lnTo>
                  <a:lnTo>
                    <a:pt x="758063" y="417195"/>
                  </a:lnTo>
                  <a:lnTo>
                    <a:pt x="742314" y="377571"/>
                  </a:lnTo>
                  <a:lnTo>
                    <a:pt x="723264" y="340106"/>
                  </a:lnTo>
                  <a:lnTo>
                    <a:pt x="700785" y="305054"/>
                  </a:lnTo>
                  <a:lnTo>
                    <a:pt x="674751" y="272796"/>
                  </a:lnTo>
                  <a:lnTo>
                    <a:pt x="645540" y="242951"/>
                  </a:lnTo>
                  <a:lnTo>
                    <a:pt x="613537" y="215773"/>
                  </a:lnTo>
                  <a:lnTo>
                    <a:pt x="578865" y="191008"/>
                  </a:lnTo>
                  <a:lnTo>
                    <a:pt x="541782" y="168275"/>
                  </a:lnTo>
                  <a:lnTo>
                    <a:pt x="502284" y="147447"/>
                  </a:lnTo>
                  <a:lnTo>
                    <a:pt x="461263" y="128524"/>
                  </a:lnTo>
                  <a:lnTo>
                    <a:pt x="418464" y="110998"/>
                  </a:lnTo>
                  <a:lnTo>
                    <a:pt x="374141" y="94996"/>
                  </a:lnTo>
                  <a:lnTo>
                    <a:pt x="328421" y="80010"/>
                  </a:lnTo>
                  <a:lnTo>
                    <a:pt x="281685" y="66167"/>
                  </a:lnTo>
                  <a:lnTo>
                    <a:pt x="233933" y="53086"/>
                  </a:lnTo>
                  <a:lnTo>
                    <a:pt x="185546" y="40767"/>
                  </a:lnTo>
                  <a:lnTo>
                    <a:pt x="136525" y="28829"/>
                  </a:lnTo>
                  <a:lnTo>
                    <a:pt x="12064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13175" y="2076068"/>
              <a:ext cx="687705" cy="886460"/>
            </a:xfrm>
            <a:custGeom>
              <a:avLst/>
              <a:gdLst/>
              <a:ahLst/>
              <a:cxnLst/>
              <a:rect l="l" t="t" r="r" b="b"/>
              <a:pathLst>
                <a:path w="687704" h="886460">
                  <a:moveTo>
                    <a:pt x="557789" y="32701"/>
                  </a:moveTo>
                  <a:lnTo>
                    <a:pt x="501269" y="38607"/>
                  </a:lnTo>
                  <a:lnTo>
                    <a:pt x="441071" y="50545"/>
                  </a:lnTo>
                  <a:lnTo>
                    <a:pt x="382650" y="69214"/>
                  </a:lnTo>
                  <a:lnTo>
                    <a:pt x="327405" y="95884"/>
                  </a:lnTo>
                  <a:lnTo>
                    <a:pt x="288289" y="122427"/>
                  </a:lnTo>
                  <a:lnTo>
                    <a:pt x="251460" y="155320"/>
                  </a:lnTo>
                  <a:lnTo>
                    <a:pt x="217932" y="194690"/>
                  </a:lnTo>
                  <a:lnTo>
                    <a:pt x="188087" y="239648"/>
                  </a:lnTo>
                  <a:lnTo>
                    <a:pt x="161289" y="290321"/>
                  </a:lnTo>
                  <a:lnTo>
                    <a:pt x="136905" y="345693"/>
                  </a:lnTo>
                  <a:lnTo>
                    <a:pt x="122047" y="384936"/>
                  </a:lnTo>
                  <a:lnTo>
                    <a:pt x="108203" y="425576"/>
                  </a:lnTo>
                  <a:lnTo>
                    <a:pt x="94869" y="467994"/>
                  </a:lnTo>
                  <a:lnTo>
                    <a:pt x="82423" y="511809"/>
                  </a:lnTo>
                  <a:lnTo>
                    <a:pt x="70485" y="556767"/>
                  </a:lnTo>
                  <a:lnTo>
                    <a:pt x="59054" y="602741"/>
                  </a:lnTo>
                  <a:lnTo>
                    <a:pt x="48133" y="649604"/>
                  </a:lnTo>
                  <a:lnTo>
                    <a:pt x="37464" y="696976"/>
                  </a:lnTo>
                  <a:lnTo>
                    <a:pt x="27050" y="745108"/>
                  </a:lnTo>
                  <a:lnTo>
                    <a:pt x="0" y="873251"/>
                  </a:lnTo>
                  <a:lnTo>
                    <a:pt x="62737" y="886459"/>
                  </a:lnTo>
                  <a:lnTo>
                    <a:pt x="89662" y="758316"/>
                  </a:lnTo>
                  <a:lnTo>
                    <a:pt x="100075" y="710564"/>
                  </a:lnTo>
                  <a:lnTo>
                    <a:pt x="110489" y="663575"/>
                  </a:lnTo>
                  <a:lnTo>
                    <a:pt x="121412" y="617473"/>
                  </a:lnTo>
                  <a:lnTo>
                    <a:pt x="132714" y="572134"/>
                  </a:lnTo>
                  <a:lnTo>
                    <a:pt x="144399" y="528192"/>
                  </a:lnTo>
                  <a:lnTo>
                    <a:pt x="156463" y="485647"/>
                  </a:lnTo>
                  <a:lnTo>
                    <a:pt x="169290" y="444753"/>
                  </a:lnTo>
                  <a:lnTo>
                    <a:pt x="182625" y="405510"/>
                  </a:lnTo>
                  <a:lnTo>
                    <a:pt x="196723" y="368426"/>
                  </a:lnTo>
                  <a:lnTo>
                    <a:pt x="219328" y="317245"/>
                  </a:lnTo>
                  <a:lnTo>
                    <a:pt x="243712" y="271525"/>
                  </a:lnTo>
                  <a:lnTo>
                    <a:pt x="269875" y="231901"/>
                  </a:lnTo>
                  <a:lnTo>
                    <a:pt x="298069" y="199135"/>
                  </a:lnTo>
                  <a:lnTo>
                    <a:pt x="328295" y="172465"/>
                  </a:lnTo>
                  <a:lnTo>
                    <a:pt x="360807" y="150621"/>
                  </a:lnTo>
                  <a:lnTo>
                    <a:pt x="408050" y="127888"/>
                  </a:lnTo>
                  <a:lnTo>
                    <a:pt x="458470" y="112140"/>
                  </a:lnTo>
                  <a:lnTo>
                    <a:pt x="512190" y="101600"/>
                  </a:lnTo>
                  <a:lnTo>
                    <a:pt x="561023" y="96555"/>
                  </a:lnTo>
                  <a:lnTo>
                    <a:pt x="557789" y="32701"/>
                  </a:lnTo>
                  <a:close/>
                </a:path>
                <a:path w="687704" h="886460">
                  <a:moveTo>
                    <a:pt x="625570" y="30479"/>
                  </a:moveTo>
                  <a:lnTo>
                    <a:pt x="589026" y="30479"/>
                  </a:lnTo>
                  <a:lnTo>
                    <a:pt x="593598" y="94233"/>
                  </a:lnTo>
                  <a:lnTo>
                    <a:pt x="561023" y="96555"/>
                  </a:lnTo>
                  <a:lnTo>
                    <a:pt x="562610" y="127888"/>
                  </a:lnTo>
                  <a:lnTo>
                    <a:pt x="687197" y="57530"/>
                  </a:lnTo>
                  <a:lnTo>
                    <a:pt x="625570" y="30479"/>
                  </a:lnTo>
                  <a:close/>
                </a:path>
                <a:path w="687704" h="886460">
                  <a:moveTo>
                    <a:pt x="589026" y="30479"/>
                  </a:moveTo>
                  <a:lnTo>
                    <a:pt x="557789" y="32701"/>
                  </a:lnTo>
                  <a:lnTo>
                    <a:pt x="561023" y="96555"/>
                  </a:lnTo>
                  <a:lnTo>
                    <a:pt x="593598" y="94233"/>
                  </a:lnTo>
                  <a:lnTo>
                    <a:pt x="589026" y="30479"/>
                  </a:lnTo>
                  <a:close/>
                </a:path>
                <a:path w="687704" h="886460">
                  <a:moveTo>
                    <a:pt x="556133" y="0"/>
                  </a:moveTo>
                  <a:lnTo>
                    <a:pt x="557789" y="32701"/>
                  </a:lnTo>
                  <a:lnTo>
                    <a:pt x="589026" y="30479"/>
                  </a:lnTo>
                  <a:lnTo>
                    <a:pt x="625570" y="30479"/>
                  </a:lnTo>
                  <a:lnTo>
                    <a:pt x="556133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39340" y="3573780"/>
              <a:ext cx="2304415" cy="1295400"/>
            </a:xfrm>
            <a:custGeom>
              <a:avLst/>
              <a:gdLst/>
              <a:ahLst/>
              <a:cxnLst/>
              <a:rect l="l" t="t" r="r" b="b"/>
              <a:pathLst>
                <a:path w="2304415" h="1295400">
                  <a:moveTo>
                    <a:pt x="0" y="1295400"/>
                  </a:moveTo>
                  <a:lnTo>
                    <a:pt x="2304288" y="1295400"/>
                  </a:lnTo>
                </a:path>
                <a:path w="2304415" h="1295400">
                  <a:moveTo>
                    <a:pt x="0" y="792480"/>
                  </a:moveTo>
                  <a:lnTo>
                    <a:pt x="2304288" y="792480"/>
                  </a:lnTo>
                </a:path>
                <a:path w="2304415" h="1295400">
                  <a:moveTo>
                    <a:pt x="0" y="0"/>
                  </a:moveTo>
                  <a:lnTo>
                    <a:pt x="2304288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868161" y="2853689"/>
            <a:ext cx="433070" cy="2147570"/>
          </a:xfrm>
          <a:prstGeom prst="rect">
            <a:avLst/>
          </a:prstGeom>
          <a:ln w="47244">
            <a:solidFill>
              <a:srgbClr val="006B6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spcBef>
                <a:spcPts val="1605"/>
              </a:spcBef>
            </a:pPr>
            <a:r>
              <a:rPr sz="2400" dirty="0">
                <a:latin typeface="Times New Roman"/>
                <a:cs typeface="Times New Roman"/>
              </a:rPr>
              <a:t>9</a:t>
            </a:r>
            <a:endParaRPr sz="24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96154" y="2693522"/>
            <a:ext cx="1052195" cy="1671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sz="2400" spc="-5" dirty="0">
                <a:latin typeface="Times New Roman"/>
                <a:cs typeface="Times New Roman"/>
              </a:rPr>
              <a:t>Push(5)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Push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(6)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latin typeface="Times New Roman"/>
                <a:cs typeface="Times New Roman"/>
              </a:rPr>
              <a:t>Push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(9)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271004" y="3136392"/>
            <a:ext cx="685800" cy="152400"/>
          </a:xfrm>
          <a:custGeom>
            <a:avLst/>
            <a:gdLst/>
            <a:ahLst/>
            <a:cxnLst/>
            <a:rect l="l" t="t" r="r" b="b"/>
            <a:pathLst>
              <a:path w="685800" h="152400">
                <a:moveTo>
                  <a:pt x="533400" y="0"/>
                </a:moveTo>
                <a:lnTo>
                  <a:pt x="533400" y="152400"/>
                </a:lnTo>
                <a:lnTo>
                  <a:pt x="609600" y="114300"/>
                </a:lnTo>
                <a:lnTo>
                  <a:pt x="571500" y="114300"/>
                </a:lnTo>
                <a:lnTo>
                  <a:pt x="571500" y="38100"/>
                </a:lnTo>
                <a:lnTo>
                  <a:pt x="609600" y="38100"/>
                </a:lnTo>
                <a:lnTo>
                  <a:pt x="533400" y="0"/>
                </a:lnTo>
                <a:close/>
              </a:path>
              <a:path w="685800" h="152400">
                <a:moveTo>
                  <a:pt x="533400" y="38100"/>
                </a:moveTo>
                <a:lnTo>
                  <a:pt x="0" y="38100"/>
                </a:lnTo>
                <a:lnTo>
                  <a:pt x="0" y="114300"/>
                </a:lnTo>
                <a:lnTo>
                  <a:pt x="533400" y="114300"/>
                </a:lnTo>
                <a:lnTo>
                  <a:pt x="533400" y="38100"/>
                </a:lnTo>
                <a:close/>
              </a:path>
              <a:path w="685800" h="152400">
                <a:moveTo>
                  <a:pt x="609600" y="38100"/>
                </a:moveTo>
                <a:lnTo>
                  <a:pt x="571500" y="38100"/>
                </a:lnTo>
                <a:lnTo>
                  <a:pt x="571500" y="114300"/>
                </a:lnTo>
                <a:lnTo>
                  <a:pt x="609600" y="114300"/>
                </a:lnTo>
                <a:lnTo>
                  <a:pt x="685800" y="76200"/>
                </a:lnTo>
                <a:lnTo>
                  <a:pt x="6096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668261" y="2693522"/>
            <a:ext cx="1126490" cy="2219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sz="2400" spc="-5" dirty="0">
                <a:latin typeface="Times New Roman"/>
                <a:cs typeface="Times New Roman"/>
              </a:rPr>
              <a:t>Pop </a:t>
            </a:r>
            <a:r>
              <a:rPr sz="2400" dirty="0">
                <a:latin typeface="Times New Roman"/>
                <a:cs typeface="Times New Roman"/>
              </a:rPr>
              <a:t> Push(7)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Push(12)  Push(15)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668261" y="5619699"/>
            <a:ext cx="482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pop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956804" y="3069335"/>
            <a:ext cx="568960" cy="1996439"/>
          </a:xfrm>
          <a:custGeom>
            <a:avLst/>
            <a:gdLst/>
            <a:ahLst/>
            <a:cxnLst/>
            <a:rect l="l" t="t" r="r" b="b"/>
            <a:pathLst>
              <a:path w="568959" h="1996439">
                <a:moveTo>
                  <a:pt x="0" y="1996439"/>
                </a:moveTo>
                <a:lnTo>
                  <a:pt x="568451" y="1996439"/>
                </a:lnTo>
                <a:lnTo>
                  <a:pt x="568451" y="0"/>
                </a:lnTo>
                <a:lnTo>
                  <a:pt x="0" y="0"/>
                </a:lnTo>
                <a:lnTo>
                  <a:pt x="0" y="1996439"/>
                </a:lnTo>
                <a:close/>
              </a:path>
            </a:pathLst>
          </a:custGeom>
          <a:ln w="79248">
            <a:solidFill>
              <a:srgbClr val="006B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036814" y="3091383"/>
            <a:ext cx="330200" cy="185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15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imes New Roman"/>
                <a:cs typeface="Times New Roman"/>
              </a:rPr>
              <a:t>12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126223" y="5297423"/>
            <a:ext cx="326390" cy="152400"/>
          </a:xfrm>
          <a:custGeom>
            <a:avLst/>
            <a:gdLst/>
            <a:ahLst/>
            <a:cxnLst/>
            <a:rect l="l" t="t" r="r" b="b"/>
            <a:pathLst>
              <a:path w="326390" h="152400">
                <a:moveTo>
                  <a:pt x="173735" y="0"/>
                </a:moveTo>
                <a:lnTo>
                  <a:pt x="173735" y="152400"/>
                </a:lnTo>
                <a:lnTo>
                  <a:pt x="249935" y="114300"/>
                </a:lnTo>
                <a:lnTo>
                  <a:pt x="211835" y="114300"/>
                </a:lnTo>
                <a:lnTo>
                  <a:pt x="211835" y="38100"/>
                </a:lnTo>
                <a:lnTo>
                  <a:pt x="249935" y="38100"/>
                </a:lnTo>
                <a:lnTo>
                  <a:pt x="173735" y="0"/>
                </a:lnTo>
                <a:close/>
              </a:path>
              <a:path w="326390" h="152400">
                <a:moveTo>
                  <a:pt x="173735" y="38100"/>
                </a:moveTo>
                <a:lnTo>
                  <a:pt x="0" y="38100"/>
                </a:lnTo>
                <a:lnTo>
                  <a:pt x="0" y="114300"/>
                </a:lnTo>
                <a:lnTo>
                  <a:pt x="173735" y="114300"/>
                </a:lnTo>
                <a:lnTo>
                  <a:pt x="173735" y="38100"/>
                </a:lnTo>
                <a:close/>
              </a:path>
              <a:path w="326390" h="152400">
                <a:moveTo>
                  <a:pt x="249935" y="38100"/>
                </a:moveTo>
                <a:lnTo>
                  <a:pt x="211835" y="38100"/>
                </a:lnTo>
                <a:lnTo>
                  <a:pt x="211835" y="114300"/>
                </a:lnTo>
                <a:lnTo>
                  <a:pt x="249935" y="114300"/>
                </a:lnTo>
                <a:lnTo>
                  <a:pt x="326135" y="76200"/>
                </a:lnTo>
                <a:lnTo>
                  <a:pt x="249935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667243" y="5157215"/>
            <a:ext cx="568960" cy="1632585"/>
          </a:xfrm>
          <a:custGeom>
            <a:avLst/>
            <a:gdLst/>
            <a:ahLst/>
            <a:cxnLst/>
            <a:rect l="l" t="t" r="r" b="b"/>
            <a:pathLst>
              <a:path w="568959" h="1632584">
                <a:moveTo>
                  <a:pt x="0" y="1632204"/>
                </a:moveTo>
                <a:lnTo>
                  <a:pt x="568451" y="1632204"/>
                </a:lnTo>
                <a:lnTo>
                  <a:pt x="568451" y="0"/>
                </a:lnTo>
                <a:lnTo>
                  <a:pt x="0" y="0"/>
                </a:lnTo>
                <a:lnTo>
                  <a:pt x="0" y="1632204"/>
                </a:lnTo>
                <a:close/>
              </a:path>
            </a:pathLst>
          </a:custGeom>
          <a:ln w="79248">
            <a:solidFill>
              <a:srgbClr val="006B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747761" y="5181346"/>
            <a:ext cx="33020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12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7668" rIns="0" bIns="0" rtlCol="0">
            <a:spAutoFit/>
          </a:bodyPr>
          <a:lstStyle/>
          <a:p>
            <a:pPr marL="2161540" marR="5080" indent="-2105660">
              <a:lnSpc>
                <a:spcPct val="100000"/>
              </a:lnSpc>
              <a:spcBef>
                <a:spcPts val="100"/>
              </a:spcBef>
            </a:pPr>
            <a:r>
              <a:rPr sz="3600" spc="130" dirty="0"/>
              <a:t>Array</a:t>
            </a:r>
            <a:r>
              <a:rPr sz="3600" spc="100" dirty="0"/>
              <a:t> </a:t>
            </a:r>
            <a:r>
              <a:rPr sz="3600" spc="50" dirty="0"/>
              <a:t>implementation</a:t>
            </a:r>
            <a:r>
              <a:rPr sz="3600" spc="105" dirty="0"/>
              <a:t> </a:t>
            </a:r>
            <a:r>
              <a:rPr sz="3600" spc="80" dirty="0"/>
              <a:t>of</a:t>
            </a:r>
            <a:r>
              <a:rPr sz="3600" spc="105" dirty="0"/>
              <a:t> </a:t>
            </a:r>
            <a:r>
              <a:rPr sz="3600" spc="100" dirty="0"/>
              <a:t>push</a:t>
            </a:r>
            <a:r>
              <a:rPr sz="3600" spc="105" dirty="0"/>
              <a:t> </a:t>
            </a:r>
            <a:r>
              <a:rPr sz="3600" spc="110" dirty="0"/>
              <a:t>and </a:t>
            </a:r>
            <a:r>
              <a:rPr sz="3600" spc="-780" dirty="0"/>
              <a:t> </a:t>
            </a:r>
            <a:r>
              <a:rPr sz="3600" spc="120" dirty="0"/>
              <a:t>pop</a:t>
            </a:r>
            <a:r>
              <a:rPr sz="3600" spc="100" dirty="0"/>
              <a:t> </a:t>
            </a:r>
            <a:r>
              <a:rPr sz="3600" spc="30" dirty="0"/>
              <a:t>operation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025" y="1611073"/>
            <a:ext cx="7737475" cy="440626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0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dirty="0">
                <a:latin typeface="Arial MT"/>
                <a:cs typeface="Arial MT"/>
              </a:rPr>
              <a:t>Analysis:</a:t>
            </a:r>
            <a:endParaRPr sz="28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595"/>
              </a:spcBef>
            </a:pPr>
            <a:r>
              <a:rPr sz="2400" spc="-5" dirty="0">
                <a:solidFill>
                  <a:srgbClr val="00C0C0"/>
                </a:solidFill>
                <a:latin typeface="Arial MT"/>
                <a:cs typeface="Arial MT"/>
              </a:rPr>
              <a:t>»</a:t>
            </a:r>
            <a:r>
              <a:rPr sz="2400" spc="240" dirty="0">
                <a:solidFill>
                  <a:srgbClr val="00C0C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Suppose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" dirty="0">
                <a:latin typeface="Arial MT"/>
                <a:cs typeface="Arial MT"/>
              </a:rPr>
              <a:t> stack has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" dirty="0">
                <a:latin typeface="Arial MT"/>
                <a:cs typeface="Arial MT"/>
              </a:rPr>
              <a:t> following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structure.</a:t>
            </a:r>
            <a:endParaRPr sz="2400">
              <a:latin typeface="Arial MT"/>
              <a:cs typeface="Arial MT"/>
            </a:endParaRPr>
          </a:p>
          <a:p>
            <a:pPr marL="927100" marR="3437890">
              <a:lnSpc>
                <a:spcPts val="4610"/>
              </a:lnSpc>
              <a:spcBef>
                <a:spcPts val="245"/>
              </a:spcBef>
            </a:pPr>
            <a:r>
              <a:rPr sz="3200" spc="-5" dirty="0">
                <a:latin typeface="Arial MT"/>
                <a:cs typeface="Arial MT"/>
              </a:rPr>
              <a:t>int</a:t>
            </a:r>
            <a:r>
              <a:rPr sz="3200" spc="-4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num[Max-Size];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int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top =-1;</a:t>
            </a:r>
            <a:endParaRPr sz="3200">
              <a:latin typeface="Arial MT"/>
              <a:cs typeface="Arial MT"/>
            </a:endParaRPr>
          </a:p>
          <a:p>
            <a:pPr marL="756285" marR="147955" indent="-287020">
              <a:lnSpc>
                <a:spcPct val="100000"/>
              </a:lnSpc>
              <a:spcBef>
                <a:spcPts val="330"/>
              </a:spcBef>
            </a:pPr>
            <a:r>
              <a:rPr sz="2400" spc="-5" dirty="0">
                <a:solidFill>
                  <a:srgbClr val="00C0C0"/>
                </a:solidFill>
                <a:latin typeface="Arial MT"/>
                <a:cs typeface="Arial MT"/>
              </a:rPr>
              <a:t>»</a:t>
            </a:r>
            <a:r>
              <a:rPr sz="2400" spc="245" dirty="0">
                <a:solidFill>
                  <a:srgbClr val="00C0C0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We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need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 </a:t>
            </a:r>
            <a:r>
              <a:rPr sz="2400" spc="-5" dirty="0">
                <a:latin typeface="Arial MT"/>
                <a:cs typeface="Arial MT"/>
              </a:rPr>
              <a:t>have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integer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variable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that stores </a:t>
            </a:r>
            <a:r>
              <a:rPr sz="2400" spc="-5" dirty="0">
                <a:latin typeface="Arial MT"/>
                <a:cs typeface="Arial MT"/>
              </a:rPr>
              <a:t>an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index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value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that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tells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us:</a:t>
            </a:r>
            <a:endParaRPr sz="24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  <a:spcBef>
                <a:spcPts val="655"/>
              </a:spcBef>
            </a:pPr>
            <a:r>
              <a:rPr sz="2800" spc="-5" dirty="0">
                <a:latin typeface="Arial MT"/>
                <a:cs typeface="Arial MT"/>
              </a:rPr>
              <a:t>–</a:t>
            </a:r>
            <a:r>
              <a:rPr sz="2800" spc="-53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</a:t>
            </a:r>
            <a:r>
              <a:rPr sz="2800" spc="5" dirty="0">
                <a:latin typeface="Arial MT"/>
                <a:cs typeface="Arial MT"/>
              </a:rPr>
              <a:t>o</a:t>
            </a:r>
            <a:r>
              <a:rPr sz="2800" spc="-5" dirty="0">
                <a:latin typeface="Arial MT"/>
                <a:cs typeface="Arial MT"/>
              </a:rPr>
              <a:t>s</a:t>
            </a:r>
            <a:r>
              <a:rPr sz="2800" dirty="0">
                <a:latin typeface="Arial MT"/>
                <a:cs typeface="Arial MT"/>
              </a:rPr>
              <a:t>i</a:t>
            </a:r>
            <a:r>
              <a:rPr sz="2800" spc="-5" dirty="0">
                <a:latin typeface="Arial MT"/>
                <a:cs typeface="Arial MT"/>
              </a:rPr>
              <a:t>ti</a:t>
            </a:r>
            <a:r>
              <a:rPr sz="2800" dirty="0">
                <a:latin typeface="Arial MT"/>
                <a:cs typeface="Arial MT"/>
              </a:rPr>
              <a:t>o</a:t>
            </a:r>
            <a:r>
              <a:rPr sz="2800" spc="-5" dirty="0">
                <a:latin typeface="Arial MT"/>
                <a:cs typeface="Arial MT"/>
              </a:rPr>
              <a:t>n whe</a:t>
            </a:r>
            <a:r>
              <a:rPr sz="2800" dirty="0">
                <a:latin typeface="Arial MT"/>
                <a:cs typeface="Arial MT"/>
              </a:rPr>
              <a:t>r</a:t>
            </a:r>
            <a:r>
              <a:rPr sz="2800" spc="-5" dirty="0">
                <a:latin typeface="Arial MT"/>
                <a:cs typeface="Arial MT"/>
              </a:rPr>
              <a:t>e</a:t>
            </a:r>
            <a:r>
              <a:rPr sz="2800" spc="2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to st</a:t>
            </a:r>
            <a:r>
              <a:rPr sz="2800" spc="5" dirty="0">
                <a:latin typeface="Arial MT"/>
                <a:cs typeface="Arial MT"/>
              </a:rPr>
              <a:t>o</a:t>
            </a:r>
            <a:r>
              <a:rPr sz="2800" spc="-5" dirty="0">
                <a:latin typeface="Arial MT"/>
                <a:cs typeface="Arial MT"/>
              </a:rPr>
              <a:t>re a </a:t>
            </a:r>
            <a:r>
              <a:rPr sz="2800" spc="5" dirty="0">
                <a:latin typeface="Arial MT"/>
                <a:cs typeface="Arial MT"/>
              </a:rPr>
              <a:t>n</a:t>
            </a:r>
            <a:r>
              <a:rPr sz="2800" spc="-5" dirty="0">
                <a:latin typeface="Arial MT"/>
                <a:cs typeface="Arial MT"/>
              </a:rPr>
              <a:t>ew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v</a:t>
            </a:r>
            <a:r>
              <a:rPr sz="2800" dirty="0">
                <a:latin typeface="Arial MT"/>
                <a:cs typeface="Arial MT"/>
              </a:rPr>
              <a:t>a</a:t>
            </a:r>
            <a:r>
              <a:rPr sz="2800" spc="-5" dirty="0">
                <a:latin typeface="Arial MT"/>
                <a:cs typeface="Arial MT"/>
              </a:rPr>
              <a:t>l</a:t>
            </a:r>
            <a:r>
              <a:rPr sz="2800" dirty="0">
                <a:latin typeface="Arial MT"/>
                <a:cs typeface="Arial MT"/>
              </a:rPr>
              <a:t>u</a:t>
            </a:r>
            <a:r>
              <a:rPr sz="2800" spc="-5" dirty="0">
                <a:latin typeface="Arial MT"/>
                <a:cs typeface="Arial MT"/>
              </a:rPr>
              <a:t>e</a:t>
            </a:r>
            <a:endParaRPr sz="2800">
              <a:latin typeface="Arial MT"/>
              <a:cs typeface="Arial MT"/>
            </a:endParaRPr>
          </a:p>
          <a:p>
            <a:pPr marL="1155700" marR="5080" indent="-228600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Arial MT"/>
                <a:cs typeface="Arial MT"/>
              </a:rPr>
              <a:t>–</a:t>
            </a:r>
            <a:r>
              <a:rPr sz="2800" spc="-53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total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number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of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elements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stored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stack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0072" y="732535"/>
            <a:ext cx="74822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60" dirty="0"/>
              <a:t>To</a:t>
            </a:r>
            <a:r>
              <a:rPr sz="3600" spc="100" dirty="0"/>
              <a:t> </a:t>
            </a:r>
            <a:r>
              <a:rPr sz="3600" spc="155" dirty="0"/>
              <a:t>push/add</a:t>
            </a:r>
            <a:r>
              <a:rPr sz="3600" spc="105" dirty="0"/>
              <a:t> </a:t>
            </a:r>
            <a:r>
              <a:rPr sz="3600" spc="60" dirty="0"/>
              <a:t>an</a:t>
            </a:r>
            <a:r>
              <a:rPr sz="3600" spc="100" dirty="0"/>
              <a:t> </a:t>
            </a:r>
            <a:r>
              <a:rPr sz="3600" spc="25" dirty="0"/>
              <a:t>element</a:t>
            </a:r>
            <a:r>
              <a:rPr sz="3600" spc="100" dirty="0"/>
              <a:t> </a:t>
            </a:r>
            <a:r>
              <a:rPr sz="3600" dirty="0"/>
              <a:t>to</a:t>
            </a:r>
            <a:r>
              <a:rPr sz="3600" spc="100" dirty="0"/>
              <a:t> </a:t>
            </a:r>
            <a:r>
              <a:rPr sz="3600" spc="5" dirty="0"/>
              <a:t>the</a:t>
            </a:r>
            <a:r>
              <a:rPr sz="3600" spc="100" dirty="0"/>
              <a:t> </a:t>
            </a:r>
            <a:r>
              <a:rPr sz="3600" spc="20" dirty="0"/>
              <a:t>stack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39851" y="1925192"/>
            <a:ext cx="7344409" cy="4235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16535" indent="-342900">
              <a:lnSpc>
                <a:spcPct val="100000"/>
              </a:lnSpc>
              <a:spcBef>
                <a:spcPts val="100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5600" algn="l"/>
              </a:tabLst>
            </a:pPr>
            <a:r>
              <a:rPr sz="3600" dirty="0">
                <a:latin typeface="Arial MT"/>
                <a:cs typeface="Arial MT"/>
              </a:rPr>
              <a:t>Check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if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there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spc="-5" dirty="0">
                <a:latin typeface="Arial MT"/>
                <a:cs typeface="Arial MT"/>
              </a:rPr>
              <a:t>is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enough</a:t>
            </a:r>
            <a:r>
              <a:rPr sz="3600" spc="-1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space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spc="-5" dirty="0">
                <a:latin typeface="Arial MT"/>
                <a:cs typeface="Arial MT"/>
              </a:rPr>
              <a:t>in </a:t>
            </a:r>
            <a:r>
              <a:rPr sz="3600" spc="-985" dirty="0">
                <a:latin typeface="Arial MT"/>
                <a:cs typeface="Arial MT"/>
              </a:rPr>
              <a:t> </a:t>
            </a:r>
            <a:r>
              <a:rPr sz="3600" spc="-5" dirty="0">
                <a:latin typeface="Arial MT"/>
                <a:cs typeface="Arial MT"/>
              </a:rPr>
              <a:t>the </a:t>
            </a:r>
            <a:r>
              <a:rPr sz="3600" dirty="0">
                <a:latin typeface="Arial MT"/>
                <a:cs typeface="Arial MT"/>
              </a:rPr>
              <a:t>stack</a:t>
            </a:r>
            <a:endParaRPr sz="3600">
              <a:latin typeface="Arial MT"/>
              <a:cs typeface="Arial MT"/>
            </a:endParaRPr>
          </a:p>
          <a:p>
            <a:pPr marL="756285" marR="488950" indent="-287020">
              <a:lnSpc>
                <a:spcPct val="100000"/>
              </a:lnSpc>
              <a:spcBef>
                <a:spcPts val="775"/>
              </a:spcBef>
            </a:pPr>
            <a:r>
              <a:rPr sz="3200" dirty="0">
                <a:solidFill>
                  <a:srgbClr val="00C0C0"/>
                </a:solidFill>
                <a:latin typeface="Arial MT"/>
                <a:cs typeface="Arial MT"/>
              </a:rPr>
              <a:t>»</a:t>
            </a:r>
            <a:r>
              <a:rPr sz="3200" spc="-415" dirty="0">
                <a:solidFill>
                  <a:srgbClr val="00C0C0"/>
                </a:solidFill>
                <a:latin typeface="Arial MT"/>
                <a:cs typeface="Arial MT"/>
              </a:rPr>
              <a:t> </a:t>
            </a:r>
            <a:r>
              <a:rPr sz="3200" spc="-365" dirty="0">
                <a:latin typeface="Arial MT"/>
                <a:cs typeface="Arial MT"/>
              </a:rPr>
              <a:t>T</a:t>
            </a:r>
            <a:r>
              <a:rPr sz="3200" dirty="0">
                <a:latin typeface="Arial MT"/>
                <a:cs typeface="Arial MT"/>
              </a:rPr>
              <a:t>o </a:t>
            </a:r>
            <a:r>
              <a:rPr sz="3200" spc="-15" dirty="0">
                <a:latin typeface="Arial MT"/>
                <a:cs typeface="Arial MT"/>
              </a:rPr>
              <a:t>a</a:t>
            </a:r>
            <a:r>
              <a:rPr sz="3200" dirty="0">
                <a:latin typeface="Arial MT"/>
                <a:cs typeface="Arial MT"/>
              </a:rPr>
              <a:t>dd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n</a:t>
            </a:r>
            <a:r>
              <a:rPr sz="3200" spc="-15" dirty="0">
                <a:latin typeface="Arial MT"/>
                <a:cs typeface="Arial MT"/>
              </a:rPr>
              <a:t>e</a:t>
            </a:r>
            <a:r>
              <a:rPr sz="3200" dirty="0">
                <a:latin typeface="Arial MT"/>
                <a:cs typeface="Arial MT"/>
              </a:rPr>
              <a:t>w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value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we sh</a:t>
            </a:r>
            <a:r>
              <a:rPr sz="3200" spc="-10" dirty="0">
                <a:latin typeface="Arial MT"/>
                <a:cs typeface="Arial MT"/>
              </a:rPr>
              <a:t>o</a:t>
            </a:r>
            <a:r>
              <a:rPr sz="3200" dirty="0">
                <a:latin typeface="Arial MT"/>
                <a:cs typeface="Arial MT"/>
              </a:rPr>
              <a:t>uld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h</a:t>
            </a:r>
            <a:r>
              <a:rPr sz="3200" spc="-10" dirty="0">
                <a:latin typeface="Arial MT"/>
                <a:cs typeface="Arial MT"/>
              </a:rPr>
              <a:t>a</a:t>
            </a:r>
            <a:r>
              <a:rPr sz="3200" dirty="0">
                <a:latin typeface="Arial MT"/>
                <a:cs typeface="Arial MT"/>
              </a:rPr>
              <a:t>ve  check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the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space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left</a:t>
            </a:r>
            <a:endParaRPr sz="32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765"/>
              </a:spcBef>
            </a:pPr>
            <a:r>
              <a:rPr sz="3200" dirty="0">
                <a:solidFill>
                  <a:srgbClr val="00C0C0"/>
                </a:solidFill>
                <a:latin typeface="Arial MT"/>
                <a:cs typeface="Arial MT"/>
              </a:rPr>
              <a:t>»</a:t>
            </a:r>
            <a:r>
              <a:rPr sz="3200" spc="-420" dirty="0">
                <a:solidFill>
                  <a:srgbClr val="00C0C0"/>
                </a:solidFill>
                <a:latin typeface="Arial MT"/>
                <a:cs typeface="Arial MT"/>
              </a:rPr>
              <a:t> </a:t>
            </a:r>
            <a:r>
              <a:rPr sz="3200" spc="-365" dirty="0">
                <a:latin typeface="Arial MT"/>
                <a:cs typeface="Arial MT"/>
              </a:rPr>
              <a:t>T</a:t>
            </a:r>
            <a:r>
              <a:rPr sz="3200" dirty="0">
                <a:latin typeface="Arial MT"/>
                <a:cs typeface="Arial MT"/>
              </a:rPr>
              <a:t>o</a:t>
            </a:r>
            <a:r>
              <a:rPr sz="3200" spc="-15" dirty="0">
                <a:latin typeface="Arial MT"/>
                <a:cs typeface="Arial MT"/>
              </a:rPr>
              <a:t>p</a:t>
            </a:r>
            <a:r>
              <a:rPr sz="3200" dirty="0">
                <a:latin typeface="Arial MT"/>
                <a:cs typeface="Arial MT"/>
              </a:rPr>
              <a:t>&lt;M</a:t>
            </a:r>
            <a:r>
              <a:rPr sz="3200" spc="-15" dirty="0">
                <a:latin typeface="Arial MT"/>
                <a:cs typeface="Arial MT"/>
              </a:rPr>
              <a:t>a</a:t>
            </a:r>
            <a:r>
              <a:rPr sz="3200" dirty="0">
                <a:latin typeface="Arial MT"/>
                <a:cs typeface="Arial MT"/>
              </a:rPr>
              <a:t>x_siz</a:t>
            </a:r>
            <a:r>
              <a:rPr sz="3200" spc="-5" dirty="0">
                <a:latin typeface="Arial MT"/>
                <a:cs typeface="Arial MT"/>
              </a:rPr>
              <a:t>e</a:t>
            </a:r>
            <a:r>
              <a:rPr sz="3200" dirty="0">
                <a:latin typeface="Arial MT"/>
                <a:cs typeface="Arial MT"/>
              </a:rPr>
              <a:t>-</a:t>
            </a:r>
            <a:r>
              <a:rPr sz="3200" spc="-10" dirty="0">
                <a:latin typeface="Arial MT"/>
                <a:cs typeface="Arial MT"/>
              </a:rPr>
              <a:t>1?</a:t>
            </a:r>
            <a:endParaRPr sz="3200">
              <a:latin typeface="Arial MT"/>
              <a:cs typeface="Arial MT"/>
            </a:endParaRPr>
          </a:p>
          <a:p>
            <a:pPr marL="1155700" marR="5080" indent="-228600">
              <a:lnSpc>
                <a:spcPct val="100000"/>
              </a:lnSpc>
              <a:spcBef>
                <a:spcPts val="690"/>
              </a:spcBef>
            </a:pPr>
            <a:r>
              <a:rPr sz="2800" spc="-5" dirty="0">
                <a:latin typeface="Arial MT"/>
                <a:cs typeface="Arial MT"/>
              </a:rPr>
              <a:t>–</a:t>
            </a:r>
            <a:r>
              <a:rPr sz="2800" spc="-535" dirty="0">
                <a:latin typeface="Arial MT"/>
                <a:cs typeface="Arial MT"/>
              </a:rPr>
              <a:t> </a:t>
            </a:r>
            <a:r>
              <a:rPr sz="2800" spc="-90" dirty="0">
                <a:latin typeface="Arial MT"/>
                <a:cs typeface="Arial MT"/>
              </a:rPr>
              <a:t>Yes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–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increment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top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, store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element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Num[top]</a:t>
            </a:r>
            <a:endParaRPr sz="28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Arial MT"/>
                <a:cs typeface="Arial MT"/>
              </a:rPr>
              <a:t>–</a:t>
            </a:r>
            <a:r>
              <a:rPr sz="2800" spc="-53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No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– </a:t>
            </a:r>
            <a:r>
              <a:rPr sz="2800" dirty="0">
                <a:latin typeface="Arial MT"/>
                <a:cs typeface="Arial MT"/>
              </a:rPr>
              <a:t>s</a:t>
            </a:r>
            <a:r>
              <a:rPr sz="2800" spc="-5" dirty="0">
                <a:latin typeface="Arial MT"/>
                <a:cs typeface="Arial MT"/>
              </a:rPr>
              <a:t>t</a:t>
            </a:r>
            <a:r>
              <a:rPr sz="2800" dirty="0">
                <a:latin typeface="Arial MT"/>
                <a:cs typeface="Arial MT"/>
              </a:rPr>
              <a:t>ac</a:t>
            </a:r>
            <a:r>
              <a:rPr sz="2800" spc="-5" dirty="0">
                <a:latin typeface="Arial MT"/>
                <a:cs typeface="Arial MT"/>
              </a:rPr>
              <a:t>k o</a:t>
            </a:r>
            <a:r>
              <a:rPr sz="2800" spc="5" dirty="0">
                <a:latin typeface="Arial MT"/>
                <a:cs typeface="Arial MT"/>
              </a:rPr>
              <a:t>v</a:t>
            </a:r>
            <a:r>
              <a:rPr sz="2800" spc="-5" dirty="0">
                <a:latin typeface="Arial MT"/>
                <a:cs typeface="Arial MT"/>
              </a:rPr>
              <a:t>e</a:t>
            </a:r>
            <a:r>
              <a:rPr sz="2800" spc="5" dirty="0">
                <a:latin typeface="Arial MT"/>
                <a:cs typeface="Arial MT"/>
              </a:rPr>
              <a:t>r</a:t>
            </a:r>
            <a:r>
              <a:rPr sz="2800" spc="-5" dirty="0">
                <a:latin typeface="Arial MT"/>
                <a:cs typeface="Arial MT"/>
              </a:rPr>
              <a:t>fl</a:t>
            </a:r>
            <a:r>
              <a:rPr sz="2800" spc="5" dirty="0">
                <a:latin typeface="Arial MT"/>
                <a:cs typeface="Arial MT"/>
              </a:rPr>
              <a:t>o</a:t>
            </a:r>
            <a:r>
              <a:rPr sz="2800" spc="-5" dirty="0">
                <a:latin typeface="Arial MT"/>
                <a:cs typeface="Arial MT"/>
              </a:rPr>
              <a:t>w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7668" rIns="0" bIns="0" rtlCol="0">
            <a:spAutoFit/>
          </a:bodyPr>
          <a:lstStyle/>
          <a:p>
            <a:pPr marL="2704465" marR="5080" indent="-2644775">
              <a:lnSpc>
                <a:spcPct val="100000"/>
              </a:lnSpc>
              <a:spcBef>
                <a:spcPts val="100"/>
              </a:spcBef>
            </a:pPr>
            <a:r>
              <a:rPr sz="3600" spc="60" dirty="0"/>
              <a:t>To</a:t>
            </a:r>
            <a:r>
              <a:rPr sz="3600" spc="95" dirty="0"/>
              <a:t> </a:t>
            </a:r>
            <a:r>
              <a:rPr sz="3600" spc="120" dirty="0"/>
              <a:t>pop</a:t>
            </a:r>
            <a:r>
              <a:rPr sz="3600" spc="100" dirty="0"/>
              <a:t> </a:t>
            </a:r>
            <a:r>
              <a:rPr sz="3600" spc="-10" dirty="0"/>
              <a:t>or</a:t>
            </a:r>
            <a:r>
              <a:rPr sz="3600" spc="100" dirty="0"/>
              <a:t> </a:t>
            </a:r>
            <a:r>
              <a:rPr sz="3600" spc="50" dirty="0"/>
              <a:t>remove</a:t>
            </a:r>
            <a:r>
              <a:rPr sz="3600" spc="100" dirty="0"/>
              <a:t> </a:t>
            </a:r>
            <a:r>
              <a:rPr sz="3600" spc="60" dirty="0"/>
              <a:t>an</a:t>
            </a:r>
            <a:r>
              <a:rPr sz="3600" spc="95" dirty="0"/>
              <a:t> </a:t>
            </a:r>
            <a:r>
              <a:rPr sz="3600" spc="25" dirty="0"/>
              <a:t>element</a:t>
            </a:r>
            <a:r>
              <a:rPr sz="3600" spc="100" dirty="0"/>
              <a:t> </a:t>
            </a:r>
            <a:r>
              <a:rPr sz="3600" spc="70" dirty="0"/>
              <a:t>from </a:t>
            </a:r>
            <a:r>
              <a:rPr sz="3600" spc="-780" dirty="0"/>
              <a:t> </a:t>
            </a:r>
            <a:r>
              <a:rPr sz="3600" spc="5" dirty="0"/>
              <a:t>the</a:t>
            </a:r>
            <a:r>
              <a:rPr sz="3600" spc="100" dirty="0"/>
              <a:t> </a:t>
            </a:r>
            <a:r>
              <a:rPr sz="3600" spc="20" dirty="0"/>
              <a:t>stack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82651" y="1599666"/>
            <a:ext cx="6570980" cy="264922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5600" algn="l"/>
              </a:tabLst>
            </a:pPr>
            <a:r>
              <a:rPr sz="3200" dirty="0">
                <a:latin typeface="Arial MT"/>
                <a:cs typeface="Arial MT"/>
              </a:rPr>
              <a:t>Check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if</a:t>
            </a:r>
            <a:r>
              <a:rPr sz="3200" spc="-5" dirty="0">
                <a:latin typeface="Arial MT"/>
                <a:cs typeface="Arial MT"/>
              </a:rPr>
              <a:t> there is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data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in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the stack</a:t>
            </a:r>
            <a:endParaRPr sz="3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5600" algn="l"/>
              </a:tabLst>
            </a:pPr>
            <a:r>
              <a:rPr sz="3200" spc="-55" dirty="0">
                <a:latin typeface="Arial MT"/>
                <a:cs typeface="Arial MT"/>
              </a:rPr>
              <a:t>Top&gt;=0?</a:t>
            </a:r>
            <a:endParaRPr sz="3200">
              <a:latin typeface="Arial MT"/>
              <a:cs typeface="Arial MT"/>
            </a:endParaRPr>
          </a:p>
          <a:p>
            <a:pPr marL="756285" marR="5080" indent="-287020">
              <a:lnSpc>
                <a:spcPct val="100000"/>
              </a:lnSpc>
              <a:spcBef>
                <a:spcPts val="685"/>
              </a:spcBef>
            </a:pPr>
            <a:r>
              <a:rPr sz="2800" spc="-5" dirty="0">
                <a:solidFill>
                  <a:srgbClr val="00C0C0"/>
                </a:solidFill>
                <a:latin typeface="Arial MT"/>
                <a:cs typeface="Arial MT"/>
              </a:rPr>
              <a:t>»</a:t>
            </a:r>
            <a:r>
              <a:rPr sz="2800" spc="-95" dirty="0">
                <a:solidFill>
                  <a:srgbClr val="00C0C0"/>
                </a:solidFill>
                <a:latin typeface="Arial MT"/>
                <a:cs typeface="Arial MT"/>
              </a:rPr>
              <a:t> </a:t>
            </a:r>
            <a:r>
              <a:rPr sz="2800" spc="-65" dirty="0">
                <a:latin typeface="Arial MT"/>
                <a:cs typeface="Arial MT"/>
              </a:rPr>
              <a:t>Yes: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-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copy/remove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data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at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num[top], </a:t>
            </a:r>
            <a:r>
              <a:rPr sz="2800" spc="-76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decrement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top</a:t>
            </a:r>
            <a:endParaRPr sz="28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solidFill>
                  <a:srgbClr val="00C0C0"/>
                </a:solidFill>
                <a:latin typeface="Arial MT"/>
                <a:cs typeface="Arial MT"/>
              </a:rPr>
              <a:t>»</a:t>
            </a:r>
            <a:r>
              <a:rPr sz="2800" spc="-90" dirty="0">
                <a:solidFill>
                  <a:srgbClr val="00C0C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No: - </a:t>
            </a:r>
            <a:r>
              <a:rPr sz="2800" dirty="0">
                <a:latin typeface="Arial MT"/>
                <a:cs typeface="Arial MT"/>
              </a:rPr>
              <a:t>stack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underflow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0401" y="732535"/>
            <a:ext cx="47428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5" dirty="0"/>
              <a:t>Implementation</a:t>
            </a:r>
            <a:r>
              <a:rPr sz="3600" spc="75" dirty="0"/>
              <a:t> </a:t>
            </a:r>
            <a:r>
              <a:rPr sz="3600" dirty="0"/>
              <a:t>–</a:t>
            </a:r>
            <a:r>
              <a:rPr sz="3600" spc="80" dirty="0"/>
              <a:t> </a:t>
            </a:r>
            <a:r>
              <a:rPr sz="3600" spc="100" dirty="0"/>
              <a:t>push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297305" y="1622882"/>
            <a:ext cx="4445000" cy="4044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55"/>
              </a:lnSpc>
              <a:spcBef>
                <a:spcPts val="100"/>
              </a:spcBef>
            </a:pPr>
            <a:r>
              <a:rPr sz="2400" spc="-5" dirty="0">
                <a:latin typeface="Courier New"/>
                <a:cs typeface="Courier New"/>
              </a:rPr>
              <a:t>int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num[max_size];</a:t>
            </a:r>
            <a:endParaRPr sz="2400">
              <a:latin typeface="Courier New"/>
              <a:cs typeface="Courier New"/>
            </a:endParaRPr>
          </a:p>
          <a:p>
            <a:pPr marL="12700" marR="1503045">
              <a:lnSpc>
                <a:spcPts val="2880"/>
              </a:lnSpc>
              <a:spcBef>
                <a:spcPts val="75"/>
              </a:spcBef>
            </a:pPr>
            <a:r>
              <a:rPr sz="2400" spc="-5" dirty="0">
                <a:latin typeface="Courier New"/>
                <a:cs typeface="Courier New"/>
              </a:rPr>
              <a:t>int</a:t>
            </a:r>
            <a:r>
              <a:rPr sz="2400" spc="151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top=-1; </a:t>
            </a:r>
            <a:r>
              <a:rPr sz="2400" spc="-5" dirty="0">
                <a:latin typeface="Courier New"/>
                <a:cs typeface="Courier New"/>
              </a:rPr>
              <a:t> void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push(int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x)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785"/>
              </a:lnSpc>
            </a:pPr>
            <a:r>
              <a:rPr sz="2400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if</a:t>
            </a:r>
            <a:r>
              <a:rPr sz="2400" spc="-4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(top&lt;max_size-1)</a:t>
            </a:r>
            <a:endParaRPr sz="24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30"/>
              </a:spcBef>
            </a:pPr>
            <a:r>
              <a:rPr sz="2000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1841500" marR="91821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top++; 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Num[top]=x;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else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ts val="2385"/>
              </a:lnSpc>
            </a:pPr>
            <a:r>
              <a:rPr sz="2000" spc="-5" dirty="0">
                <a:latin typeface="Courier New"/>
                <a:cs typeface="Courier New"/>
              </a:rPr>
              <a:t>cout&lt;&lt;“stack</a:t>
            </a:r>
            <a:r>
              <a:rPr sz="2000" spc="-4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overflow”;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865"/>
              </a:lnSpc>
            </a:pPr>
            <a:r>
              <a:rPr sz="2400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</TotalTime>
  <Words>2116</Words>
  <Application>Microsoft Office PowerPoint</Application>
  <PresentationFormat>On-screen Show (4:3)</PresentationFormat>
  <Paragraphs>474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5" baseType="lpstr">
      <vt:lpstr>Arial</vt:lpstr>
      <vt:lpstr>Arial MT</vt:lpstr>
      <vt:lpstr>Calibri</vt:lpstr>
      <vt:lpstr>Cambria</vt:lpstr>
      <vt:lpstr>Courier New</vt:lpstr>
      <vt:lpstr>Nunito</vt:lpstr>
      <vt:lpstr>Palatino Linotype</vt:lpstr>
      <vt:lpstr>Times New Roman</vt:lpstr>
      <vt:lpstr>Wingdings</vt:lpstr>
      <vt:lpstr>Office Theme</vt:lpstr>
      <vt:lpstr>Chapter 4</vt:lpstr>
      <vt:lpstr>Stacks and Queues</vt:lpstr>
      <vt:lpstr>Stack</vt:lpstr>
      <vt:lpstr>Cont…</vt:lpstr>
      <vt:lpstr>Operations</vt:lpstr>
      <vt:lpstr>Array implementation of push and  pop operation</vt:lpstr>
      <vt:lpstr>To push/add an element to the stack</vt:lpstr>
      <vt:lpstr>To pop or remove an element from  the stack</vt:lpstr>
      <vt:lpstr>Implementation – push</vt:lpstr>
      <vt:lpstr>Implementation - pop</vt:lpstr>
      <vt:lpstr>Implementation…</vt:lpstr>
      <vt:lpstr>Linked List Implementation of Push  and Pop operations</vt:lpstr>
      <vt:lpstr>Analysis:</vt:lpstr>
      <vt:lpstr>Cont…</vt:lpstr>
      <vt:lpstr>POP</vt:lpstr>
      <vt:lpstr>Application of Stack</vt:lpstr>
      <vt:lpstr>Cont…</vt:lpstr>
      <vt:lpstr>Cont…</vt:lpstr>
      <vt:lpstr>Cont…</vt:lpstr>
      <vt:lpstr>Cont…</vt:lpstr>
      <vt:lpstr>Cont…</vt:lpstr>
      <vt:lpstr>Cont…</vt:lpstr>
      <vt:lpstr>Queue</vt:lpstr>
      <vt:lpstr>Operations on queue</vt:lpstr>
      <vt:lpstr>Simple array implementation of  enqueue and dequeue</vt:lpstr>
      <vt:lpstr>To enqueue</vt:lpstr>
      <vt:lpstr>To dequeue</vt:lpstr>
      <vt:lpstr>Example</vt:lpstr>
      <vt:lpstr>Circular queue</vt:lpstr>
      <vt:lpstr>Array implementation of Circular  Queue</vt:lpstr>
      <vt:lpstr>Array implementation of Circular  Queue</vt:lpstr>
      <vt:lpstr>To enqueue</vt:lpstr>
      <vt:lpstr>To dequeue</vt:lpstr>
      <vt:lpstr>Linked List Implementation of  enqueue and dequeue</vt:lpstr>
      <vt:lpstr>Different types of Queue</vt:lpstr>
      <vt:lpstr>Priority queue</vt:lpstr>
      <vt:lpstr>Example</vt:lpstr>
      <vt:lpstr>Cont...</vt:lpstr>
      <vt:lpstr>To create priority queue</vt:lpstr>
      <vt:lpstr>Example 2</vt:lpstr>
      <vt:lpstr>Application of Queue</vt:lpstr>
      <vt:lpstr>Cont…</vt:lpstr>
      <vt:lpstr>Cont…</vt:lpstr>
      <vt:lpstr>Chapter 5: tree data structure</vt:lpstr>
      <vt:lpstr>Cont…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Programming</dc:title>
  <dc:creator>Chia-Hui Chang</dc:creator>
  <cp:lastModifiedBy>GETAHUN FIKADU</cp:lastModifiedBy>
  <cp:revision>8</cp:revision>
  <dcterms:created xsi:type="dcterms:W3CDTF">2023-12-28T07:04:51Z</dcterms:created>
  <dcterms:modified xsi:type="dcterms:W3CDTF">2023-12-29T07:00:56Z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2015-05-22T00:00:00Z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2023-12-28T00:00:00Z</vt:filetime>
  </property>
</Properties>
</file>