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96" r:id="rId13"/>
    <p:sldId id="269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97" r:id="rId22"/>
    <p:sldId id="280" r:id="rId23"/>
    <p:sldId id="298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9" r:id="rId3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>
      <p:cViewPr varScale="1">
        <p:scale>
          <a:sx n="80" d="100"/>
          <a:sy n="80" d="100"/>
        </p:scale>
        <p:origin x="113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B44BE-2DC0-4D65-88DD-8458CF073CDB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4F891-DB3A-4AB0-A928-34BCF0E9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60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4F891-DB3A-4AB0-A928-34BCF0E95F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74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03220" y="2097989"/>
            <a:ext cx="3337559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006B6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93390" y="3684219"/>
            <a:ext cx="4157218" cy="757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006B6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C0C0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rgbClr val="006B6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C0C0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rgbClr val="006B6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C0C0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rgbClr val="006B6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C0C0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C0C0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429511"/>
            <a:ext cx="9133332" cy="7315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543811"/>
            <a:ext cx="9133332" cy="381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72230" y="729488"/>
            <a:ext cx="139953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1">
                <a:solidFill>
                  <a:srgbClr val="006B6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225" y="2188425"/>
            <a:ext cx="8675370" cy="3782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02623" y="6567737"/>
            <a:ext cx="2470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C0C0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nked_lists" TargetMode="External"/><Relationship Id="rId2" Type="http://schemas.openxmlformats.org/officeDocument/2006/relationships/hyperlink" Target="http://en.wikipedia.org/wiki/List_of_data_structures#Linear_data_structur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Recursion" TargetMode="External"/><Relationship Id="rId4" Type="http://schemas.openxmlformats.org/officeDocument/2006/relationships/hyperlink" Target="http://en.wikipedia.org/wiki/Array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order_tree_walk" TargetMode="External"/><Relationship Id="rId2" Type="http://schemas.openxmlformats.org/officeDocument/2006/relationships/hyperlink" Target="http://en.wikipedia.org/wiki/Preorder_tree_wal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Breadth-first_traversal" TargetMode="External"/><Relationship Id="rId5" Type="http://schemas.openxmlformats.org/officeDocument/2006/relationships/hyperlink" Target="http://en.wikipedia.org/wiki/Depth-first_traversal" TargetMode="External"/><Relationship Id="rId4" Type="http://schemas.openxmlformats.org/officeDocument/2006/relationships/hyperlink" Target="http://en.wikipedia.org/wiki/Postorder_tree_walk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Chapter</a:t>
            </a:r>
            <a:r>
              <a:rPr spc="-85" dirty="0"/>
              <a:t> </a:t>
            </a:r>
            <a:r>
              <a:rPr dirty="0"/>
              <a:t>5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00"/>
              </a:spcBef>
            </a:pPr>
            <a:r>
              <a:rPr dirty="0"/>
              <a:t>Tree</a:t>
            </a:r>
            <a:r>
              <a:rPr spc="-85" dirty="0"/>
              <a:t> </a:t>
            </a:r>
            <a:r>
              <a:rPr spc="-5" dirty="0"/>
              <a:t>Structures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827" y="1615439"/>
            <a:ext cx="6272784" cy="42312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32834" y="686257"/>
            <a:ext cx="11696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Cont..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2213610" y="375399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4282" y="4762245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18561" y="4762245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51884" y="3609594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7485" y="4762245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86985" y="4330445"/>
            <a:ext cx="330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04185" y="1737486"/>
            <a:ext cx="2490470" cy="132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8194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15</a:t>
            </a:r>
            <a:endParaRPr sz="2400">
              <a:latin typeface="Times New Roman"/>
              <a:cs typeface="Times New Roman"/>
            </a:endParaRPr>
          </a:p>
          <a:p>
            <a:pPr marL="2171700">
              <a:lnSpc>
                <a:spcPts val="2570"/>
              </a:lnSpc>
              <a:spcBef>
                <a:spcPts val="2220"/>
              </a:spcBef>
            </a:pPr>
            <a:r>
              <a:rPr sz="2400" dirty="0">
                <a:latin typeface="Times New Roman"/>
                <a:cs typeface="Times New Roman"/>
              </a:rPr>
              <a:t>20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70"/>
              </a:lnSpc>
            </a:pPr>
            <a:r>
              <a:rPr sz="2400" dirty="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31765" y="3248914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87846" y="3177666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23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39765" y="4113987"/>
            <a:ext cx="330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22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08697" y="3825367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24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86427" y="5867196"/>
            <a:ext cx="3966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Can’t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left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child b/c </a:t>
            </a:r>
            <a:r>
              <a:rPr sz="1800" dirty="0">
                <a:latin typeface="Arial MT"/>
                <a:cs typeface="Arial MT"/>
              </a:rPr>
              <a:t>there</a:t>
            </a:r>
            <a:r>
              <a:rPr sz="1800" spc="-5" dirty="0">
                <a:latin typeface="Arial MT"/>
                <a:cs typeface="Arial MT"/>
              </a:rPr>
              <a:t> is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#23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0319" y="668223"/>
            <a:ext cx="65620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-5" dirty="0">
                <a:latin typeface="Palatino Linotype"/>
                <a:cs typeface="Palatino Linotype"/>
              </a:rPr>
              <a:t>Data</a:t>
            </a:r>
            <a:r>
              <a:rPr sz="4000" i="0" spc="-15" dirty="0">
                <a:latin typeface="Palatino Linotype"/>
                <a:cs typeface="Palatino Linotype"/>
              </a:rPr>
              <a:t> </a:t>
            </a:r>
            <a:r>
              <a:rPr sz="4000" i="0" spc="-5" dirty="0">
                <a:latin typeface="Palatino Linotype"/>
                <a:cs typeface="Palatino Linotype"/>
              </a:rPr>
              <a:t>structure</a:t>
            </a:r>
            <a:r>
              <a:rPr sz="4000" i="0" spc="-25" dirty="0">
                <a:latin typeface="Palatino Linotype"/>
                <a:cs typeface="Palatino Linotype"/>
              </a:rPr>
              <a:t> </a:t>
            </a:r>
            <a:r>
              <a:rPr sz="4000" i="0" spc="-5" dirty="0">
                <a:latin typeface="Palatino Linotype"/>
                <a:cs typeface="Palatino Linotype"/>
              </a:rPr>
              <a:t>of </a:t>
            </a:r>
            <a:r>
              <a:rPr sz="4000" i="0" dirty="0">
                <a:latin typeface="Palatino Linotype"/>
                <a:cs typeface="Palatino Linotype"/>
              </a:rPr>
              <a:t>Binary</a:t>
            </a:r>
            <a:r>
              <a:rPr sz="4000" i="0" spc="-30" dirty="0">
                <a:latin typeface="Palatino Linotype"/>
                <a:cs typeface="Palatino Linotype"/>
              </a:rPr>
              <a:t> </a:t>
            </a:r>
            <a:r>
              <a:rPr sz="4000" i="0" spc="-5" dirty="0">
                <a:latin typeface="Palatino Linotype"/>
                <a:cs typeface="Palatino Linotype"/>
              </a:rPr>
              <a:t>Tree</a:t>
            </a:r>
            <a:endParaRPr sz="40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63625" y="1867890"/>
            <a:ext cx="6872605" cy="343979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spc="-5" dirty="0">
                <a:latin typeface="Courier New"/>
                <a:cs typeface="Courier New"/>
              </a:rPr>
              <a:t>Struct</a:t>
            </a:r>
            <a:r>
              <a:rPr sz="3200" spc="-3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datamodel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Courier New"/>
                <a:cs typeface="Courier New"/>
              </a:rPr>
              <a:t>{</a:t>
            </a:r>
          </a:p>
          <a:p>
            <a:pPr marL="927100">
              <a:lnSpc>
                <a:spcPct val="100000"/>
              </a:lnSpc>
            </a:pPr>
            <a:r>
              <a:rPr sz="3200" spc="-5" dirty="0">
                <a:latin typeface="Courier New"/>
                <a:cs typeface="Courier New"/>
              </a:rPr>
              <a:t>datafield</a:t>
            </a:r>
            <a:r>
              <a:rPr sz="3200" spc="-1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declaration;</a:t>
            </a:r>
            <a:endParaRPr sz="32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Courier New"/>
                <a:cs typeface="Courier New"/>
              </a:rPr>
              <a:t>datamodel *left,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*right;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Courier New"/>
                <a:cs typeface="Courier New"/>
              </a:rPr>
              <a:t>datamodel</a:t>
            </a:r>
            <a:r>
              <a:rPr sz="3200" spc="-6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*rootpointer=NULL;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668223"/>
            <a:ext cx="761999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i="0" spc="-5" dirty="0">
                <a:latin typeface="Palatino Linotype"/>
                <a:cs typeface="Palatino Linotype"/>
              </a:rPr>
              <a:t>Operation on Binary search tree</a:t>
            </a:r>
            <a:endParaRPr sz="4000" dirty="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17730E14-F322-85DE-4823-2641A29B79DF}"/>
              </a:ext>
            </a:extLst>
          </p:cNvPr>
          <p:cNvSpPr txBox="1">
            <a:spLocks/>
          </p:cNvSpPr>
          <p:nvPr/>
        </p:nvSpPr>
        <p:spPr>
          <a:xfrm>
            <a:off x="762000" y="2057400"/>
            <a:ext cx="7619999" cy="1884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600" b="0" i="1">
                <a:solidFill>
                  <a:srgbClr val="006B60"/>
                </a:solidFill>
                <a:latin typeface="Palatino Linotype"/>
                <a:ea typeface="+mj-ea"/>
                <a:cs typeface="Palatino Linotype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4000" i="0" kern="0" spc="-5" dirty="0"/>
              <a:t>Insertion </a:t>
            </a:r>
          </a:p>
          <a:p>
            <a:pPr marL="12700">
              <a:spcBef>
                <a:spcPts val="95"/>
              </a:spcBef>
            </a:pPr>
            <a:r>
              <a:rPr lang="en-US" sz="4000" i="0" kern="0" spc="-5" dirty="0"/>
              <a:t>Searching</a:t>
            </a:r>
          </a:p>
          <a:p>
            <a:pPr marL="12700">
              <a:spcBef>
                <a:spcPts val="95"/>
              </a:spcBef>
            </a:pPr>
            <a:r>
              <a:rPr lang="en-US" sz="4000" i="0" kern="0" spc="-5" dirty="0"/>
              <a:t>Deletion  </a:t>
            </a:r>
            <a:endParaRPr lang="en-US" sz="4000" kern="0" dirty="0"/>
          </a:p>
        </p:txBody>
      </p:sp>
    </p:spTree>
    <p:extLst>
      <p:ext uri="{BB962C8B-B14F-4D97-AF65-F5344CB8AC3E}">
        <p14:creationId xmlns:p14="http://schemas.microsoft.com/office/powerpoint/2010/main" val="732644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780" y="668223"/>
            <a:ext cx="75819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-5" dirty="0">
                <a:latin typeface="Palatino Linotype"/>
                <a:cs typeface="Palatino Linotype"/>
              </a:rPr>
              <a:t>Operations</a:t>
            </a:r>
            <a:r>
              <a:rPr sz="4000" i="0" spc="-20" dirty="0">
                <a:latin typeface="Palatino Linotype"/>
                <a:cs typeface="Palatino Linotype"/>
              </a:rPr>
              <a:t> </a:t>
            </a:r>
            <a:r>
              <a:rPr sz="4000" i="0" spc="-5" dirty="0">
                <a:latin typeface="Palatino Linotype"/>
                <a:cs typeface="Palatino Linotype"/>
              </a:rPr>
              <a:t>on Binary Search</a:t>
            </a:r>
            <a:r>
              <a:rPr sz="4000" i="0" spc="-25" dirty="0">
                <a:latin typeface="Palatino Linotype"/>
                <a:cs typeface="Palatino Linotype"/>
              </a:rPr>
              <a:t> </a:t>
            </a:r>
            <a:r>
              <a:rPr sz="4000" i="0" spc="-5" dirty="0">
                <a:latin typeface="Palatino Linotype"/>
                <a:cs typeface="Palatino Linotype"/>
              </a:rPr>
              <a:t>Tree</a:t>
            </a:r>
            <a:endParaRPr sz="40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825" y="1639664"/>
            <a:ext cx="4641850" cy="128460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Consider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following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structure</a:t>
            </a:r>
          </a:p>
          <a:p>
            <a:pPr marL="927100">
              <a:lnSpc>
                <a:spcPct val="100000"/>
              </a:lnSpc>
              <a:spcBef>
                <a:spcPts val="345"/>
              </a:spcBef>
            </a:pPr>
            <a:r>
              <a:rPr sz="2400" spc="-5" dirty="0">
                <a:latin typeface="Courier New"/>
                <a:cs typeface="Courier New"/>
              </a:rPr>
              <a:t>Struct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Node</a:t>
            </a:r>
            <a:endParaRPr sz="24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ourier New"/>
                <a:cs typeface="Courier New"/>
              </a:rPr>
              <a:t>{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2530" y="2898771"/>
            <a:ext cx="4225925" cy="178117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spc="-5" dirty="0">
                <a:latin typeface="Courier New"/>
                <a:cs typeface="Courier New"/>
              </a:rPr>
              <a:t>int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num;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ourier New"/>
                <a:cs typeface="Courier New"/>
              </a:rPr>
              <a:t>Node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*left,*right;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ourier New"/>
                <a:cs typeface="Courier New"/>
              </a:rPr>
              <a:t>};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ourier New"/>
                <a:cs typeface="Courier New"/>
              </a:rPr>
              <a:t>Node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*rootnodeptr=NULL;</a:t>
            </a:r>
            <a:endParaRPr sz="2400" dirty="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4688" y="2272283"/>
            <a:ext cx="3643884" cy="317754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693277" y="3692144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8015096" y="4195317"/>
            <a:ext cx="309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Times New Roman"/>
                <a:cs typeface="Times New Roman"/>
              </a:rPr>
              <a:t>11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24647" y="491617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93102" y="405244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16648" y="477177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10525" y="3115817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708396" y="491617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211570" y="3979545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88022" y="3187065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61046" y="2394280"/>
            <a:ext cx="3302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8023" y="655330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C0C0"/>
                </a:solidFill>
                <a:latin typeface="Arial MT"/>
                <a:cs typeface="Arial MT"/>
              </a:rPr>
              <a:t>16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44822" y="500888"/>
            <a:ext cx="1397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4525" y="1524000"/>
            <a:ext cx="7258684" cy="518414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30"/>
              </a:spcBef>
            </a:pPr>
            <a:r>
              <a:rPr sz="1800" spc="-10" dirty="0">
                <a:latin typeface="Courier New"/>
                <a:cs typeface="Courier New"/>
              </a:rPr>
              <a:t>//insert in </a:t>
            </a:r>
            <a:r>
              <a:rPr sz="1800" spc="-5" dirty="0">
                <a:latin typeface="Courier New"/>
                <a:cs typeface="Courier New"/>
              </a:rPr>
              <a:t>to </a:t>
            </a:r>
            <a:r>
              <a:rPr sz="1800" dirty="0">
                <a:latin typeface="Courier New"/>
                <a:cs typeface="Courier New"/>
              </a:rPr>
              <a:t>a </a:t>
            </a:r>
            <a:r>
              <a:rPr sz="1800" spc="-10" dirty="0">
                <a:latin typeface="Courier New"/>
                <a:cs typeface="Courier New"/>
              </a:rPr>
              <a:t>binary search tree, RNP=rootnodeptr,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NNP=newnodeptr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Node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*RNP,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Node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*NNP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void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insertBST(Node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*RNP,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Node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*NNP){</a:t>
            </a:r>
            <a:endParaRPr sz="1800" dirty="0">
              <a:latin typeface="Courier New"/>
              <a:cs typeface="Courier New"/>
            </a:endParaRPr>
          </a:p>
          <a:p>
            <a:pPr marL="355600" marR="34480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urier New"/>
                <a:cs typeface="Courier New"/>
              </a:rPr>
              <a:t>int </a:t>
            </a:r>
            <a:r>
              <a:rPr sz="1800" spc="-10" dirty="0">
                <a:latin typeface="Courier New"/>
                <a:cs typeface="Courier New"/>
              </a:rPr>
              <a:t>inserted=0;//a flag to check inserted or not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Node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*temp;</a:t>
            </a:r>
            <a:endParaRPr sz="1800" dirty="0">
              <a:latin typeface="Courier New"/>
              <a:cs typeface="Courier New"/>
            </a:endParaRPr>
          </a:p>
          <a:p>
            <a:pPr marL="355600" marR="498221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temp=RNP; </a:t>
            </a:r>
            <a:r>
              <a:rPr sz="1800" spc="-5" dirty="0">
                <a:latin typeface="Courier New"/>
                <a:cs typeface="Courier New"/>
              </a:rPr>
              <a:t> if</a:t>
            </a:r>
            <a:r>
              <a:rPr sz="1800" spc="-15" dirty="0">
                <a:latin typeface="Courier New"/>
                <a:cs typeface="Courier New"/>
              </a:rPr>
              <a:t>(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mp</a:t>
            </a:r>
            <a:r>
              <a:rPr sz="1800" spc="-15" dirty="0">
                <a:latin typeface="Courier New"/>
                <a:cs typeface="Courier New"/>
              </a:rPr>
              <a:t>=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NU</a:t>
            </a:r>
            <a:r>
              <a:rPr sz="1800" spc="-5" dirty="0">
                <a:latin typeface="Courier New"/>
                <a:cs typeface="Courier New"/>
              </a:rPr>
              <a:t>LL)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</a:p>
          <a:p>
            <a:pPr marL="927100" marR="509333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te</a:t>
            </a:r>
            <a:r>
              <a:rPr sz="1800" spc="-15" dirty="0">
                <a:latin typeface="Courier New"/>
                <a:cs typeface="Courier New"/>
              </a:rPr>
              <a:t>m</a:t>
            </a:r>
            <a:r>
              <a:rPr sz="1800" spc="-5" dirty="0">
                <a:latin typeface="Courier New"/>
                <a:cs typeface="Courier New"/>
              </a:rPr>
              <a:t>p</a:t>
            </a:r>
            <a:r>
              <a:rPr sz="1800" spc="-15" dirty="0">
                <a:latin typeface="Courier New"/>
                <a:cs typeface="Courier New"/>
              </a:rPr>
              <a:t>=</a:t>
            </a:r>
            <a:r>
              <a:rPr sz="1800" spc="-5" dirty="0">
                <a:latin typeface="Courier New"/>
                <a:cs typeface="Courier New"/>
              </a:rPr>
              <a:t>NN</a:t>
            </a:r>
            <a:r>
              <a:rPr sz="1800" spc="-15" dirty="0">
                <a:latin typeface="Courier New"/>
                <a:cs typeface="Courier New"/>
              </a:rPr>
              <a:t>P</a:t>
            </a:r>
            <a:r>
              <a:rPr sz="1800" dirty="0">
                <a:latin typeface="Courier New"/>
                <a:cs typeface="Courier New"/>
              </a:rPr>
              <a:t>;  </a:t>
            </a:r>
            <a:r>
              <a:rPr sz="1800" spc="-5" dirty="0">
                <a:latin typeface="Courier New"/>
                <a:cs typeface="Courier New"/>
              </a:rPr>
              <a:t>RN</a:t>
            </a:r>
            <a:r>
              <a:rPr sz="1800" spc="-15" dirty="0">
                <a:latin typeface="Courier New"/>
                <a:cs typeface="Courier New"/>
              </a:rPr>
              <a:t>P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N</a:t>
            </a:r>
            <a:r>
              <a:rPr sz="1800" spc="-5" dirty="0">
                <a:latin typeface="Courier New"/>
                <a:cs typeface="Courier New"/>
              </a:rPr>
              <a:t>NP</a:t>
            </a:r>
            <a:r>
              <a:rPr sz="1800" spc="-15" dirty="0">
                <a:latin typeface="Courier New"/>
                <a:cs typeface="Courier New"/>
              </a:rPr>
              <a:t>;</a:t>
            </a:r>
            <a:r>
              <a:rPr sz="1800" dirty="0">
                <a:latin typeface="Courier New"/>
                <a:cs typeface="Courier New"/>
              </a:rPr>
              <a:t>}</a:t>
            </a:r>
          </a:p>
          <a:p>
            <a:pPr marL="3556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else{</a:t>
            </a:r>
            <a:endParaRPr sz="18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while(inserted==0){</a:t>
            </a:r>
            <a:endParaRPr sz="1800" dirty="0">
              <a:latin typeface="Courier New"/>
              <a:cs typeface="Courier New"/>
            </a:endParaRPr>
          </a:p>
          <a:p>
            <a:pPr marL="2756535" marR="1621155" indent="-91503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if(temp-&gt;num</a:t>
            </a:r>
            <a:r>
              <a:rPr lang="en-US" sz="1800" spc="-1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&gt;</a:t>
            </a:r>
            <a:r>
              <a:rPr lang="en-US" sz="1800" spc="-1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NNP-&gt;num){ 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if(temp-&gt;left==NULL){</a:t>
            </a:r>
            <a:endParaRPr sz="1800" dirty="0">
              <a:latin typeface="Courier New"/>
              <a:cs typeface="Courier New"/>
            </a:endParaRPr>
          </a:p>
          <a:p>
            <a:pPr marL="3670935" marR="1666239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te</a:t>
            </a:r>
            <a:r>
              <a:rPr sz="1800" spc="-15" dirty="0">
                <a:latin typeface="Courier New"/>
                <a:cs typeface="Courier New"/>
              </a:rPr>
              <a:t>m</a:t>
            </a: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15" dirty="0">
                <a:latin typeface="Courier New"/>
                <a:cs typeface="Courier New"/>
              </a:rPr>
              <a:t>-</a:t>
            </a:r>
            <a:r>
              <a:rPr sz="1800" spc="-5" dirty="0">
                <a:latin typeface="Courier New"/>
                <a:cs typeface="Courier New"/>
              </a:rPr>
              <a:t>&gt;l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f</a:t>
            </a:r>
            <a:r>
              <a:rPr sz="1800" spc="-15" dirty="0">
                <a:latin typeface="Courier New"/>
                <a:cs typeface="Courier New"/>
              </a:rPr>
              <a:t>t=</a:t>
            </a:r>
            <a:r>
              <a:rPr sz="1800" spc="-5" dirty="0">
                <a:latin typeface="Courier New"/>
                <a:cs typeface="Courier New"/>
              </a:rPr>
              <a:t>NNP  </a:t>
            </a:r>
            <a:r>
              <a:rPr sz="1800" spc="-10" dirty="0">
                <a:latin typeface="Courier New"/>
                <a:cs typeface="Courier New"/>
              </a:rPr>
              <a:t>inserted=1;}</a:t>
            </a:r>
            <a:endParaRPr sz="1800" dirty="0">
              <a:latin typeface="Courier New"/>
              <a:cs typeface="Courier New"/>
            </a:endParaRPr>
          </a:p>
          <a:p>
            <a:pPr marL="275653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else</a:t>
            </a:r>
            <a:endParaRPr sz="1800" dirty="0">
              <a:latin typeface="Courier New"/>
              <a:cs typeface="Courier New"/>
            </a:endParaRPr>
          </a:p>
          <a:p>
            <a:pPr marL="367093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temp=temp-&gt;left;}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725" y="1644522"/>
            <a:ext cx="5882005" cy="24904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413635" marR="5080" indent="-915035">
              <a:lnSpc>
                <a:spcPts val="2130"/>
              </a:lnSpc>
              <a:spcBef>
                <a:spcPts val="195"/>
              </a:spcBef>
              <a:tabLst>
                <a:tab pos="2590800" algn="l"/>
              </a:tabLst>
            </a:pPr>
            <a:r>
              <a:rPr sz="1800" spc="-10" dirty="0">
                <a:latin typeface="Courier New"/>
                <a:cs typeface="Courier New"/>
              </a:rPr>
              <a:t>else </a:t>
            </a:r>
            <a:r>
              <a:rPr sz="1800" dirty="0">
                <a:latin typeface="Courier New"/>
                <a:cs typeface="Courier New"/>
              </a:rPr>
              <a:t>{		</a:t>
            </a:r>
            <a:r>
              <a:rPr sz="1800" spc="-10" dirty="0">
                <a:latin typeface="Courier New"/>
                <a:cs typeface="Courier New"/>
              </a:rPr>
              <a:t>//if temp-&gt;num &lt;NNP-&gt;num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if(temp-&gt;right==NULL){</a:t>
            </a:r>
            <a:endParaRPr sz="1800">
              <a:latin typeface="Courier New"/>
              <a:cs typeface="Courier New"/>
            </a:endParaRPr>
          </a:p>
          <a:p>
            <a:pPr marL="3328035" marR="360045">
              <a:lnSpc>
                <a:spcPts val="2160"/>
              </a:lnSpc>
            </a:pPr>
            <a:r>
              <a:rPr sz="1800" spc="-5" dirty="0">
                <a:latin typeface="Courier New"/>
                <a:cs typeface="Courier New"/>
              </a:rPr>
              <a:t>te</a:t>
            </a:r>
            <a:r>
              <a:rPr sz="1800" spc="-15" dirty="0">
                <a:latin typeface="Courier New"/>
                <a:cs typeface="Courier New"/>
              </a:rPr>
              <a:t>m</a:t>
            </a: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15" dirty="0">
                <a:latin typeface="Courier New"/>
                <a:cs typeface="Courier New"/>
              </a:rPr>
              <a:t>-</a:t>
            </a:r>
            <a:r>
              <a:rPr sz="1800" spc="-5" dirty="0">
                <a:latin typeface="Courier New"/>
                <a:cs typeface="Courier New"/>
              </a:rPr>
              <a:t>&gt;r</a:t>
            </a:r>
            <a:r>
              <a:rPr sz="1800" spc="-15" dirty="0">
                <a:latin typeface="Courier New"/>
                <a:cs typeface="Courier New"/>
              </a:rPr>
              <a:t>i</a:t>
            </a:r>
            <a:r>
              <a:rPr sz="1800" spc="-5" dirty="0">
                <a:latin typeface="Courier New"/>
                <a:cs typeface="Courier New"/>
              </a:rPr>
              <a:t>g</a:t>
            </a:r>
            <a:r>
              <a:rPr sz="1800" spc="-15" dirty="0">
                <a:latin typeface="Courier New"/>
                <a:cs typeface="Courier New"/>
              </a:rPr>
              <a:t>ht</a:t>
            </a:r>
            <a:r>
              <a:rPr sz="1800" spc="-5" dirty="0">
                <a:latin typeface="Courier New"/>
                <a:cs typeface="Courier New"/>
              </a:rPr>
              <a:t>=N</a:t>
            </a:r>
            <a:r>
              <a:rPr sz="1800" spc="-15" dirty="0">
                <a:latin typeface="Courier New"/>
                <a:cs typeface="Courier New"/>
              </a:rPr>
              <a:t>N</a:t>
            </a:r>
            <a:r>
              <a:rPr sz="1800" spc="-5" dirty="0">
                <a:latin typeface="Courier New"/>
                <a:cs typeface="Courier New"/>
              </a:rPr>
              <a:t>P;  </a:t>
            </a:r>
            <a:r>
              <a:rPr sz="1800" spc="-10" dirty="0">
                <a:latin typeface="Courier New"/>
                <a:cs typeface="Courier New"/>
              </a:rPr>
              <a:t>inserted=1;}</a:t>
            </a:r>
            <a:endParaRPr sz="1800">
              <a:latin typeface="Courier New"/>
              <a:cs typeface="Courier New"/>
            </a:endParaRPr>
          </a:p>
          <a:p>
            <a:pPr marL="2413635">
              <a:lnSpc>
                <a:spcPts val="2090"/>
              </a:lnSpc>
            </a:pPr>
            <a:r>
              <a:rPr sz="1800" spc="-10" dirty="0"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332803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temp=temp-&gt;right</a:t>
            </a:r>
            <a:endParaRPr sz="1800">
              <a:latin typeface="Courier New"/>
              <a:cs typeface="Courier New"/>
            </a:endParaRPr>
          </a:p>
          <a:p>
            <a:pPr marL="14986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}//else</a:t>
            </a:r>
            <a:endParaRPr sz="1800">
              <a:latin typeface="Courier New"/>
              <a:cs typeface="Courier New"/>
            </a:endParaRPr>
          </a:p>
          <a:p>
            <a:pPr marL="5842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}//end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of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while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}//end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of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function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44822" y="500888"/>
            <a:ext cx="1397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Cont…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4489" y="656335"/>
            <a:ext cx="3258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spc="-5" dirty="0">
                <a:latin typeface="Palatino Linotype"/>
                <a:cs typeface="Palatino Linotype"/>
              </a:rPr>
              <a:t>Node</a:t>
            </a:r>
            <a:r>
              <a:rPr i="0" spc="-90" dirty="0">
                <a:latin typeface="Palatino Linotype"/>
                <a:cs typeface="Palatino Linotype"/>
              </a:rPr>
              <a:t> </a:t>
            </a:r>
            <a:r>
              <a:rPr i="0" dirty="0">
                <a:latin typeface="Palatino Linotype"/>
                <a:cs typeface="Palatino Linotype"/>
              </a:rPr>
              <a:t>Searching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" y="1613738"/>
            <a:ext cx="9049638" cy="4958409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5080" indent="-342900" algn="just">
              <a:lnSpc>
                <a:spcPts val="2690"/>
              </a:lnSpc>
              <a:spcBef>
                <a:spcPts val="74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Searching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binary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search</a:t>
            </a:r>
            <a:r>
              <a:rPr sz="2800" dirty="0">
                <a:latin typeface="Arial MT"/>
                <a:cs typeface="Arial MT"/>
              </a:rPr>
              <a:t> tree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similar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 the 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 process</a:t>
            </a:r>
            <a:r>
              <a:rPr sz="2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performed</a:t>
            </a:r>
            <a:r>
              <a:rPr sz="2800" spc="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when</a:t>
            </a:r>
            <a:r>
              <a:rPr sz="2800" spc="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inserting</a:t>
            </a:r>
            <a:r>
              <a:rPr sz="28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an</a:t>
            </a:r>
            <a:r>
              <a:rPr sz="2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item</a:t>
            </a:r>
            <a:r>
              <a:rPr sz="2800" spc="-5" dirty="0">
                <a:latin typeface="Arial MT"/>
                <a:cs typeface="Arial MT"/>
              </a:rPr>
              <a:t>:</a:t>
            </a:r>
            <a:endParaRPr lang="en-US" sz="2800" spc="-5" dirty="0">
              <a:latin typeface="Arial MT"/>
              <a:cs typeface="Arial MT"/>
            </a:endParaRPr>
          </a:p>
          <a:p>
            <a:pPr marL="355600" marR="5080" indent="-342900" algn="just">
              <a:lnSpc>
                <a:spcPts val="2690"/>
              </a:lnSpc>
              <a:spcBef>
                <a:spcPts val="74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endParaRPr sz="2800" dirty="0">
              <a:latin typeface="Arial MT"/>
              <a:cs typeface="Arial MT"/>
            </a:endParaRPr>
          </a:p>
          <a:p>
            <a:pPr marL="355600" marR="6985" indent="-342900" algn="just">
              <a:lnSpc>
                <a:spcPts val="2690"/>
              </a:lnSpc>
              <a:spcBef>
                <a:spcPts val="67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Compare the item </a:t>
            </a:r>
            <a:r>
              <a:rPr sz="2800" dirty="0">
                <a:latin typeface="Arial MT"/>
                <a:cs typeface="Arial MT"/>
              </a:rPr>
              <a:t>that you are looking </a:t>
            </a:r>
            <a:r>
              <a:rPr sz="2800" spc="-5" dirty="0">
                <a:latin typeface="Arial MT"/>
                <a:cs typeface="Arial MT"/>
              </a:rPr>
              <a:t>for with the </a:t>
            </a:r>
            <a:r>
              <a:rPr sz="2800" dirty="0">
                <a:latin typeface="Arial MT"/>
                <a:cs typeface="Arial MT"/>
              </a:rPr>
              <a:t> root,</a:t>
            </a:r>
            <a:r>
              <a:rPr sz="2800" spc="-5" dirty="0">
                <a:latin typeface="Arial MT"/>
                <a:cs typeface="Arial MT"/>
              </a:rPr>
              <a:t> and</a:t>
            </a:r>
            <a:r>
              <a:rPr lang="en-US" sz="2800" dirty="0">
                <a:latin typeface="Arial MT"/>
                <a:cs typeface="Arial MT"/>
              </a:rPr>
              <a:t>  </a:t>
            </a:r>
            <a:r>
              <a:rPr sz="2800" spc="-5" dirty="0">
                <a:latin typeface="Arial MT"/>
                <a:cs typeface="Arial MT"/>
              </a:rPr>
              <a:t>Then </a:t>
            </a:r>
            <a:r>
              <a:rPr sz="2800" dirty="0">
                <a:latin typeface="Arial MT"/>
                <a:cs typeface="Arial MT"/>
              </a:rPr>
              <a:t>push </a:t>
            </a:r>
            <a:r>
              <a:rPr sz="2800" spc="-5" dirty="0">
                <a:latin typeface="Arial MT"/>
                <a:cs typeface="Arial MT"/>
              </a:rPr>
              <a:t>the comparison down </a:t>
            </a:r>
            <a:r>
              <a:rPr sz="2800" dirty="0">
                <a:latin typeface="Arial MT"/>
                <a:cs typeface="Arial MT"/>
              </a:rPr>
              <a:t>into </a:t>
            </a:r>
            <a:r>
              <a:rPr sz="2800" spc="-5" dirty="0">
                <a:latin typeface="Arial MT"/>
                <a:cs typeface="Arial MT"/>
              </a:rPr>
              <a:t>the left </a:t>
            </a:r>
            <a:r>
              <a:rPr sz="2800" dirty="0">
                <a:latin typeface="Arial MT"/>
                <a:cs typeface="Arial MT"/>
              </a:rPr>
              <a:t>or right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subtree</a:t>
            </a:r>
            <a:r>
              <a:rPr lang="en-US" sz="2800" dirty="0">
                <a:latin typeface="Arial MT"/>
                <a:cs typeface="Arial MT"/>
              </a:rPr>
              <a:t>.</a:t>
            </a:r>
          </a:p>
          <a:p>
            <a:pPr marL="355600" marR="6985" indent="-342900" algn="just">
              <a:lnSpc>
                <a:spcPts val="2690"/>
              </a:lnSpc>
              <a:spcBef>
                <a:spcPts val="67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 </a:t>
            </a:r>
            <a:endParaRPr lang="en-US" sz="2800" dirty="0">
              <a:latin typeface="Arial MT"/>
              <a:cs typeface="Arial MT"/>
            </a:endParaRPr>
          </a:p>
          <a:p>
            <a:pPr marL="355600" marR="5080" indent="-342900" algn="just">
              <a:lnSpc>
                <a:spcPts val="2690"/>
              </a:lnSpc>
              <a:spcBef>
                <a:spcPts val="66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This</a:t>
            </a:r>
            <a:r>
              <a:rPr sz="2800" dirty="0">
                <a:latin typeface="Arial MT"/>
                <a:cs typeface="Arial MT"/>
              </a:rPr>
              <a:t> takes </a:t>
            </a:r>
            <a:r>
              <a:rPr sz="2800" spc="-5" dirty="0">
                <a:latin typeface="Arial MT"/>
                <a:cs typeface="Arial MT"/>
              </a:rPr>
              <a:t>at most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as </a:t>
            </a:r>
            <a:r>
              <a:rPr sz="2800" dirty="0">
                <a:latin typeface="Arial MT"/>
                <a:cs typeface="Arial MT"/>
              </a:rPr>
              <a:t>many comparisons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as the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height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tree.</a:t>
            </a:r>
            <a:endParaRPr lang="en-US" sz="2800" dirty="0">
              <a:latin typeface="Arial MT"/>
              <a:cs typeface="Arial MT"/>
            </a:endParaRPr>
          </a:p>
          <a:p>
            <a:pPr marL="355600" marR="5080" indent="-342900" algn="just">
              <a:lnSpc>
                <a:spcPts val="2690"/>
              </a:lnSpc>
              <a:spcBef>
                <a:spcPts val="66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endParaRPr sz="2800" dirty="0">
              <a:latin typeface="Arial MT"/>
              <a:cs typeface="Arial MT"/>
            </a:endParaRPr>
          </a:p>
          <a:p>
            <a:pPr marL="355600" marR="76200" indent="-342900" algn="just">
              <a:lnSpc>
                <a:spcPct val="100000"/>
              </a:lnSpc>
              <a:spcBef>
                <a:spcPts val="69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At worst, </a:t>
            </a:r>
            <a:r>
              <a:rPr sz="2800" dirty="0">
                <a:latin typeface="Arial MT"/>
                <a:cs typeface="Arial MT"/>
              </a:rPr>
              <a:t>this </a:t>
            </a:r>
            <a:r>
              <a:rPr sz="2800" spc="-5" dirty="0">
                <a:latin typeface="Arial MT"/>
                <a:cs typeface="Arial MT"/>
              </a:rPr>
              <a:t>will be the number of nodes in the tree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minus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one.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3445" y="732535"/>
            <a:ext cx="3275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spc="-5" dirty="0">
                <a:latin typeface="Palatino Linotype"/>
                <a:cs typeface="Palatino Linotype"/>
              </a:rPr>
              <a:t>Implementation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7824" y="1809368"/>
            <a:ext cx="8971813" cy="5064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Function call:</a:t>
            </a:r>
            <a:endParaRPr sz="2400" dirty="0">
              <a:latin typeface="Arial"/>
              <a:cs typeface="Arial"/>
            </a:endParaRPr>
          </a:p>
          <a:p>
            <a:pPr marL="469900">
              <a:lnSpc>
                <a:spcPts val="2390"/>
              </a:lnSpc>
              <a:spcBef>
                <a:spcPts val="20"/>
              </a:spcBef>
              <a:tabLst>
                <a:tab pos="756285" algn="l"/>
              </a:tabLst>
            </a:pPr>
            <a:r>
              <a:rPr sz="2400" dirty="0">
                <a:solidFill>
                  <a:srgbClr val="00C0C0"/>
                </a:solidFill>
                <a:latin typeface="Arial MT"/>
                <a:cs typeface="Arial MT"/>
              </a:rPr>
              <a:t>»	</a:t>
            </a:r>
            <a:r>
              <a:rPr sz="2400" spc="-10" dirty="0">
                <a:latin typeface="Arial MT"/>
                <a:cs typeface="Arial MT"/>
              </a:rPr>
              <a:t>elementExists=searchBST(RNP,number);</a:t>
            </a:r>
            <a:endParaRPr sz="2400" dirty="0">
              <a:latin typeface="Arial MT"/>
              <a:cs typeface="Arial MT"/>
            </a:endParaRPr>
          </a:p>
          <a:p>
            <a:pPr marL="355600" indent="-342900">
              <a:lnSpc>
                <a:spcPts val="3350"/>
              </a:lnSpc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Arial"/>
                <a:cs typeface="Arial"/>
              </a:rPr>
              <a:t>The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function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ts val="2380"/>
              </a:lnSpc>
            </a:pPr>
            <a:r>
              <a:rPr sz="2400" dirty="0">
                <a:latin typeface="Courier New"/>
                <a:cs typeface="Courier New"/>
              </a:rPr>
              <a:t>bool </a:t>
            </a:r>
            <a:r>
              <a:rPr sz="2400" spc="-5" dirty="0">
                <a:latin typeface="Courier New"/>
                <a:cs typeface="Courier New"/>
              </a:rPr>
              <a:t>searchBST(Node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*CurrNodeptr,int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x)</a:t>
            </a:r>
            <a:endParaRPr sz="2400" dirty="0">
              <a:latin typeface="Courier New"/>
              <a:cs typeface="Courier New"/>
            </a:endParaRPr>
          </a:p>
          <a:p>
            <a:pPr marL="355600">
              <a:lnSpc>
                <a:spcPts val="2385"/>
              </a:lnSpc>
            </a:pPr>
            <a:r>
              <a:rPr sz="2400" dirty="0">
                <a:latin typeface="Courier New"/>
                <a:cs typeface="Courier New"/>
              </a:rPr>
              <a:t>{</a:t>
            </a:r>
          </a:p>
          <a:p>
            <a:pPr marL="355600" marR="2901315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if(currNodeptr==NULL)  </a:t>
            </a:r>
            <a:endParaRPr lang="en-US" sz="2400" spc="-5" dirty="0">
              <a:latin typeface="Courier New"/>
              <a:cs typeface="Courier New"/>
            </a:endParaRPr>
          </a:p>
          <a:p>
            <a:pPr marL="355600" marR="2901315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return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(false</a:t>
            </a:r>
            <a:r>
              <a:rPr lang="en-US" sz="2400" spc="-5" dirty="0">
                <a:latin typeface="Courier New"/>
                <a:cs typeface="Courier New"/>
              </a:rPr>
              <a:t>)</a:t>
            </a:r>
            <a:r>
              <a:rPr sz="2400" spc="-5" dirty="0">
                <a:latin typeface="Courier New"/>
                <a:cs typeface="Courier New"/>
              </a:rPr>
              <a:t>;</a:t>
            </a:r>
            <a:endParaRPr sz="2400" dirty="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else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if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(currNodeptr-&gt;num==x)</a:t>
            </a:r>
            <a:endParaRPr sz="2400" dirty="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return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(true);</a:t>
            </a:r>
            <a:endParaRPr sz="2400" dirty="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else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if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(currNodeptr-&gt;num&gt;x)</a:t>
            </a:r>
            <a:endParaRPr sz="2400" dirty="0">
              <a:latin typeface="Courier New"/>
              <a:cs typeface="Courier New"/>
            </a:endParaRPr>
          </a:p>
          <a:p>
            <a:pPr marL="355600" marR="15748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return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(searchBST(currNodeptr-&gt;left,x); </a:t>
            </a:r>
            <a:r>
              <a:rPr sz="2400" spc="-1185" dirty="0">
                <a:latin typeface="Courier New"/>
                <a:cs typeface="Courier New"/>
              </a:rPr>
              <a:t> </a:t>
            </a:r>
            <a:endParaRPr lang="en-US" sz="2400" spc="-1185" dirty="0">
              <a:latin typeface="Courier New"/>
              <a:cs typeface="Courier New"/>
            </a:endParaRPr>
          </a:p>
          <a:p>
            <a:pPr marL="355600" marR="15748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else</a:t>
            </a:r>
            <a:endParaRPr sz="2400" dirty="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ourier New"/>
                <a:cs typeface="Courier New"/>
              </a:rPr>
              <a:t>return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(searchBST(currNodeptr-&gt;right,x);</a:t>
            </a:r>
            <a:endParaRPr sz="2400" dirty="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5534" y="732535"/>
            <a:ext cx="17487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dirty="0">
                <a:latin typeface="Palatino Linotype"/>
                <a:cs typeface="Palatino Linotype"/>
              </a:rPr>
              <a:t>Deletion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7825" y="1656410"/>
            <a:ext cx="8924290" cy="445516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546100" marR="255270" indent="-533400">
              <a:lnSpc>
                <a:spcPts val="3030"/>
              </a:lnSpc>
              <a:spcBef>
                <a:spcPts val="4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545465" algn="l"/>
                <a:tab pos="546100" algn="l"/>
              </a:tabLst>
            </a:pPr>
            <a:r>
              <a:rPr sz="2800" spc="-5" dirty="0">
                <a:latin typeface="Arial MT"/>
                <a:cs typeface="Arial MT"/>
              </a:rPr>
              <a:t>Deletion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node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from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binary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search </a:t>
            </a:r>
            <a:r>
              <a:rPr sz="2800" spc="-5" dirty="0">
                <a:latin typeface="Arial MT"/>
                <a:cs typeface="Arial MT"/>
              </a:rPr>
              <a:t>tree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can be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more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problematic.</a:t>
            </a:r>
            <a:endParaRPr sz="2800" dirty="0">
              <a:latin typeface="Arial MT"/>
              <a:cs typeface="Arial MT"/>
            </a:endParaRPr>
          </a:p>
          <a:p>
            <a:pPr marL="546100" marR="935990" indent="-533400">
              <a:lnSpc>
                <a:spcPct val="90000"/>
              </a:lnSpc>
              <a:spcBef>
                <a:spcPts val="62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545465" algn="l"/>
                <a:tab pos="546100" algn="l"/>
              </a:tabLst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difficulty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operation depends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 position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node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tree.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There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three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cases:</a:t>
            </a:r>
            <a:r>
              <a:rPr lang="en-US" sz="2800" dirty="0">
                <a:latin typeface="Arial MT"/>
                <a:cs typeface="Arial MT"/>
              </a:rPr>
              <a:t> </a:t>
            </a:r>
            <a:endParaRPr sz="2800" dirty="0">
              <a:latin typeface="Arial MT"/>
              <a:cs typeface="Arial MT"/>
            </a:endParaRPr>
          </a:p>
          <a:p>
            <a:pPr marL="946785" marR="509905" lvl="1" indent="-534035">
              <a:lnSpc>
                <a:spcPts val="2160"/>
              </a:lnSpc>
              <a:spcBef>
                <a:spcPts val="530"/>
              </a:spcBef>
              <a:buClr>
                <a:srgbClr val="00C0C0"/>
              </a:buClr>
              <a:buAutoNum type="arabicPeriod"/>
              <a:tabLst>
                <a:tab pos="946785" algn="l"/>
                <a:tab pos="947419" algn="l"/>
              </a:tabLst>
            </a:pPr>
            <a:r>
              <a:rPr sz="2000" dirty="0">
                <a:latin typeface="Arial MT"/>
                <a:cs typeface="Arial MT"/>
              </a:rPr>
              <a:t>The node is a leaf. This is the easiest case to deal with. The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appropriate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pointer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its parent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 set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null 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deleted.</a:t>
            </a:r>
          </a:p>
          <a:p>
            <a:pPr marL="946785" marR="258445" lvl="1" indent="-534035">
              <a:lnSpc>
                <a:spcPct val="90000"/>
              </a:lnSpc>
              <a:spcBef>
                <a:spcPts val="450"/>
              </a:spcBef>
              <a:buClr>
                <a:srgbClr val="00C0C0"/>
              </a:buClr>
              <a:buAutoNum type="arabicPeriod"/>
              <a:tabLst>
                <a:tab pos="946785" algn="l"/>
                <a:tab pos="947419" algn="l"/>
              </a:tabLst>
            </a:pPr>
            <a:r>
              <a:rPr sz="2000" dirty="0">
                <a:latin typeface="Arial MT"/>
                <a:cs typeface="Arial MT"/>
              </a:rPr>
              <a:t>The node has one child. This case is also not complicated. The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appropriate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pointer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its parent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 modified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point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child of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node.</a:t>
            </a:r>
          </a:p>
          <a:p>
            <a:pPr marL="946785" marR="5080" lvl="1" indent="-534035">
              <a:lnSpc>
                <a:spcPct val="90000"/>
              </a:lnSpc>
              <a:spcBef>
                <a:spcPts val="480"/>
              </a:spcBef>
              <a:buClr>
                <a:srgbClr val="00C0C0"/>
              </a:buClr>
              <a:buAutoNum type="arabicPeriod"/>
              <a:tabLst>
                <a:tab pos="946785" algn="l"/>
                <a:tab pos="947419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two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children.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There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 no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simple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way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delete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nodes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like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this. The following sections discuss two possible ways of dealing with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this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situation.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-76200"/>
            <a:ext cx="7755635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1298" y="656335"/>
            <a:ext cx="2582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dirty="0">
                <a:latin typeface="Palatino Linotype"/>
                <a:cs typeface="Palatino Linotype"/>
              </a:rPr>
              <a:t>Int</a:t>
            </a:r>
            <a:r>
              <a:rPr i="0" spc="5" dirty="0">
                <a:latin typeface="Palatino Linotype"/>
                <a:cs typeface="Palatino Linotype"/>
              </a:rPr>
              <a:t>r</a:t>
            </a:r>
            <a:r>
              <a:rPr i="0" dirty="0">
                <a:latin typeface="Palatino Linotype"/>
                <a:cs typeface="Palatino Linotype"/>
              </a:rPr>
              <a:t>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7825" y="1550987"/>
            <a:ext cx="8841740" cy="3757929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150" dirty="0">
                <a:latin typeface="Arial MT"/>
                <a:cs typeface="Arial MT"/>
              </a:rPr>
              <a:t> </a:t>
            </a:r>
            <a:r>
              <a:rPr sz="2400" b="1" i="1" dirty="0">
                <a:latin typeface="Arial"/>
                <a:cs typeface="Arial"/>
              </a:rPr>
              <a:t>tree </a:t>
            </a:r>
            <a:r>
              <a:rPr sz="2400" dirty="0">
                <a:latin typeface="Arial MT"/>
                <a:cs typeface="Arial MT"/>
              </a:rPr>
              <a:t>is a set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nodes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edges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connect</a:t>
            </a:r>
            <a:r>
              <a:rPr sz="2400" dirty="0">
                <a:latin typeface="Arial MT"/>
                <a:cs typeface="Arial MT"/>
              </a:rPr>
              <a:t> pairs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nodes.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It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abstract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model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hierarchical</a:t>
            </a:r>
            <a:r>
              <a:rPr sz="2400" b="1" i="1" spc="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structure</a:t>
            </a:r>
            <a:r>
              <a:rPr sz="2400" spc="-5" dirty="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marL="355600" marR="448945" indent="-342900">
              <a:lnSpc>
                <a:spcPct val="100000"/>
              </a:lnSpc>
              <a:spcBef>
                <a:spcPts val="58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Unlike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real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tree,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tree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structures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typically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depicted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upside down, with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b="1" i="1" dirty="0">
                <a:latin typeface="Arial"/>
                <a:cs typeface="Arial"/>
              </a:rPr>
              <a:t>root </a:t>
            </a:r>
            <a:r>
              <a:rPr sz="2400" dirty="0">
                <a:latin typeface="Arial MT"/>
                <a:cs typeface="Arial MT"/>
              </a:rPr>
              <a:t>at the top and the </a:t>
            </a:r>
            <a:r>
              <a:rPr sz="2400" b="1" i="1" spc="-5" dirty="0">
                <a:latin typeface="Arial"/>
                <a:cs typeface="Arial"/>
              </a:rPr>
              <a:t>leaves </a:t>
            </a:r>
            <a:r>
              <a:rPr sz="2400" dirty="0">
                <a:latin typeface="Arial MT"/>
                <a:cs typeface="Arial MT"/>
              </a:rPr>
              <a:t>at the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bottom.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Each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node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have 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number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b="1" i="1" dirty="0">
                <a:latin typeface="Arial"/>
                <a:cs typeface="Arial"/>
              </a:rPr>
              <a:t>child</a:t>
            </a:r>
            <a:r>
              <a:rPr sz="2400" b="1" i="1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nodes,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parent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child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nodes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connected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by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arcs</a:t>
            </a:r>
            <a:r>
              <a:rPr sz="2400" spc="-5" dirty="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b="1" i="1" dirty="0">
                <a:latin typeface="Arial"/>
                <a:cs typeface="Arial"/>
              </a:rPr>
              <a:t>root</a:t>
            </a:r>
            <a:r>
              <a:rPr sz="2400" b="1" i="1" spc="-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is </a:t>
            </a:r>
            <a:r>
              <a:rPr sz="2400" dirty="0">
                <a:latin typeface="Arial MT"/>
                <a:cs typeface="Arial MT"/>
              </a:rPr>
              <a:t>the top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node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5" dirty="0">
                <a:latin typeface="Arial MT"/>
                <a:cs typeface="Arial MT"/>
              </a:rPr>
              <a:t> has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b="1" i="1" dirty="0">
                <a:latin typeface="Arial"/>
                <a:cs typeface="Arial"/>
              </a:rPr>
              <a:t>no</a:t>
            </a:r>
            <a:r>
              <a:rPr sz="2400" b="1" i="1" spc="-1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parent</a:t>
            </a:r>
            <a:r>
              <a:rPr sz="2400" b="1" i="1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nodes.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  <a:tab pos="1049020" algn="l"/>
              </a:tabLst>
            </a:pPr>
            <a:r>
              <a:rPr sz="2400" dirty="0">
                <a:latin typeface="Arial MT"/>
                <a:cs typeface="Arial MT"/>
              </a:rPr>
              <a:t>The	</a:t>
            </a:r>
            <a:r>
              <a:rPr sz="2400" b="1" i="1" spc="-5" dirty="0">
                <a:latin typeface="Arial"/>
                <a:cs typeface="Arial"/>
              </a:rPr>
              <a:t>leaves</a:t>
            </a:r>
            <a:r>
              <a:rPr sz="2400" b="1" i="1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of 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tree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dirty="0">
                <a:latin typeface="Arial MT"/>
                <a:cs typeface="Arial MT"/>
              </a:rPr>
              <a:t> those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have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b="1" i="1" dirty="0">
                <a:latin typeface="Arial"/>
                <a:cs typeface="Arial"/>
              </a:rPr>
              <a:t>no</a:t>
            </a:r>
            <a:r>
              <a:rPr sz="2400" b="1" i="1" spc="-1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child</a:t>
            </a:r>
            <a:r>
              <a:rPr sz="2400" b="1" i="1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nodes.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39106"/>
            <a:ext cx="4226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dirty="0">
                <a:latin typeface="Palatino Linotype"/>
                <a:cs typeface="Palatino Linotype"/>
              </a:rPr>
              <a:t>Deletion</a:t>
            </a:r>
            <a:r>
              <a:rPr i="0" spc="-45" dirty="0">
                <a:latin typeface="Palatino Linotype"/>
                <a:cs typeface="Palatino Linotype"/>
              </a:rPr>
              <a:t> </a:t>
            </a:r>
            <a:r>
              <a:rPr i="0" spc="-5" dirty="0">
                <a:latin typeface="Palatino Linotype"/>
                <a:cs typeface="Palatino Linotype"/>
              </a:rPr>
              <a:t>by</a:t>
            </a:r>
            <a:r>
              <a:rPr i="0" spc="-50" dirty="0">
                <a:latin typeface="Palatino Linotype"/>
                <a:cs typeface="Palatino Linotype"/>
              </a:rPr>
              <a:t> </a:t>
            </a:r>
            <a:r>
              <a:rPr i="0" dirty="0">
                <a:latin typeface="Palatino Linotype"/>
                <a:cs typeface="Palatino Linotype"/>
              </a:rPr>
              <a:t>Merging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6201" y="662038"/>
            <a:ext cx="9067800" cy="56102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595"/>
              </a:lnSpc>
              <a:spcBef>
                <a:spcPts val="10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One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way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" dirty="0">
                <a:latin typeface="Arial MT"/>
                <a:cs typeface="Arial MT"/>
              </a:rPr>
              <a:t> deleting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nodes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have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two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children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 </a:t>
            </a:r>
            <a:r>
              <a:rPr sz="2400" spc="-5" dirty="0">
                <a:latin typeface="Arial MT"/>
                <a:cs typeface="Arial MT"/>
              </a:rPr>
              <a:t>called</a:t>
            </a:r>
            <a:endParaRPr sz="2400" dirty="0">
              <a:latin typeface="Arial MT"/>
              <a:cs typeface="Arial MT"/>
            </a:endParaRPr>
          </a:p>
          <a:p>
            <a:pPr marL="355600">
              <a:lnSpc>
                <a:spcPts val="2595"/>
              </a:lnSpc>
            </a:pPr>
            <a:r>
              <a:rPr sz="2400" i="1" spc="-5" dirty="0">
                <a:solidFill>
                  <a:srgbClr val="FF00FF"/>
                </a:solidFill>
                <a:latin typeface="Arial"/>
                <a:cs typeface="Arial"/>
              </a:rPr>
              <a:t>deletion by</a:t>
            </a:r>
            <a:r>
              <a:rPr sz="2400" i="1" spc="-1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00FF"/>
                </a:solidFill>
                <a:latin typeface="Arial"/>
                <a:cs typeface="Arial"/>
              </a:rPr>
              <a:t>merging</a:t>
            </a:r>
            <a:r>
              <a:rPr sz="2400" spc="-5" dirty="0">
                <a:latin typeface="Arial MT"/>
                <a:cs typeface="Arial MT"/>
              </a:rPr>
              <a:t>.</a:t>
            </a:r>
            <a:endParaRPr lang="en-US" sz="2400" spc="-5" dirty="0">
              <a:latin typeface="Arial MT"/>
              <a:cs typeface="Arial MT"/>
            </a:endParaRPr>
          </a:p>
          <a:p>
            <a:pPr marL="355600">
              <a:lnSpc>
                <a:spcPts val="2595"/>
              </a:lnSpc>
            </a:pPr>
            <a:endParaRPr sz="2400" dirty="0">
              <a:latin typeface="Arial MT"/>
              <a:cs typeface="Arial MT"/>
            </a:endParaRPr>
          </a:p>
          <a:p>
            <a:pPr marL="355600" marR="584835" indent="-342900">
              <a:lnSpc>
                <a:spcPts val="2300"/>
              </a:lnSpc>
              <a:spcBef>
                <a:spcPts val="56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This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algorithm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works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by </a:t>
            </a:r>
            <a:r>
              <a:rPr sz="2400" i="1" spc="-5" dirty="0">
                <a:solidFill>
                  <a:schemeClr val="accent1"/>
                </a:solidFill>
                <a:latin typeface="Arial MT"/>
                <a:cs typeface="Arial MT"/>
              </a:rPr>
              <a:t>merging</a:t>
            </a:r>
            <a:r>
              <a:rPr sz="2400" i="1" spc="1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2400" i="1" dirty="0">
                <a:solidFill>
                  <a:schemeClr val="accent1"/>
                </a:solidFill>
                <a:latin typeface="Arial MT"/>
                <a:cs typeface="Arial MT"/>
              </a:rPr>
              <a:t>the two</a:t>
            </a:r>
            <a:r>
              <a:rPr sz="2400" i="1" spc="-5" dirty="0">
                <a:solidFill>
                  <a:schemeClr val="accent1"/>
                </a:solidFill>
                <a:latin typeface="Arial MT"/>
                <a:cs typeface="Arial MT"/>
              </a:rPr>
              <a:t> subtrees</a:t>
            </a:r>
            <a:r>
              <a:rPr sz="2400" i="1" spc="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2400" i="1" dirty="0">
                <a:solidFill>
                  <a:schemeClr val="accent1"/>
                </a:solidFill>
                <a:latin typeface="Arial MT"/>
                <a:cs typeface="Arial MT"/>
              </a:rPr>
              <a:t>of</a:t>
            </a:r>
            <a:r>
              <a:rPr sz="2400" i="1" spc="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2400" i="1" dirty="0">
                <a:solidFill>
                  <a:schemeClr val="accent1"/>
                </a:solidFill>
                <a:latin typeface="Arial MT"/>
                <a:cs typeface="Arial MT"/>
              </a:rPr>
              <a:t>the </a:t>
            </a:r>
            <a:r>
              <a:rPr sz="2400" i="1" spc="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2400" i="1" spc="-5" dirty="0">
                <a:solidFill>
                  <a:schemeClr val="accent1"/>
                </a:solidFill>
                <a:latin typeface="Arial MT"/>
                <a:cs typeface="Arial MT"/>
              </a:rPr>
              <a:t>node</a:t>
            </a:r>
            <a:r>
              <a:rPr sz="2400" i="1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2400" i="1" spc="-5" dirty="0">
                <a:solidFill>
                  <a:schemeClr val="accent1"/>
                </a:solidFill>
                <a:latin typeface="Arial MT"/>
                <a:cs typeface="Arial MT"/>
              </a:rPr>
              <a:t>and attaching</a:t>
            </a:r>
            <a:r>
              <a:rPr sz="2400" i="1" spc="-1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2400" i="1" dirty="0">
                <a:solidFill>
                  <a:schemeClr val="accent1"/>
                </a:solidFill>
                <a:latin typeface="Arial MT"/>
                <a:cs typeface="Arial MT"/>
              </a:rPr>
              <a:t>the</a:t>
            </a:r>
            <a:r>
              <a:rPr sz="2400" i="1" spc="-1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2400" i="1" spc="-5" dirty="0">
                <a:solidFill>
                  <a:schemeClr val="accent1"/>
                </a:solidFill>
                <a:latin typeface="Arial MT"/>
                <a:cs typeface="Arial MT"/>
              </a:rPr>
              <a:t>merged</a:t>
            </a:r>
            <a:r>
              <a:rPr sz="2400" i="1" spc="-1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2400" i="1" dirty="0">
                <a:solidFill>
                  <a:schemeClr val="accent1"/>
                </a:solidFill>
                <a:latin typeface="Arial MT"/>
                <a:cs typeface="Arial MT"/>
              </a:rPr>
              <a:t>tree</a:t>
            </a:r>
            <a:r>
              <a:rPr sz="2400" i="1" spc="-2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2400" i="1" dirty="0">
                <a:solidFill>
                  <a:schemeClr val="accent1"/>
                </a:solidFill>
                <a:latin typeface="Arial MT"/>
                <a:cs typeface="Arial MT"/>
              </a:rPr>
              <a:t>to</a:t>
            </a:r>
            <a:r>
              <a:rPr sz="2400" i="1" spc="-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2400" i="1" dirty="0">
                <a:solidFill>
                  <a:schemeClr val="accent1"/>
                </a:solidFill>
                <a:latin typeface="Arial MT"/>
                <a:cs typeface="Arial MT"/>
              </a:rPr>
              <a:t>the</a:t>
            </a:r>
            <a:r>
              <a:rPr sz="2400" i="1" spc="-2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2400" i="1" spc="-15" dirty="0">
                <a:solidFill>
                  <a:schemeClr val="accent1"/>
                </a:solidFill>
                <a:latin typeface="Arial MT"/>
                <a:cs typeface="Arial MT"/>
              </a:rPr>
              <a:t>node’s</a:t>
            </a:r>
            <a:r>
              <a:rPr sz="2400" i="1" spc="2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2400" i="1" spc="-5" dirty="0">
                <a:solidFill>
                  <a:schemeClr val="accent1"/>
                </a:solidFill>
                <a:latin typeface="Arial MT"/>
                <a:cs typeface="Arial MT"/>
              </a:rPr>
              <a:t>parent</a:t>
            </a:r>
            <a:r>
              <a:rPr sz="2400" spc="-5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  <a:p>
            <a:pPr marL="355600" marR="209550" indent="-342900">
              <a:lnSpc>
                <a:spcPct val="80000"/>
              </a:lnSpc>
              <a:spcBef>
                <a:spcPts val="60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In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binary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search</a:t>
            </a:r>
            <a:r>
              <a:rPr sz="2400" dirty="0">
                <a:latin typeface="Arial MT"/>
                <a:cs typeface="Arial MT"/>
              </a:rPr>
              <a:t> trees,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every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value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left subtree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less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than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every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value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right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subtree,</a:t>
            </a:r>
            <a:r>
              <a:rPr sz="2400" spc="-10" dirty="0">
                <a:latin typeface="Arial MT"/>
                <a:cs typeface="Arial MT"/>
              </a:rPr>
              <a:t> </a:t>
            </a:r>
            <a:endParaRPr lang="en-US" sz="2400" spc="-10" dirty="0">
              <a:latin typeface="Arial MT"/>
              <a:cs typeface="Arial MT"/>
            </a:endParaRPr>
          </a:p>
          <a:p>
            <a:pPr marL="355600" marR="209550" indent="-342900">
              <a:lnSpc>
                <a:spcPct val="80000"/>
              </a:lnSpc>
              <a:spcBef>
                <a:spcPts val="60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so </a:t>
            </a:r>
            <a:r>
              <a:rPr sz="2400" dirty="0">
                <a:latin typeface="Arial MT"/>
                <a:cs typeface="Arial MT"/>
              </a:rPr>
              <a:t>if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1"/>
                </a:solidFill>
                <a:latin typeface="Arial MT"/>
                <a:cs typeface="Arial MT"/>
              </a:rPr>
              <a:t>largest</a:t>
            </a:r>
            <a:r>
              <a:rPr sz="2400" spc="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1"/>
                </a:solidFill>
                <a:latin typeface="Arial MT"/>
                <a:cs typeface="Arial MT"/>
              </a:rPr>
              <a:t>value</a:t>
            </a:r>
            <a:r>
              <a:rPr sz="2400" spc="2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1"/>
                </a:solidFill>
                <a:latin typeface="Arial MT"/>
                <a:cs typeface="Arial MT"/>
              </a:rPr>
              <a:t>in </a:t>
            </a:r>
            <a:r>
              <a:rPr sz="2400" dirty="0">
                <a:solidFill>
                  <a:schemeClr val="accent1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1"/>
                </a:solidFill>
                <a:latin typeface="Arial MT"/>
                <a:cs typeface="Arial MT"/>
              </a:rPr>
              <a:t>left</a:t>
            </a:r>
            <a:r>
              <a:rPr sz="2400" spc="1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1"/>
                </a:solidFill>
                <a:latin typeface="Arial MT"/>
                <a:cs typeface="Arial MT"/>
              </a:rPr>
              <a:t>subtree</a:t>
            </a:r>
            <a:r>
              <a:rPr sz="2400" spc="-5" dirty="0">
                <a:latin typeface="Arial MT"/>
                <a:cs typeface="Arial MT"/>
              </a:rPr>
              <a:t>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 MT"/>
                <a:cs typeface="Arial MT"/>
              </a:rPr>
              <a:t>attach</a:t>
            </a:r>
            <a:r>
              <a:rPr sz="2400" spc="-1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 MT"/>
                <a:cs typeface="Arial MT"/>
              </a:rPr>
              <a:t>the</a:t>
            </a:r>
            <a:r>
              <a:rPr sz="2400" spc="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1"/>
                </a:solidFill>
                <a:latin typeface="Arial MT"/>
                <a:cs typeface="Arial MT"/>
              </a:rPr>
              <a:t>right </a:t>
            </a:r>
            <a:r>
              <a:rPr sz="2400" spc="-65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1"/>
                </a:solidFill>
                <a:latin typeface="Arial MT"/>
                <a:cs typeface="Arial MT"/>
              </a:rPr>
              <a:t>subtree</a:t>
            </a:r>
            <a:r>
              <a:rPr sz="2400" spc="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1"/>
                </a:solidFill>
                <a:latin typeface="Arial MT"/>
                <a:cs typeface="Arial MT"/>
              </a:rPr>
              <a:t>as</a:t>
            </a:r>
            <a:r>
              <a:rPr sz="2400" spc="1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 MT"/>
                <a:cs typeface="Arial MT"/>
              </a:rPr>
              <a:t>the</a:t>
            </a:r>
            <a:r>
              <a:rPr sz="2400" spc="1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1"/>
                </a:solidFill>
                <a:latin typeface="Arial MT"/>
                <a:cs typeface="Arial MT"/>
              </a:rPr>
              <a:t>right</a:t>
            </a:r>
            <a:r>
              <a:rPr sz="2400" spc="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1"/>
                </a:solidFill>
                <a:latin typeface="Arial MT"/>
                <a:cs typeface="Arial MT"/>
              </a:rPr>
              <a:t>child</a:t>
            </a:r>
            <a:r>
              <a:rPr sz="2400" spc="2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 MT"/>
                <a:cs typeface="Arial MT"/>
              </a:rPr>
              <a:t>of</a:t>
            </a:r>
            <a:r>
              <a:rPr sz="2400" spc="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1"/>
                </a:solidFill>
                <a:latin typeface="Arial MT"/>
                <a:cs typeface="Arial MT"/>
              </a:rPr>
              <a:t>this</a:t>
            </a:r>
            <a:r>
              <a:rPr sz="2400" spc="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1"/>
                </a:solidFill>
                <a:latin typeface="Arial MT"/>
                <a:cs typeface="Arial MT"/>
              </a:rPr>
              <a:t>node</a:t>
            </a:r>
            <a:r>
              <a:rPr sz="2400" spc="-5" dirty="0">
                <a:latin typeface="Arial MT"/>
                <a:cs typeface="Arial MT"/>
              </a:rPr>
              <a:t>,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still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preserve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ordered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nature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tree.</a:t>
            </a:r>
            <a:r>
              <a:rPr sz="2400" spc="-55" dirty="0">
                <a:latin typeface="Arial MT"/>
                <a:cs typeface="Arial MT"/>
              </a:rPr>
              <a:t> </a:t>
            </a:r>
            <a:endParaRPr lang="en-US" sz="2400" spc="-55" dirty="0">
              <a:latin typeface="Arial MT"/>
              <a:cs typeface="Arial MT"/>
            </a:endParaRPr>
          </a:p>
          <a:p>
            <a:pPr marL="355600" marR="209550" indent="-342900">
              <a:lnSpc>
                <a:spcPct val="80000"/>
              </a:lnSpc>
              <a:spcBef>
                <a:spcPts val="60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This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process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illustrated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following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figure.</a:t>
            </a:r>
            <a:endParaRPr sz="240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80000"/>
              </a:lnSpc>
              <a:spcBef>
                <a:spcPts val="5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135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1"/>
                </a:solidFill>
                <a:latin typeface="Arial MT"/>
                <a:cs typeface="Arial MT"/>
              </a:rPr>
              <a:t>largest</a:t>
            </a:r>
            <a:r>
              <a:rPr sz="2400" spc="1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1"/>
                </a:solidFill>
                <a:latin typeface="Arial MT"/>
                <a:cs typeface="Arial MT"/>
              </a:rPr>
              <a:t>value</a:t>
            </a:r>
            <a:r>
              <a:rPr sz="2400" spc="1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1"/>
                </a:solidFill>
                <a:latin typeface="Arial MT"/>
                <a:cs typeface="Arial MT"/>
              </a:rPr>
              <a:t>in</a:t>
            </a:r>
            <a:r>
              <a:rPr sz="2400" spc="1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chemeClr val="accent1"/>
                </a:solidFill>
                <a:latin typeface="Arial MT"/>
                <a:cs typeface="Arial MT"/>
              </a:rPr>
              <a:t>left</a:t>
            </a:r>
            <a:r>
              <a:rPr sz="2400" spc="1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1"/>
                </a:solidFill>
                <a:latin typeface="Arial MT"/>
                <a:cs typeface="Arial MT"/>
              </a:rPr>
              <a:t>subtree</a:t>
            </a:r>
            <a:r>
              <a:rPr sz="2400" spc="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need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only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keep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tracking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right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child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pointer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until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 null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encountered.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Symmetrically,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this </a:t>
            </a:r>
            <a:r>
              <a:rPr sz="2400" spc="-5" dirty="0">
                <a:latin typeface="Arial MT"/>
                <a:cs typeface="Arial MT"/>
              </a:rPr>
              <a:t>algorithm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also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work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1"/>
                </a:solidFill>
                <a:latin typeface="Arial MT"/>
                <a:cs typeface="Arial MT"/>
              </a:rPr>
              <a:t>finding</a:t>
            </a:r>
            <a:r>
              <a:rPr sz="2400" spc="2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 MT"/>
                <a:cs typeface="Arial MT"/>
              </a:rPr>
              <a:t>the </a:t>
            </a:r>
            <a:r>
              <a:rPr sz="2400" spc="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1"/>
                </a:solidFill>
                <a:latin typeface="Arial MT"/>
                <a:cs typeface="Arial MT"/>
              </a:rPr>
              <a:t>smallest</a:t>
            </a:r>
            <a:r>
              <a:rPr sz="2400" spc="1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1"/>
                </a:solidFill>
                <a:latin typeface="Arial MT"/>
                <a:cs typeface="Arial MT"/>
              </a:rPr>
              <a:t>value</a:t>
            </a:r>
            <a:r>
              <a:rPr sz="2400" spc="1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1"/>
                </a:solidFill>
                <a:latin typeface="Arial MT"/>
                <a:cs typeface="Arial MT"/>
              </a:rPr>
              <a:t>in</a:t>
            </a:r>
            <a:r>
              <a:rPr sz="2400" spc="-1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accent1"/>
                </a:solidFill>
                <a:latin typeface="Arial MT"/>
                <a:cs typeface="Arial MT"/>
              </a:rPr>
              <a:t>the</a:t>
            </a:r>
            <a:r>
              <a:rPr sz="2400" spc="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1"/>
                </a:solidFill>
                <a:latin typeface="Arial MT"/>
                <a:cs typeface="Arial MT"/>
              </a:rPr>
              <a:t>right</a:t>
            </a:r>
            <a:r>
              <a:rPr sz="2400" dirty="0">
                <a:solidFill>
                  <a:schemeClr val="accent1"/>
                </a:solidFill>
                <a:latin typeface="Arial MT"/>
                <a:cs typeface="Arial MT"/>
              </a:rPr>
              <a:t> subtree</a:t>
            </a:r>
            <a:r>
              <a:rPr sz="2400" dirty="0">
                <a:latin typeface="Arial MT"/>
                <a:cs typeface="Arial MT"/>
              </a:rPr>
              <a:t>,</a:t>
            </a:r>
            <a:r>
              <a:rPr sz="2400" spc="-5" dirty="0">
                <a:latin typeface="Arial MT"/>
                <a:cs typeface="Arial MT"/>
              </a:rPr>
              <a:t> and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attaching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left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subtree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it.</a:t>
            </a:r>
            <a:endParaRPr lang="en-US" sz="240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80000"/>
              </a:lnSpc>
              <a:spcBef>
                <a:spcPts val="5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917FC-703B-0558-2E35-7D4E3F8A2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924050"/>
            <a:ext cx="2295525" cy="300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2FE175-106C-9AE3-107E-41D8D7158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057400"/>
            <a:ext cx="42195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62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8676" y="517601"/>
            <a:ext cx="44253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i="0" dirty="0">
                <a:latin typeface="Palatino Linotype"/>
                <a:cs typeface="Palatino Linotype"/>
              </a:rPr>
              <a:t>Deletion</a:t>
            </a:r>
            <a:r>
              <a:rPr b="1" i="0" spc="-35" dirty="0">
                <a:latin typeface="Palatino Linotype"/>
                <a:cs typeface="Palatino Linotype"/>
              </a:rPr>
              <a:t> </a:t>
            </a:r>
            <a:r>
              <a:rPr b="1" i="0" dirty="0">
                <a:latin typeface="Palatino Linotype"/>
                <a:cs typeface="Palatino Linotype"/>
              </a:rPr>
              <a:t>by</a:t>
            </a:r>
            <a:r>
              <a:rPr b="1" i="0" spc="-35" dirty="0">
                <a:latin typeface="Palatino Linotype"/>
                <a:cs typeface="Palatino Linotype"/>
              </a:rPr>
              <a:t> </a:t>
            </a:r>
            <a:r>
              <a:rPr b="1" i="0" dirty="0">
                <a:latin typeface="Palatino Linotype"/>
                <a:cs typeface="Palatino Linotype"/>
              </a:rPr>
              <a:t>Copying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7825" y="1656410"/>
            <a:ext cx="8806180" cy="490601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5600" marR="864235" indent="-342900">
              <a:lnSpc>
                <a:spcPts val="3030"/>
              </a:lnSpc>
              <a:spcBef>
                <a:spcPts val="4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Deletion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by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copying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works in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similar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fashion </a:t>
            </a:r>
            <a:r>
              <a:rPr sz="2800" spc="-5" dirty="0">
                <a:latin typeface="Arial MT"/>
                <a:cs typeface="Arial MT"/>
              </a:rPr>
              <a:t>to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deletion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merging.</a:t>
            </a:r>
            <a:endParaRPr sz="2800" dirty="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09"/>
              </a:spcBef>
              <a:tabLst>
                <a:tab pos="756285" algn="l"/>
              </a:tabLst>
            </a:pPr>
            <a:r>
              <a:rPr sz="2000" dirty="0">
                <a:solidFill>
                  <a:srgbClr val="00C0C0"/>
                </a:solidFill>
                <a:latin typeface="Arial MT"/>
                <a:cs typeface="Arial MT"/>
              </a:rPr>
              <a:t>»	</a:t>
            </a:r>
            <a:r>
              <a:rPr sz="2000" dirty="0">
                <a:latin typeface="Arial MT"/>
                <a:cs typeface="Arial MT"/>
              </a:rPr>
              <a:t>First,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find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largest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value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left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subtree.</a:t>
            </a:r>
          </a:p>
          <a:p>
            <a:pPr marL="469900">
              <a:lnSpc>
                <a:spcPct val="100000"/>
              </a:lnSpc>
              <a:spcBef>
                <a:spcPts val="240"/>
              </a:spcBef>
              <a:tabLst>
                <a:tab pos="756285" algn="l"/>
              </a:tabLst>
            </a:pPr>
            <a:r>
              <a:rPr sz="2000" dirty="0">
                <a:solidFill>
                  <a:srgbClr val="00C0C0"/>
                </a:solidFill>
                <a:latin typeface="Arial MT"/>
                <a:cs typeface="Arial MT"/>
              </a:rPr>
              <a:t>»	</a:t>
            </a:r>
            <a:r>
              <a:rPr sz="2000" spc="-5" dirty="0">
                <a:latin typeface="Arial MT"/>
                <a:cs typeface="Arial MT"/>
              </a:rPr>
              <a:t>Next,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copy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node,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replaces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being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deleted.</a:t>
            </a: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This </a:t>
            </a:r>
            <a:r>
              <a:rPr sz="2800" dirty="0">
                <a:latin typeface="Arial MT"/>
                <a:cs typeface="Arial MT"/>
              </a:rPr>
              <a:t>process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illustrated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above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figure.</a:t>
            </a:r>
          </a:p>
          <a:p>
            <a:pPr marL="756285" marR="62865" indent="-287020">
              <a:lnSpc>
                <a:spcPts val="2160"/>
              </a:lnSpc>
              <a:spcBef>
                <a:spcPts val="535"/>
              </a:spcBef>
              <a:tabLst>
                <a:tab pos="756285" algn="l"/>
              </a:tabLst>
            </a:pPr>
            <a:r>
              <a:rPr sz="2000" dirty="0">
                <a:solidFill>
                  <a:srgbClr val="00C0C0"/>
                </a:solidFill>
                <a:latin typeface="Arial MT"/>
                <a:cs typeface="Arial MT"/>
              </a:rPr>
              <a:t>»	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10 node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 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valid new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root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tree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because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 greater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all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nodes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left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subtree,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less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all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nodes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right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subtree.</a:t>
            </a:r>
          </a:p>
          <a:p>
            <a:pPr marL="355600" marR="352425" indent="-342900">
              <a:lnSpc>
                <a:spcPts val="3030"/>
              </a:lnSpc>
              <a:spcBef>
                <a:spcPts val="66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-1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slight </a:t>
            </a:r>
            <a:r>
              <a:rPr sz="2800" spc="-5" dirty="0">
                <a:latin typeface="Arial MT"/>
                <a:cs typeface="Arial MT"/>
              </a:rPr>
              <a:t>complication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with</a:t>
            </a:r>
            <a:r>
              <a:rPr sz="2800" dirty="0">
                <a:latin typeface="Arial MT"/>
                <a:cs typeface="Arial MT"/>
              </a:rPr>
              <a:t> this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algorithm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can occur </a:t>
            </a:r>
            <a:r>
              <a:rPr sz="2800" spc="-5" dirty="0">
                <a:latin typeface="Arial MT"/>
                <a:cs typeface="Arial MT"/>
              </a:rPr>
              <a:t>if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largest</a:t>
            </a:r>
            <a:r>
              <a:rPr sz="2800" spc="-5" dirty="0">
                <a:latin typeface="Arial MT"/>
                <a:cs typeface="Arial MT"/>
              </a:rPr>
              <a:t> value</a:t>
            </a:r>
            <a:r>
              <a:rPr sz="2800" dirty="0">
                <a:latin typeface="Arial MT"/>
                <a:cs typeface="Arial MT"/>
              </a:rPr>
              <a:t> in</a:t>
            </a:r>
            <a:r>
              <a:rPr sz="2800" spc="-5" dirty="0">
                <a:latin typeface="Arial MT"/>
                <a:cs typeface="Arial MT"/>
              </a:rPr>
              <a:t> the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left </a:t>
            </a:r>
            <a:r>
              <a:rPr sz="2800" dirty="0">
                <a:latin typeface="Arial MT"/>
                <a:cs typeface="Arial MT"/>
              </a:rPr>
              <a:t>subtree has</a:t>
            </a:r>
            <a:r>
              <a:rPr sz="2800" spc="-5" dirty="0">
                <a:latin typeface="Arial MT"/>
                <a:cs typeface="Arial MT"/>
              </a:rPr>
              <a:t> 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left child.</a:t>
            </a:r>
            <a:endParaRPr sz="2800" dirty="0">
              <a:latin typeface="Arial MT"/>
              <a:cs typeface="Arial MT"/>
            </a:endParaRPr>
          </a:p>
          <a:p>
            <a:pPr marL="355600" marR="671195" indent="-342900">
              <a:lnSpc>
                <a:spcPts val="3020"/>
              </a:lnSpc>
              <a:spcBef>
                <a:spcPts val="67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In this</a:t>
            </a:r>
            <a:r>
              <a:rPr sz="2800" dirty="0">
                <a:latin typeface="Arial MT"/>
                <a:cs typeface="Arial MT"/>
              </a:rPr>
              <a:t> case,</a:t>
            </a:r>
            <a:r>
              <a:rPr sz="2800" spc="-5" dirty="0">
                <a:latin typeface="Arial MT"/>
                <a:cs typeface="Arial MT"/>
              </a:rPr>
              <a:t> the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left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child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attached</a:t>
            </a:r>
            <a:r>
              <a:rPr sz="2800" dirty="0">
                <a:latin typeface="Arial MT"/>
                <a:cs typeface="Arial MT"/>
              </a:rPr>
              <a:t> to</a:t>
            </a:r>
            <a:r>
              <a:rPr sz="2800" spc="-5" dirty="0">
                <a:latin typeface="Arial MT"/>
                <a:cs typeface="Arial MT"/>
              </a:rPr>
              <a:t> the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nodes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parent</a:t>
            </a:r>
            <a:r>
              <a:rPr sz="2800" dirty="0">
                <a:latin typeface="Arial MT"/>
                <a:cs typeface="Arial MT"/>
              </a:rPr>
              <a:t> instead.</a:t>
            </a:r>
          </a:p>
          <a:p>
            <a:pPr marL="756285" marR="5080" indent="-287020">
              <a:lnSpc>
                <a:spcPts val="2160"/>
              </a:lnSpc>
              <a:spcBef>
                <a:spcPts val="495"/>
              </a:spcBef>
              <a:tabLst>
                <a:tab pos="756285" algn="l"/>
              </a:tabLst>
            </a:pPr>
            <a:r>
              <a:rPr sz="2000" dirty="0">
                <a:solidFill>
                  <a:srgbClr val="00C0C0"/>
                </a:solidFill>
                <a:latin typeface="Arial MT"/>
                <a:cs typeface="Arial MT"/>
              </a:rPr>
              <a:t>»	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example,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 above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Figure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10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left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child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(node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8),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was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attached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right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child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-10" dirty="0">
                <a:latin typeface="Arial MT"/>
                <a:cs typeface="Arial MT"/>
              </a:rPr>
              <a:t> 10’s </a:t>
            </a:r>
            <a:r>
              <a:rPr sz="2000" spc="-5" dirty="0">
                <a:latin typeface="Arial MT"/>
                <a:cs typeface="Arial MT"/>
              </a:rPr>
              <a:t>parent,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namely 7.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8676" y="517601"/>
            <a:ext cx="44253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i="0" dirty="0">
                <a:latin typeface="Palatino Linotype"/>
                <a:cs typeface="Palatino Linotype"/>
              </a:rPr>
              <a:t>Deletion</a:t>
            </a:r>
            <a:r>
              <a:rPr b="1" i="0" spc="-35" dirty="0">
                <a:latin typeface="Palatino Linotype"/>
                <a:cs typeface="Palatino Linotype"/>
              </a:rPr>
              <a:t> </a:t>
            </a:r>
            <a:r>
              <a:rPr b="1" i="0" dirty="0">
                <a:latin typeface="Palatino Linotype"/>
                <a:cs typeface="Palatino Linotype"/>
              </a:rPr>
              <a:t>by</a:t>
            </a:r>
            <a:r>
              <a:rPr b="1" i="0" spc="-35" dirty="0">
                <a:latin typeface="Palatino Linotype"/>
                <a:cs typeface="Palatino Linotype"/>
              </a:rPr>
              <a:t> </a:t>
            </a:r>
            <a:r>
              <a:rPr b="1" i="0" dirty="0">
                <a:latin typeface="Palatino Linotype"/>
                <a:cs typeface="Palatino Linotype"/>
              </a:rPr>
              <a:t>Copying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7013C3-990A-5A05-71D3-3DD5305D5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76400"/>
            <a:ext cx="50292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18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8023" y="655330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C0C0"/>
                </a:solidFill>
                <a:latin typeface="Arial MT"/>
                <a:cs typeface="Arial MT"/>
              </a:rPr>
              <a:t>28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01085" y="732535"/>
            <a:ext cx="2945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dirty="0">
                <a:latin typeface="Palatino Linotype"/>
                <a:cs typeface="Palatino Linotype"/>
              </a:rPr>
              <a:t>Tree</a:t>
            </a:r>
            <a:r>
              <a:rPr i="0" spc="-75" dirty="0">
                <a:latin typeface="Palatino Linotype"/>
                <a:cs typeface="Palatino Linotype"/>
              </a:rPr>
              <a:t> </a:t>
            </a:r>
            <a:r>
              <a:rPr i="0" dirty="0">
                <a:latin typeface="Palatino Linotype"/>
                <a:cs typeface="Palatino Linotype"/>
              </a:rPr>
              <a:t>Traversal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825" y="1545463"/>
            <a:ext cx="8719185" cy="452495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382270" indent="-342900">
              <a:lnSpc>
                <a:spcPts val="2590"/>
              </a:lnSpc>
              <a:spcBef>
                <a:spcPts val="42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Compared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5" dirty="0">
                <a:solidFill>
                  <a:srgbClr val="00C000"/>
                </a:solidFill>
                <a:latin typeface="Arial MT"/>
                <a:cs typeface="Arial MT"/>
              </a:rPr>
              <a:t> </a:t>
            </a:r>
            <a:r>
              <a:rPr sz="2400" u="heavy" spc="-5" dirty="0">
                <a:solidFill>
                  <a:srgbClr val="00C000"/>
                </a:solidFill>
                <a:uFill>
                  <a:solidFill>
                    <a:srgbClr val="00C000"/>
                  </a:solidFill>
                </a:uFill>
                <a:latin typeface="Arial MT"/>
                <a:cs typeface="Arial MT"/>
                <a:hlinkClick r:id="rId2"/>
              </a:rPr>
              <a:t>linear</a:t>
            </a:r>
            <a:r>
              <a:rPr sz="2400" u="heavy" spc="15" dirty="0">
                <a:solidFill>
                  <a:srgbClr val="00C000"/>
                </a:solidFill>
                <a:uFill>
                  <a:solidFill>
                    <a:srgbClr val="00C000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2400" u="heavy" spc="-5" dirty="0">
                <a:solidFill>
                  <a:srgbClr val="00C000"/>
                </a:solidFill>
                <a:uFill>
                  <a:solidFill>
                    <a:srgbClr val="00C000"/>
                  </a:solidFill>
                </a:uFill>
                <a:latin typeface="Arial MT"/>
                <a:cs typeface="Arial MT"/>
                <a:hlinkClick r:id="rId2"/>
              </a:rPr>
              <a:t>data</a:t>
            </a:r>
            <a:r>
              <a:rPr sz="2400" u="heavy" dirty="0">
                <a:solidFill>
                  <a:srgbClr val="00C000"/>
                </a:solidFill>
                <a:uFill>
                  <a:solidFill>
                    <a:srgbClr val="00C000"/>
                  </a:solidFill>
                </a:uFill>
                <a:latin typeface="Arial MT"/>
                <a:cs typeface="Arial MT"/>
                <a:hlinkClick r:id="rId2"/>
              </a:rPr>
              <a:t> structures</a:t>
            </a:r>
            <a:r>
              <a:rPr sz="2400" spc="-5" dirty="0">
                <a:solidFill>
                  <a:srgbClr val="00C000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2400" spc="-5" dirty="0">
                <a:latin typeface="Arial MT"/>
                <a:cs typeface="Arial MT"/>
              </a:rPr>
              <a:t>like</a:t>
            </a:r>
            <a:r>
              <a:rPr sz="2400" spc="25" dirty="0">
                <a:solidFill>
                  <a:srgbClr val="00C000"/>
                </a:solidFill>
                <a:latin typeface="Arial MT"/>
                <a:cs typeface="Arial MT"/>
              </a:rPr>
              <a:t> </a:t>
            </a:r>
            <a:r>
              <a:rPr sz="2400" u="heavy" spc="-5" dirty="0">
                <a:solidFill>
                  <a:srgbClr val="00C000"/>
                </a:solidFill>
                <a:uFill>
                  <a:solidFill>
                    <a:srgbClr val="00C000"/>
                  </a:solidFill>
                </a:uFill>
                <a:latin typeface="Arial MT"/>
                <a:cs typeface="Arial MT"/>
                <a:hlinkClick r:id="rId3"/>
              </a:rPr>
              <a:t>linked</a:t>
            </a:r>
            <a:r>
              <a:rPr sz="2400" u="heavy" spc="20" dirty="0">
                <a:solidFill>
                  <a:srgbClr val="00C000"/>
                </a:solidFill>
                <a:uFill>
                  <a:solidFill>
                    <a:srgbClr val="00C000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sz="2400" u="heavy" spc="-5" dirty="0">
                <a:solidFill>
                  <a:srgbClr val="00C000"/>
                </a:solidFill>
                <a:uFill>
                  <a:solidFill>
                    <a:srgbClr val="00C000"/>
                  </a:solidFill>
                </a:uFill>
                <a:latin typeface="Arial MT"/>
                <a:cs typeface="Arial MT"/>
                <a:hlinkClick r:id="rId3"/>
              </a:rPr>
              <a:t>lists</a:t>
            </a:r>
            <a:r>
              <a:rPr sz="2400" spc="10" dirty="0">
                <a:solidFill>
                  <a:srgbClr val="00C000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2400" spc="-5" dirty="0">
                <a:latin typeface="Arial MT"/>
                <a:cs typeface="Arial MT"/>
              </a:rPr>
              <a:t>and one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dimensional</a:t>
            </a:r>
            <a:r>
              <a:rPr sz="2400" spc="50" dirty="0">
                <a:solidFill>
                  <a:srgbClr val="00C000"/>
                </a:solidFill>
                <a:latin typeface="Arial MT"/>
                <a:cs typeface="Arial MT"/>
              </a:rPr>
              <a:t> </a:t>
            </a:r>
            <a:r>
              <a:rPr sz="2400" u="heavy" spc="-5" dirty="0">
                <a:solidFill>
                  <a:srgbClr val="00C000"/>
                </a:solidFill>
                <a:uFill>
                  <a:solidFill>
                    <a:srgbClr val="00C000"/>
                  </a:solidFill>
                </a:uFill>
                <a:latin typeface="Arial MT"/>
                <a:cs typeface="Arial MT"/>
                <a:hlinkClick r:id="rId4"/>
              </a:rPr>
              <a:t>arrays</a:t>
            </a:r>
            <a:r>
              <a:rPr sz="2400" spc="-5" dirty="0">
                <a:latin typeface="Arial MT"/>
                <a:cs typeface="Arial MT"/>
              </a:rPr>
              <a:t>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which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have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only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one logical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means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traversal, </a:t>
            </a:r>
            <a:r>
              <a:rPr sz="2400" b="1" dirty="0">
                <a:solidFill>
                  <a:schemeClr val="accent1"/>
                </a:solidFill>
                <a:latin typeface="Arial MT"/>
                <a:cs typeface="Arial MT"/>
              </a:rPr>
              <a:t>tree structures </a:t>
            </a:r>
            <a:r>
              <a:rPr sz="2400" b="1" spc="-5" dirty="0">
                <a:solidFill>
                  <a:schemeClr val="accent1"/>
                </a:solidFill>
                <a:latin typeface="Arial MT"/>
                <a:cs typeface="Arial MT"/>
              </a:rPr>
              <a:t>can be </a:t>
            </a:r>
            <a:r>
              <a:rPr sz="2400" b="1" dirty="0">
                <a:solidFill>
                  <a:schemeClr val="accent1"/>
                </a:solidFill>
                <a:latin typeface="Arial MT"/>
                <a:cs typeface="Arial MT"/>
              </a:rPr>
              <a:t>traversed </a:t>
            </a:r>
            <a:r>
              <a:rPr sz="2400" b="1" spc="-5" dirty="0">
                <a:solidFill>
                  <a:schemeClr val="accent1"/>
                </a:solidFill>
                <a:latin typeface="Arial MT"/>
                <a:cs typeface="Arial MT"/>
              </a:rPr>
              <a:t>in many </a:t>
            </a:r>
            <a:r>
              <a:rPr sz="2400" b="1" spc="-10" dirty="0">
                <a:solidFill>
                  <a:schemeClr val="accent1"/>
                </a:solidFill>
                <a:latin typeface="Arial MT"/>
                <a:cs typeface="Arial MT"/>
              </a:rPr>
              <a:t>different </a:t>
            </a:r>
            <a:r>
              <a:rPr sz="2400" b="1" spc="-65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chemeClr val="accent1"/>
                </a:solidFill>
                <a:latin typeface="Arial MT"/>
                <a:cs typeface="Arial MT"/>
              </a:rPr>
              <a:t>ways.</a:t>
            </a:r>
            <a:endParaRPr sz="2400" b="1" dirty="0">
              <a:solidFill>
                <a:schemeClr val="accent1"/>
              </a:solidFill>
              <a:latin typeface="Arial MT"/>
              <a:cs typeface="Arial MT"/>
            </a:endParaRPr>
          </a:p>
          <a:p>
            <a:pPr marL="355600" marR="5080" indent="-342900">
              <a:lnSpc>
                <a:spcPts val="2590"/>
              </a:lnSpc>
              <a:spcBef>
                <a:spcPts val="58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Starting</a:t>
            </a:r>
            <a:r>
              <a:rPr sz="2400" dirty="0">
                <a:latin typeface="Arial MT"/>
                <a:cs typeface="Arial MT"/>
              </a:rPr>
              <a:t> at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root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" dirty="0">
                <a:latin typeface="Arial MT"/>
                <a:cs typeface="Arial MT"/>
              </a:rPr>
              <a:t> 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binary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tree,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there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three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main</a:t>
            </a:r>
            <a:r>
              <a:rPr sz="2400" dirty="0">
                <a:latin typeface="Arial MT"/>
                <a:cs typeface="Arial MT"/>
              </a:rPr>
              <a:t> steps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5" dirty="0">
                <a:latin typeface="Arial MT"/>
                <a:cs typeface="Arial MT"/>
              </a:rPr>
              <a:t> can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dirty="0">
                <a:latin typeface="Arial MT"/>
                <a:cs typeface="Arial MT"/>
              </a:rPr>
              <a:t> performed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dirty="0">
                <a:latin typeface="Arial MT"/>
                <a:cs typeface="Arial MT"/>
              </a:rPr>
              <a:t> 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order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which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they </a:t>
            </a:r>
            <a:r>
              <a:rPr sz="2400" spc="-5" dirty="0">
                <a:latin typeface="Arial MT"/>
                <a:cs typeface="Arial MT"/>
              </a:rPr>
              <a:t>are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performed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define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traversal</a:t>
            </a:r>
            <a:r>
              <a:rPr sz="2400" dirty="0">
                <a:latin typeface="Arial MT"/>
                <a:cs typeface="Arial MT"/>
              </a:rPr>
              <a:t> type.</a:t>
            </a:r>
          </a:p>
          <a:p>
            <a:pPr marL="355600" indent="-342900">
              <a:lnSpc>
                <a:spcPct val="100000"/>
              </a:lnSpc>
              <a:spcBef>
                <a:spcPts val="26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These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steps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are:</a:t>
            </a:r>
          </a:p>
          <a:p>
            <a:pPr marL="756285" marR="234315" indent="-287020">
              <a:lnSpc>
                <a:spcPts val="2160"/>
              </a:lnSpc>
              <a:spcBef>
                <a:spcPts val="515"/>
              </a:spcBef>
              <a:tabLst>
                <a:tab pos="756285" algn="l"/>
              </a:tabLst>
            </a:pPr>
            <a:r>
              <a:rPr sz="2000" dirty="0">
                <a:solidFill>
                  <a:srgbClr val="00C0C0"/>
                </a:solidFill>
                <a:latin typeface="Arial MT"/>
                <a:cs typeface="Arial MT"/>
              </a:rPr>
              <a:t>»	</a:t>
            </a:r>
            <a:r>
              <a:rPr sz="2000" dirty="0">
                <a:latin typeface="Arial MT"/>
                <a:cs typeface="Arial MT"/>
              </a:rPr>
              <a:t>Performing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 action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current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(referred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"visiting" the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node);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</a:t>
            </a:r>
          </a:p>
          <a:p>
            <a:pPr marL="469900">
              <a:lnSpc>
                <a:spcPts val="2280"/>
              </a:lnSpc>
              <a:spcBef>
                <a:spcPts val="209"/>
              </a:spcBef>
              <a:tabLst>
                <a:tab pos="756285" algn="l"/>
              </a:tabLst>
            </a:pPr>
            <a:r>
              <a:rPr sz="2000" dirty="0">
                <a:solidFill>
                  <a:srgbClr val="00C0C0"/>
                </a:solidFill>
                <a:latin typeface="Arial MT"/>
                <a:cs typeface="Arial MT"/>
              </a:rPr>
              <a:t>»	</a:t>
            </a:r>
            <a:r>
              <a:rPr sz="2000" dirty="0">
                <a:latin typeface="Arial MT"/>
                <a:cs typeface="Arial MT"/>
              </a:rPr>
              <a:t>repeating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process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subtrees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rooted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our</a:t>
            </a:r>
            <a:r>
              <a:rPr sz="2000" spc="-5" dirty="0">
                <a:latin typeface="Arial MT"/>
                <a:cs typeface="Arial MT"/>
              </a:rPr>
              <a:t> left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right</a:t>
            </a:r>
          </a:p>
          <a:p>
            <a:pPr marL="756285">
              <a:lnSpc>
                <a:spcPts val="2280"/>
              </a:lnSpc>
            </a:pPr>
            <a:r>
              <a:rPr sz="2000" dirty="0">
                <a:latin typeface="Arial MT"/>
                <a:cs typeface="Arial MT"/>
              </a:rPr>
              <a:t>children.</a:t>
            </a:r>
          </a:p>
          <a:p>
            <a:pPr marL="355600" indent="-342900">
              <a:lnSpc>
                <a:spcPct val="100000"/>
              </a:lnSpc>
              <a:spcBef>
                <a:spcPts val="284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Thus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process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most</a:t>
            </a:r>
            <a:r>
              <a:rPr sz="2400" spc="-5" dirty="0">
                <a:latin typeface="Arial MT"/>
                <a:cs typeface="Arial MT"/>
              </a:rPr>
              <a:t> easily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described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through</a:t>
            </a:r>
            <a:r>
              <a:rPr sz="2400" spc="35" dirty="0">
                <a:solidFill>
                  <a:srgbClr val="00C000"/>
                </a:solidFill>
                <a:latin typeface="Arial MT"/>
                <a:cs typeface="Arial MT"/>
              </a:rPr>
              <a:t> </a:t>
            </a:r>
            <a:r>
              <a:rPr sz="2400" u="heavy" spc="-5" dirty="0">
                <a:solidFill>
                  <a:srgbClr val="00C000"/>
                </a:solidFill>
                <a:uFill>
                  <a:solidFill>
                    <a:srgbClr val="00C000"/>
                  </a:solidFill>
                </a:uFill>
                <a:latin typeface="Arial MT"/>
                <a:cs typeface="Arial MT"/>
                <a:hlinkClick r:id="rId5"/>
              </a:rPr>
              <a:t>recursion</a:t>
            </a:r>
            <a:r>
              <a:rPr sz="2400" spc="-5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8023" y="655330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C0C0"/>
                </a:solidFill>
                <a:latin typeface="Arial MT"/>
                <a:cs typeface="Arial MT"/>
              </a:rPr>
              <a:t>29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6642" y="659384"/>
            <a:ext cx="3949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i="0" dirty="0">
                <a:latin typeface="Palatino Linotype"/>
                <a:cs typeface="Palatino Linotype"/>
              </a:rPr>
              <a:t>Traversal</a:t>
            </a:r>
            <a:r>
              <a:rPr b="1" i="0" spc="-90" dirty="0">
                <a:latin typeface="Palatino Linotype"/>
                <a:cs typeface="Palatino Linotype"/>
              </a:rPr>
              <a:t> </a:t>
            </a:r>
            <a:r>
              <a:rPr b="1" i="0" dirty="0">
                <a:latin typeface="Palatino Linotype"/>
                <a:cs typeface="Palatino Linotype"/>
              </a:rPr>
              <a:t>Methods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825" y="1518031"/>
            <a:ext cx="8980805" cy="5151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280"/>
              </a:lnSpc>
              <a:spcBef>
                <a:spcPts val="10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spc="-110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traverse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 non-empty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binary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tree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dirty="0">
                <a:solidFill>
                  <a:srgbClr val="00C000"/>
                </a:solidFill>
                <a:latin typeface="Arial MT"/>
                <a:cs typeface="Arial MT"/>
              </a:rPr>
              <a:t> </a:t>
            </a:r>
            <a:r>
              <a:rPr sz="2000" u="sng" spc="-10" dirty="0">
                <a:solidFill>
                  <a:srgbClr val="00C000"/>
                </a:solidFill>
                <a:uFill>
                  <a:solidFill>
                    <a:srgbClr val="00C000"/>
                  </a:solidFill>
                </a:uFill>
                <a:latin typeface="Arial MT"/>
                <a:cs typeface="Arial MT"/>
                <a:hlinkClick r:id="rId2"/>
              </a:rPr>
              <a:t>preorder</a:t>
            </a:r>
            <a:r>
              <a:rPr sz="2000" spc="-10" dirty="0">
                <a:latin typeface="Arial MT"/>
                <a:cs typeface="Arial MT"/>
              </a:rPr>
              <a:t>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perform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following</a:t>
            </a:r>
          </a:p>
          <a:p>
            <a:pPr marL="355600">
              <a:lnSpc>
                <a:spcPts val="2280"/>
              </a:lnSpc>
            </a:pPr>
            <a:r>
              <a:rPr sz="2000" dirty="0">
                <a:latin typeface="Arial MT"/>
                <a:cs typeface="Arial MT"/>
              </a:rPr>
              <a:t>three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operations:</a:t>
            </a:r>
          </a:p>
          <a:p>
            <a:pPr marL="469900">
              <a:lnSpc>
                <a:spcPct val="100000"/>
              </a:lnSpc>
              <a:spcBef>
                <a:spcPts val="225"/>
              </a:spcBef>
              <a:tabLst>
                <a:tab pos="756285" algn="l"/>
              </a:tabLst>
            </a:pPr>
            <a:r>
              <a:rPr sz="1800" spc="-5" dirty="0">
                <a:solidFill>
                  <a:srgbClr val="00C0C0"/>
                </a:solidFill>
                <a:latin typeface="Arial MT"/>
                <a:cs typeface="Arial MT"/>
              </a:rPr>
              <a:t>»	</a:t>
            </a:r>
            <a:r>
              <a:rPr sz="1800" dirty="0">
                <a:latin typeface="Arial MT"/>
                <a:cs typeface="Arial MT"/>
              </a:rPr>
              <a:t>1.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Visit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root.</a:t>
            </a:r>
            <a:endParaRPr sz="1800" dirty="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  <a:tabLst>
                <a:tab pos="756285" algn="l"/>
              </a:tabLst>
            </a:pPr>
            <a:r>
              <a:rPr sz="1800" spc="-5" dirty="0">
                <a:solidFill>
                  <a:srgbClr val="00C0C0"/>
                </a:solidFill>
                <a:latin typeface="Arial MT"/>
                <a:cs typeface="Arial MT"/>
              </a:rPr>
              <a:t>»	</a:t>
            </a:r>
            <a:r>
              <a:rPr sz="1800" dirty="0">
                <a:latin typeface="Arial MT"/>
                <a:cs typeface="Arial MT"/>
              </a:rPr>
              <a:t>2.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Traverse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left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subtree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preorder.</a:t>
            </a:r>
            <a:endParaRPr sz="1800" dirty="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  <a:tabLst>
                <a:tab pos="756285" algn="l"/>
              </a:tabLst>
            </a:pPr>
            <a:r>
              <a:rPr sz="1800" spc="-5" dirty="0">
                <a:solidFill>
                  <a:srgbClr val="00C0C0"/>
                </a:solidFill>
                <a:latin typeface="Arial MT"/>
                <a:cs typeface="Arial MT"/>
              </a:rPr>
              <a:t>»	</a:t>
            </a:r>
            <a:r>
              <a:rPr sz="1800" dirty="0">
                <a:latin typeface="Arial MT"/>
                <a:cs typeface="Arial MT"/>
              </a:rPr>
              <a:t>3.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Traverse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right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subtree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preorder.</a:t>
            </a:r>
            <a:endParaRPr sz="1800" dirty="0">
              <a:latin typeface="Arial MT"/>
              <a:cs typeface="Arial MT"/>
            </a:endParaRPr>
          </a:p>
          <a:p>
            <a:pPr marL="355600" indent="-342900">
              <a:lnSpc>
                <a:spcPts val="2280"/>
              </a:lnSpc>
              <a:spcBef>
                <a:spcPts val="229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spc="-11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traverse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 non-empty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binary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tree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5" dirty="0">
                <a:solidFill>
                  <a:srgbClr val="00C000"/>
                </a:solidFill>
                <a:latin typeface="Arial MT"/>
                <a:cs typeface="Arial MT"/>
              </a:rPr>
              <a:t> </a:t>
            </a:r>
            <a:r>
              <a:rPr sz="2000" u="sng" spc="-10" dirty="0">
                <a:solidFill>
                  <a:srgbClr val="00C000"/>
                </a:solidFill>
                <a:uFill>
                  <a:solidFill>
                    <a:srgbClr val="00C000"/>
                  </a:solidFill>
                </a:uFill>
                <a:latin typeface="Arial MT"/>
                <a:cs typeface="Arial MT"/>
                <a:hlinkClick r:id="rId3"/>
              </a:rPr>
              <a:t>inorder</a:t>
            </a:r>
            <a:r>
              <a:rPr sz="2000" spc="-10" dirty="0">
                <a:latin typeface="Arial MT"/>
                <a:cs typeface="Arial MT"/>
              </a:rPr>
              <a:t>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perform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following</a:t>
            </a:r>
          </a:p>
          <a:p>
            <a:pPr marL="355600">
              <a:lnSpc>
                <a:spcPts val="2280"/>
              </a:lnSpc>
            </a:pPr>
            <a:r>
              <a:rPr sz="2000" dirty="0">
                <a:latin typeface="Arial MT"/>
                <a:cs typeface="Arial MT"/>
              </a:rPr>
              <a:t>operations:</a:t>
            </a:r>
          </a:p>
          <a:p>
            <a:pPr marL="469900">
              <a:lnSpc>
                <a:spcPct val="100000"/>
              </a:lnSpc>
              <a:spcBef>
                <a:spcPts val="225"/>
              </a:spcBef>
              <a:tabLst>
                <a:tab pos="756285" algn="l"/>
              </a:tabLst>
            </a:pPr>
            <a:r>
              <a:rPr sz="1800" spc="-5" dirty="0">
                <a:solidFill>
                  <a:srgbClr val="00C0C0"/>
                </a:solidFill>
                <a:latin typeface="Arial MT"/>
                <a:cs typeface="Arial MT"/>
              </a:rPr>
              <a:t>»	</a:t>
            </a:r>
            <a:r>
              <a:rPr sz="1800" dirty="0">
                <a:latin typeface="Arial MT"/>
                <a:cs typeface="Arial MT"/>
              </a:rPr>
              <a:t>1.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Traverse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left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subtree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inorder.</a:t>
            </a:r>
            <a:endParaRPr sz="1800" dirty="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  <a:tabLst>
                <a:tab pos="756285" algn="l"/>
              </a:tabLst>
            </a:pPr>
            <a:r>
              <a:rPr sz="1800" spc="-5" dirty="0">
                <a:solidFill>
                  <a:srgbClr val="00C0C0"/>
                </a:solidFill>
                <a:latin typeface="Arial MT"/>
                <a:cs typeface="Arial MT"/>
              </a:rPr>
              <a:t>»	</a:t>
            </a:r>
            <a:r>
              <a:rPr sz="1800" dirty="0">
                <a:latin typeface="Arial MT"/>
                <a:cs typeface="Arial MT"/>
              </a:rPr>
              <a:t>2.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Visit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root.</a:t>
            </a:r>
            <a:endParaRPr sz="1800" dirty="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19"/>
              </a:spcBef>
              <a:tabLst>
                <a:tab pos="756285" algn="l"/>
              </a:tabLst>
            </a:pPr>
            <a:r>
              <a:rPr sz="1800" spc="-5" dirty="0">
                <a:solidFill>
                  <a:srgbClr val="00C0C0"/>
                </a:solidFill>
                <a:latin typeface="Arial MT"/>
                <a:cs typeface="Arial MT"/>
              </a:rPr>
              <a:t>»	</a:t>
            </a:r>
            <a:r>
              <a:rPr sz="1800" dirty="0">
                <a:latin typeface="Arial MT"/>
                <a:cs typeface="Arial MT"/>
              </a:rPr>
              <a:t>3.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Traverse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right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subtree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inorder.</a:t>
            </a:r>
            <a:endParaRPr sz="1800" dirty="0">
              <a:latin typeface="Arial MT"/>
              <a:cs typeface="Arial MT"/>
            </a:endParaRPr>
          </a:p>
          <a:p>
            <a:pPr marL="355600" marR="720090" indent="-342900">
              <a:lnSpc>
                <a:spcPts val="2160"/>
              </a:lnSpc>
              <a:spcBef>
                <a:spcPts val="50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spc="-110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traverse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 non-empty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binary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tree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5" dirty="0">
                <a:solidFill>
                  <a:srgbClr val="00C000"/>
                </a:solidFill>
                <a:latin typeface="Arial MT"/>
                <a:cs typeface="Arial MT"/>
              </a:rPr>
              <a:t> </a:t>
            </a:r>
            <a:r>
              <a:rPr sz="2000" u="sng" spc="-10" dirty="0">
                <a:solidFill>
                  <a:srgbClr val="00C000"/>
                </a:solidFill>
                <a:uFill>
                  <a:solidFill>
                    <a:srgbClr val="00C000"/>
                  </a:solidFill>
                </a:uFill>
                <a:latin typeface="Arial MT"/>
                <a:cs typeface="Arial MT"/>
                <a:hlinkClick r:id="rId4"/>
              </a:rPr>
              <a:t>postorder</a:t>
            </a:r>
            <a:r>
              <a:rPr sz="2000" spc="-10" dirty="0">
                <a:latin typeface="Arial MT"/>
                <a:cs typeface="Arial MT"/>
              </a:rPr>
              <a:t>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perform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following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operations:</a:t>
            </a:r>
          </a:p>
          <a:p>
            <a:pPr marL="469900">
              <a:lnSpc>
                <a:spcPct val="100000"/>
              </a:lnSpc>
              <a:spcBef>
                <a:spcPts val="190"/>
              </a:spcBef>
              <a:tabLst>
                <a:tab pos="756285" algn="l"/>
              </a:tabLst>
            </a:pPr>
            <a:r>
              <a:rPr sz="1800" spc="-5" dirty="0">
                <a:solidFill>
                  <a:srgbClr val="00C0C0"/>
                </a:solidFill>
                <a:latin typeface="Arial MT"/>
                <a:cs typeface="Arial MT"/>
              </a:rPr>
              <a:t>»	</a:t>
            </a:r>
            <a:r>
              <a:rPr sz="1800" dirty="0">
                <a:latin typeface="Arial MT"/>
                <a:cs typeface="Arial MT"/>
              </a:rPr>
              <a:t>1.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Traverse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left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subtree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postorder.</a:t>
            </a:r>
            <a:endParaRPr sz="1800" dirty="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  <a:tabLst>
                <a:tab pos="756285" algn="l"/>
              </a:tabLst>
            </a:pPr>
            <a:r>
              <a:rPr sz="1800" spc="-5" dirty="0">
                <a:solidFill>
                  <a:srgbClr val="00C0C0"/>
                </a:solidFill>
                <a:latin typeface="Arial MT"/>
                <a:cs typeface="Arial MT"/>
              </a:rPr>
              <a:t>»	</a:t>
            </a:r>
            <a:r>
              <a:rPr sz="1800" dirty="0">
                <a:latin typeface="Arial MT"/>
                <a:cs typeface="Arial MT"/>
              </a:rPr>
              <a:t>2.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Traverse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right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subtree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postorder.</a:t>
            </a:r>
            <a:endParaRPr sz="1800" dirty="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20"/>
              </a:spcBef>
              <a:tabLst>
                <a:tab pos="756285" algn="l"/>
              </a:tabLst>
            </a:pPr>
            <a:r>
              <a:rPr sz="1800" spc="-5" dirty="0">
                <a:solidFill>
                  <a:srgbClr val="00C0C0"/>
                </a:solidFill>
                <a:latin typeface="Arial MT"/>
                <a:cs typeface="Arial MT"/>
              </a:rPr>
              <a:t>»	</a:t>
            </a:r>
            <a:r>
              <a:rPr sz="1800" dirty="0">
                <a:latin typeface="Arial MT"/>
                <a:cs typeface="Arial MT"/>
              </a:rPr>
              <a:t>3. </a:t>
            </a:r>
            <a:r>
              <a:rPr sz="1800" spc="-10" dirty="0">
                <a:latin typeface="Arial MT"/>
                <a:cs typeface="Arial MT"/>
              </a:rPr>
              <a:t>Visit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root.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This 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also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called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u="sng" spc="-5" dirty="0">
                <a:solidFill>
                  <a:srgbClr val="00C000"/>
                </a:solidFill>
                <a:uFill>
                  <a:solidFill>
                    <a:srgbClr val="00C000"/>
                  </a:solidFill>
                </a:uFill>
                <a:latin typeface="Arial MT"/>
                <a:cs typeface="Arial MT"/>
                <a:hlinkClick r:id="rId5"/>
              </a:rPr>
              <a:t>Depth-first</a:t>
            </a:r>
            <a:r>
              <a:rPr sz="1800" u="sng" spc="10" dirty="0">
                <a:solidFill>
                  <a:srgbClr val="00C000"/>
                </a:solidFill>
                <a:uFill>
                  <a:solidFill>
                    <a:srgbClr val="00C000"/>
                  </a:solidFill>
                </a:uFill>
                <a:latin typeface="Arial MT"/>
                <a:cs typeface="Arial MT"/>
                <a:hlinkClick r:id="rId5"/>
              </a:rPr>
              <a:t> </a:t>
            </a:r>
            <a:r>
              <a:rPr sz="1800" u="sng" spc="-5" dirty="0">
                <a:solidFill>
                  <a:srgbClr val="00C000"/>
                </a:solidFill>
                <a:uFill>
                  <a:solidFill>
                    <a:srgbClr val="00C000"/>
                  </a:solidFill>
                </a:uFill>
                <a:latin typeface="Arial MT"/>
                <a:cs typeface="Arial MT"/>
                <a:hlinkClick r:id="rId5"/>
              </a:rPr>
              <a:t>traversal</a:t>
            </a:r>
            <a:endParaRPr sz="1800" dirty="0">
              <a:latin typeface="Arial MT"/>
              <a:cs typeface="Arial MT"/>
            </a:endParaRPr>
          </a:p>
          <a:p>
            <a:pPr marL="355600" marR="5080" indent="-342900">
              <a:lnSpc>
                <a:spcPts val="2160"/>
              </a:lnSpc>
              <a:spcBef>
                <a:spcPts val="50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spc="-20" dirty="0">
                <a:latin typeface="Arial MT"/>
                <a:cs typeface="Arial MT"/>
              </a:rPr>
              <a:t>Finally,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trees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also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traversed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b="1" spc="-5" dirty="0">
                <a:latin typeface="Arial"/>
                <a:cs typeface="Arial"/>
              </a:rPr>
              <a:t>level-order</a:t>
            </a:r>
            <a:r>
              <a:rPr sz="2000" spc="-5" dirty="0">
                <a:latin typeface="Arial MT"/>
                <a:cs typeface="Arial MT"/>
              </a:rPr>
              <a:t>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where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visit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every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node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  <a:hlinkClick r:id="rId6"/>
              </a:rPr>
              <a:t>on</a:t>
            </a:r>
            <a:r>
              <a:rPr sz="2000" spc="-15" dirty="0">
                <a:latin typeface="Arial MT"/>
                <a:cs typeface="Arial MT"/>
                <a:hlinkClick r:id="rId6"/>
              </a:rPr>
              <a:t> </a:t>
            </a:r>
            <a:r>
              <a:rPr sz="2000" dirty="0">
                <a:latin typeface="Arial MT"/>
                <a:cs typeface="Arial MT"/>
                <a:hlinkClick r:id="rId6"/>
              </a:rPr>
              <a:t>a </a:t>
            </a:r>
            <a:r>
              <a:rPr sz="2000" spc="-5" dirty="0">
                <a:latin typeface="Arial MT"/>
                <a:cs typeface="Arial MT"/>
                <a:hlinkClick r:id="rId6"/>
              </a:rPr>
              <a:t>level</a:t>
            </a:r>
            <a:r>
              <a:rPr sz="2000" dirty="0">
                <a:latin typeface="Arial MT"/>
                <a:cs typeface="Arial MT"/>
                <a:hlinkClick r:id="rId6"/>
              </a:rPr>
              <a:t> before</a:t>
            </a:r>
            <a:r>
              <a:rPr sz="2000" spc="-25" dirty="0">
                <a:latin typeface="Arial MT"/>
                <a:cs typeface="Arial MT"/>
                <a:hlinkClick r:id="rId6"/>
              </a:rPr>
              <a:t> </a:t>
            </a:r>
            <a:r>
              <a:rPr sz="2000" dirty="0">
                <a:latin typeface="Arial MT"/>
                <a:cs typeface="Arial MT"/>
                <a:hlinkClick r:id="rId6"/>
              </a:rPr>
              <a:t>going</a:t>
            </a:r>
            <a:r>
              <a:rPr sz="2000" spc="-15" dirty="0">
                <a:latin typeface="Arial MT"/>
                <a:cs typeface="Arial MT"/>
                <a:hlinkClick r:id="rId6"/>
              </a:rPr>
              <a:t> </a:t>
            </a:r>
            <a:r>
              <a:rPr sz="2000" dirty="0">
                <a:latin typeface="Arial MT"/>
                <a:cs typeface="Arial MT"/>
                <a:hlinkClick r:id="rId6"/>
              </a:rPr>
              <a:t>to</a:t>
            </a:r>
            <a:r>
              <a:rPr sz="2000" spc="-5" dirty="0">
                <a:latin typeface="Arial MT"/>
                <a:cs typeface="Arial MT"/>
                <a:hlinkClick r:id="rId6"/>
              </a:rPr>
              <a:t> </a:t>
            </a:r>
            <a:r>
              <a:rPr sz="2000" dirty="0">
                <a:latin typeface="Arial MT"/>
                <a:cs typeface="Arial MT"/>
                <a:hlinkClick r:id="rId6"/>
              </a:rPr>
              <a:t>a</a:t>
            </a:r>
            <a:r>
              <a:rPr sz="2000" spc="-15" dirty="0">
                <a:latin typeface="Arial MT"/>
                <a:cs typeface="Arial MT"/>
                <a:hlinkClick r:id="rId6"/>
              </a:rPr>
              <a:t> </a:t>
            </a:r>
            <a:r>
              <a:rPr sz="2000" dirty="0">
                <a:latin typeface="Arial MT"/>
                <a:cs typeface="Arial MT"/>
                <a:hlinkClick r:id="rId6"/>
              </a:rPr>
              <a:t>lower</a:t>
            </a:r>
            <a:r>
              <a:rPr sz="2000" spc="-15" dirty="0">
                <a:latin typeface="Arial MT"/>
                <a:cs typeface="Arial MT"/>
                <a:hlinkClick r:id="rId6"/>
              </a:rPr>
              <a:t> </a:t>
            </a:r>
            <a:r>
              <a:rPr sz="2000" dirty="0">
                <a:latin typeface="Arial MT"/>
                <a:cs typeface="Arial MT"/>
                <a:hlinkClick r:id="rId6"/>
              </a:rPr>
              <a:t>level.</a:t>
            </a:r>
            <a:r>
              <a:rPr sz="2000" spc="-55" dirty="0">
                <a:latin typeface="Arial MT"/>
                <a:cs typeface="Arial MT"/>
                <a:hlinkClick r:id="rId6"/>
              </a:rPr>
              <a:t> </a:t>
            </a:r>
            <a:r>
              <a:rPr sz="2000" dirty="0">
                <a:latin typeface="Arial MT"/>
                <a:cs typeface="Arial MT"/>
                <a:hlinkClick r:id="rId6"/>
              </a:rPr>
              <a:t>This</a:t>
            </a:r>
            <a:r>
              <a:rPr sz="2000" spc="5" dirty="0">
                <a:latin typeface="Arial MT"/>
                <a:cs typeface="Arial MT"/>
                <a:hlinkClick r:id="rId6"/>
              </a:rPr>
              <a:t> </a:t>
            </a:r>
            <a:r>
              <a:rPr sz="2000" dirty="0">
                <a:latin typeface="Arial MT"/>
                <a:cs typeface="Arial MT"/>
                <a:hlinkClick r:id="rId6"/>
              </a:rPr>
              <a:t>is also</a:t>
            </a:r>
            <a:r>
              <a:rPr sz="2000" spc="-10" dirty="0">
                <a:latin typeface="Arial MT"/>
                <a:cs typeface="Arial MT"/>
                <a:hlinkClick r:id="rId6"/>
              </a:rPr>
              <a:t> </a:t>
            </a:r>
            <a:r>
              <a:rPr sz="2000" dirty="0">
                <a:latin typeface="Arial MT"/>
                <a:cs typeface="Arial MT"/>
                <a:hlinkClick r:id="rId6"/>
              </a:rPr>
              <a:t>called</a:t>
            </a:r>
            <a:r>
              <a:rPr sz="2000" spc="5" dirty="0">
                <a:solidFill>
                  <a:srgbClr val="00C000"/>
                </a:solidFill>
                <a:latin typeface="Arial MT"/>
                <a:cs typeface="Arial MT"/>
                <a:hlinkClick r:id="rId6"/>
              </a:rPr>
              <a:t> </a:t>
            </a:r>
            <a:r>
              <a:rPr sz="2000" u="sng" dirty="0">
                <a:solidFill>
                  <a:srgbClr val="00C000"/>
                </a:solidFill>
                <a:uFill>
                  <a:solidFill>
                    <a:srgbClr val="00C000"/>
                  </a:solidFill>
                </a:uFill>
                <a:latin typeface="Arial MT"/>
                <a:cs typeface="Arial MT"/>
                <a:hlinkClick r:id="rId6"/>
              </a:rPr>
              <a:t>Breadth-first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0725" y="6612432"/>
            <a:ext cx="10020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C000"/>
                </a:solidFill>
                <a:latin typeface="Arial MT"/>
                <a:cs typeface="Arial MT"/>
                <a:hlinkClick r:id="rId6"/>
              </a:rPr>
              <a:t>traver</a:t>
            </a:r>
            <a:r>
              <a:rPr sz="2000" spc="5" dirty="0">
                <a:solidFill>
                  <a:srgbClr val="00C000"/>
                </a:solidFill>
                <a:latin typeface="Arial MT"/>
                <a:cs typeface="Arial MT"/>
                <a:hlinkClick r:id="rId6"/>
              </a:rPr>
              <a:t>s</a:t>
            </a:r>
            <a:r>
              <a:rPr sz="2000" dirty="0">
                <a:solidFill>
                  <a:srgbClr val="00C000"/>
                </a:solidFill>
                <a:latin typeface="Arial MT"/>
                <a:cs typeface="Arial MT"/>
                <a:hlinkClick r:id="rId6"/>
              </a:rPr>
              <a:t>al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Cont…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625" y="1932813"/>
            <a:ext cx="421195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spc="-5" dirty="0">
                <a:latin typeface="Arial MT"/>
                <a:cs typeface="Arial MT"/>
              </a:rPr>
              <a:t>Preorder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traversal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yields:</a:t>
            </a:r>
            <a:endParaRPr sz="2400" dirty="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lr>
                <a:srgbClr val="FF00FF"/>
              </a:buClr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spc="-135" dirty="0">
                <a:latin typeface="Arial MT"/>
                <a:cs typeface="Arial MT"/>
              </a:rPr>
              <a:t>F,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B,</a:t>
            </a:r>
            <a:r>
              <a:rPr sz="2400" spc="-1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G,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I,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</a:t>
            </a:r>
            <a:endParaRPr sz="2400" dirty="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lr>
                <a:srgbClr val="FF00FF"/>
              </a:buClr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spc="-5" dirty="0">
                <a:latin typeface="Arial MT"/>
                <a:cs typeface="Arial MT"/>
              </a:rPr>
              <a:t>In-order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traversal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yields:</a:t>
            </a:r>
            <a:endParaRPr sz="2400" dirty="0">
              <a:latin typeface="Arial MT"/>
              <a:cs typeface="Arial MT"/>
            </a:endParaRPr>
          </a:p>
          <a:p>
            <a:pPr marL="422909" indent="-410845">
              <a:lnSpc>
                <a:spcPct val="100000"/>
              </a:lnSpc>
              <a:buClr>
                <a:srgbClr val="FF00FF"/>
              </a:buClr>
              <a:buSzPct val="75000"/>
              <a:buFont typeface="Wingdings"/>
              <a:buChar char=""/>
              <a:tabLst>
                <a:tab pos="422275" algn="l"/>
                <a:tab pos="423545" algn="l"/>
              </a:tabLst>
            </a:pPr>
            <a:r>
              <a:rPr sz="2400" dirty="0">
                <a:latin typeface="Arial MT"/>
                <a:cs typeface="Arial MT"/>
              </a:rPr>
              <a:t>A,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35" dirty="0">
                <a:latin typeface="Arial MT"/>
                <a:cs typeface="Arial MT"/>
              </a:rPr>
              <a:t>F,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</a:t>
            </a:r>
          </a:p>
          <a:p>
            <a:pPr marL="539750" marR="5080" indent="-70485" algn="just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sz="2000" spc="20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Note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in-order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traversal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 a binary search tree </a:t>
            </a:r>
            <a:r>
              <a:rPr sz="2000" spc="-5" dirty="0">
                <a:latin typeface="Arial MT"/>
                <a:cs typeface="Arial MT"/>
              </a:rPr>
              <a:t>yields </a:t>
            </a:r>
            <a:r>
              <a:rPr sz="2000" dirty="0">
                <a:latin typeface="Arial MT"/>
                <a:cs typeface="Arial MT"/>
              </a:rPr>
              <a:t>an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ordered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list</a:t>
            </a:r>
          </a:p>
          <a:p>
            <a:pPr marL="355600" indent="-343535" algn="just">
              <a:lnSpc>
                <a:spcPts val="2875"/>
              </a:lnSpc>
              <a:buClr>
                <a:srgbClr val="FF00FF"/>
              </a:buClr>
              <a:buSzPct val="75000"/>
              <a:buFont typeface="Wingdings"/>
              <a:buChar char=""/>
              <a:tabLst>
                <a:tab pos="356235" algn="l"/>
              </a:tabLst>
            </a:pPr>
            <a:r>
              <a:rPr sz="2400" spc="-5" dirty="0">
                <a:latin typeface="Arial MT"/>
                <a:cs typeface="Arial MT"/>
              </a:rPr>
              <a:t>Postorder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traversal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yields:</a:t>
            </a:r>
            <a:endParaRPr sz="2400" dirty="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dirty="0">
                <a:latin typeface="Arial MT"/>
                <a:cs typeface="Arial MT"/>
              </a:rPr>
              <a:t>A,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I,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G,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</a:t>
            </a:r>
          </a:p>
          <a:p>
            <a:pPr marL="355600" indent="-343535">
              <a:lnSpc>
                <a:spcPct val="100000"/>
              </a:lnSpc>
              <a:buClr>
                <a:srgbClr val="FF00FF"/>
              </a:buClr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spc="-5" dirty="0">
                <a:latin typeface="Arial MT"/>
                <a:cs typeface="Arial MT"/>
              </a:rPr>
              <a:t>Level-order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traversal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yields:</a:t>
            </a:r>
            <a:endParaRPr sz="2400" dirty="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lr>
                <a:srgbClr val="FF00FF"/>
              </a:buClr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spc="-135" dirty="0">
                <a:latin typeface="Arial MT"/>
                <a:cs typeface="Arial MT"/>
              </a:rPr>
              <a:t>F,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G,</a:t>
            </a:r>
            <a:r>
              <a:rPr sz="2400" spc="-1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2843" y="1978965"/>
            <a:ext cx="3428581" cy="403670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4914" y="732535"/>
            <a:ext cx="5691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spc="-5" dirty="0">
                <a:latin typeface="Palatino Linotype"/>
                <a:cs typeface="Palatino Linotype"/>
              </a:rPr>
              <a:t>Implementation</a:t>
            </a:r>
            <a:r>
              <a:rPr i="0" spc="-25" dirty="0">
                <a:latin typeface="Palatino Linotype"/>
                <a:cs typeface="Palatino Linotype"/>
              </a:rPr>
              <a:t> </a:t>
            </a:r>
            <a:r>
              <a:rPr i="0" dirty="0">
                <a:latin typeface="Palatino Linotype"/>
                <a:cs typeface="Palatino Linotype"/>
              </a:rPr>
              <a:t>of</a:t>
            </a:r>
            <a:r>
              <a:rPr i="0" spc="-15" dirty="0">
                <a:latin typeface="Palatino Linotype"/>
                <a:cs typeface="Palatino Linotype"/>
              </a:rPr>
              <a:t> </a:t>
            </a:r>
            <a:r>
              <a:rPr i="0" dirty="0">
                <a:latin typeface="Palatino Linotype"/>
                <a:cs typeface="Palatino Linotype"/>
              </a:rPr>
              <a:t>Preorder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30224" y="1598231"/>
            <a:ext cx="6475375" cy="3568156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680"/>
              </a:spcBef>
            </a:pPr>
            <a:r>
              <a:rPr sz="2400" spc="-5" dirty="0">
                <a:latin typeface="Courier New"/>
                <a:cs typeface="Courier New"/>
              </a:rPr>
              <a:t>void </a:t>
            </a:r>
            <a:r>
              <a:rPr sz="2400" spc="-10" dirty="0">
                <a:solidFill>
                  <a:schemeClr val="accent1"/>
                </a:solidFill>
                <a:latin typeface="Courier New"/>
                <a:cs typeface="Courier New"/>
              </a:rPr>
              <a:t>preorder</a:t>
            </a:r>
            <a:r>
              <a:rPr sz="2400" spc="-10" dirty="0">
                <a:latin typeface="Courier New"/>
                <a:cs typeface="Courier New"/>
              </a:rPr>
              <a:t>(Node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*currNodeptr)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ourier New"/>
                <a:cs typeface="Courier New"/>
              </a:rPr>
              <a:t>{</a:t>
            </a:r>
          </a:p>
          <a:p>
            <a:pPr marL="355600" marR="1644014">
              <a:lnSpc>
                <a:spcPct val="120000"/>
              </a:lnSpc>
            </a:pPr>
            <a:r>
              <a:rPr sz="2400" spc="-10" dirty="0">
                <a:latin typeface="Courier New"/>
                <a:cs typeface="Courier New"/>
              </a:rPr>
              <a:t>if(currNodeptr!=NULL){ 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cout&lt;&lt;</a:t>
            </a:r>
            <a:r>
              <a:rPr sz="2400" spc="-10" dirty="0" err="1">
                <a:latin typeface="Courier New"/>
                <a:cs typeface="Courier New"/>
              </a:rPr>
              <a:t>currNodeptr</a:t>
            </a:r>
            <a:r>
              <a:rPr sz="2400" spc="-10" dirty="0">
                <a:latin typeface="Courier New"/>
                <a:cs typeface="Courier New"/>
              </a:rPr>
              <a:t>-&gt;</a:t>
            </a:r>
            <a:r>
              <a:rPr lang="en-US" sz="2400" spc="-10" dirty="0">
                <a:latin typeface="Courier New"/>
                <a:cs typeface="Courier New"/>
              </a:rPr>
              <a:t>char</a:t>
            </a:r>
            <a:r>
              <a:rPr sz="2400" spc="-10" dirty="0">
                <a:latin typeface="Courier New"/>
                <a:cs typeface="Courier New"/>
              </a:rPr>
              <a:t>;</a:t>
            </a:r>
            <a:endParaRPr sz="2400" dirty="0">
              <a:latin typeface="Courier New"/>
              <a:cs typeface="Courier New"/>
            </a:endParaRPr>
          </a:p>
          <a:p>
            <a:pPr marL="355600" marR="549910">
              <a:lnSpc>
                <a:spcPct val="120000"/>
              </a:lnSpc>
              <a:spcBef>
                <a:spcPts val="5"/>
              </a:spcBef>
            </a:pPr>
            <a:r>
              <a:rPr sz="2400" spc="-10" dirty="0">
                <a:solidFill>
                  <a:schemeClr val="accent1"/>
                </a:solidFill>
                <a:latin typeface="Courier New"/>
                <a:cs typeface="Courier New"/>
              </a:rPr>
              <a:t>preorder</a:t>
            </a:r>
            <a:r>
              <a:rPr sz="2400" spc="-10" dirty="0">
                <a:latin typeface="Courier New"/>
                <a:cs typeface="Courier New"/>
              </a:rPr>
              <a:t>(currNodeptr-&gt;left); 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chemeClr val="accent1"/>
                </a:solidFill>
                <a:latin typeface="Courier New"/>
                <a:cs typeface="Courier New"/>
              </a:rPr>
              <a:t>preorder</a:t>
            </a:r>
            <a:r>
              <a:rPr sz="2400" spc="-10" dirty="0">
                <a:latin typeface="Courier New"/>
                <a:cs typeface="Courier New"/>
              </a:rPr>
              <a:t>(currNodeptr-&gt;right);</a:t>
            </a:r>
            <a:endParaRPr sz="2400" dirty="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8572A2AA-BE9B-8507-5E5F-172D28B1B17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45614" y="2033176"/>
            <a:ext cx="3004024" cy="34248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0AF17-1DF5-DBC8-C297-249C9CF44BCB}"/>
              </a:ext>
            </a:extLst>
          </p:cNvPr>
          <p:cNvSpPr txBox="1"/>
          <p:nvPr/>
        </p:nvSpPr>
        <p:spPr>
          <a:xfrm>
            <a:off x="5410200" y="5674913"/>
            <a:ext cx="45780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lang="pt-BR" sz="1800" spc="-5" dirty="0">
                <a:latin typeface="Arial MT"/>
                <a:cs typeface="Arial MT"/>
              </a:rPr>
              <a:t>Preorder</a:t>
            </a:r>
            <a:r>
              <a:rPr lang="pt-BR" sz="1800" spc="-15" dirty="0">
                <a:latin typeface="Arial MT"/>
                <a:cs typeface="Arial MT"/>
              </a:rPr>
              <a:t> </a:t>
            </a:r>
            <a:r>
              <a:rPr lang="pt-BR" sz="1800" dirty="0">
                <a:latin typeface="Arial MT"/>
                <a:cs typeface="Arial MT"/>
              </a:rPr>
              <a:t>traversal</a:t>
            </a:r>
            <a:r>
              <a:rPr lang="pt-BR" sz="1800" spc="-10" dirty="0">
                <a:latin typeface="Arial MT"/>
                <a:cs typeface="Arial MT"/>
              </a:rPr>
              <a:t> </a:t>
            </a:r>
            <a:r>
              <a:rPr lang="pt-BR" sz="1800" spc="-5" dirty="0">
                <a:latin typeface="Arial MT"/>
                <a:cs typeface="Arial MT"/>
              </a:rPr>
              <a:t>yields:</a:t>
            </a:r>
            <a:endParaRPr lang="pt-BR" sz="1800" dirty="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lr>
                <a:srgbClr val="FF00FF"/>
              </a:buClr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lang="pt-BR" sz="1800" spc="-135" dirty="0">
                <a:latin typeface="Arial MT"/>
                <a:cs typeface="Arial MT"/>
              </a:rPr>
              <a:t>F,</a:t>
            </a:r>
            <a:r>
              <a:rPr lang="pt-BR" sz="1800" spc="-30" dirty="0">
                <a:latin typeface="Arial MT"/>
                <a:cs typeface="Arial MT"/>
              </a:rPr>
              <a:t> </a:t>
            </a:r>
            <a:r>
              <a:rPr lang="pt-BR" sz="1800" dirty="0">
                <a:latin typeface="Arial MT"/>
                <a:cs typeface="Arial MT"/>
              </a:rPr>
              <a:t>B,</a:t>
            </a:r>
            <a:r>
              <a:rPr lang="pt-BR" sz="1800" spc="-145" dirty="0">
                <a:latin typeface="Arial MT"/>
                <a:cs typeface="Arial MT"/>
              </a:rPr>
              <a:t> </a:t>
            </a:r>
            <a:r>
              <a:rPr lang="pt-BR" sz="1800" dirty="0">
                <a:latin typeface="Arial MT"/>
                <a:cs typeface="Arial MT"/>
              </a:rPr>
              <a:t>A,</a:t>
            </a:r>
            <a:r>
              <a:rPr lang="pt-BR" sz="1800" spc="-20" dirty="0">
                <a:latin typeface="Arial MT"/>
                <a:cs typeface="Arial MT"/>
              </a:rPr>
              <a:t> </a:t>
            </a:r>
            <a:r>
              <a:rPr lang="pt-BR" sz="1800" dirty="0">
                <a:latin typeface="Arial MT"/>
                <a:cs typeface="Arial MT"/>
              </a:rPr>
              <a:t>D,</a:t>
            </a:r>
            <a:r>
              <a:rPr lang="pt-BR" sz="1800" spc="-20" dirty="0">
                <a:latin typeface="Arial MT"/>
                <a:cs typeface="Arial MT"/>
              </a:rPr>
              <a:t> </a:t>
            </a:r>
            <a:r>
              <a:rPr lang="pt-BR" sz="1800" dirty="0">
                <a:latin typeface="Arial MT"/>
                <a:cs typeface="Arial MT"/>
              </a:rPr>
              <a:t>C,</a:t>
            </a:r>
            <a:r>
              <a:rPr lang="pt-BR" sz="1800" spc="-20" dirty="0">
                <a:latin typeface="Arial MT"/>
                <a:cs typeface="Arial MT"/>
              </a:rPr>
              <a:t> </a:t>
            </a:r>
            <a:r>
              <a:rPr lang="pt-BR" sz="1800" dirty="0">
                <a:latin typeface="Arial MT"/>
                <a:cs typeface="Arial MT"/>
              </a:rPr>
              <a:t>E,</a:t>
            </a:r>
            <a:r>
              <a:rPr lang="pt-BR" sz="1800" spc="-20" dirty="0">
                <a:latin typeface="Arial MT"/>
                <a:cs typeface="Arial MT"/>
              </a:rPr>
              <a:t> </a:t>
            </a:r>
            <a:r>
              <a:rPr lang="pt-BR" sz="1800" dirty="0">
                <a:latin typeface="Arial MT"/>
                <a:cs typeface="Arial MT"/>
              </a:rPr>
              <a:t>G,</a:t>
            </a:r>
            <a:r>
              <a:rPr lang="pt-BR" sz="1800" spc="-35" dirty="0">
                <a:latin typeface="Arial MT"/>
                <a:cs typeface="Arial MT"/>
              </a:rPr>
              <a:t> </a:t>
            </a:r>
            <a:r>
              <a:rPr lang="pt-BR" sz="1800" dirty="0">
                <a:latin typeface="Arial MT"/>
                <a:cs typeface="Arial MT"/>
              </a:rPr>
              <a:t>I,</a:t>
            </a:r>
            <a:r>
              <a:rPr lang="pt-BR" sz="1800" spc="-25" dirty="0">
                <a:latin typeface="Arial MT"/>
                <a:cs typeface="Arial MT"/>
              </a:rPr>
              <a:t> </a:t>
            </a:r>
            <a:r>
              <a:rPr lang="pt-BR" sz="1800" spc="-5" dirty="0">
                <a:latin typeface="Arial MT"/>
                <a:cs typeface="Arial MT"/>
              </a:rPr>
              <a:t>H</a:t>
            </a:r>
            <a:endParaRPr lang="pt-BR"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2929" y="149888"/>
            <a:ext cx="5436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spc="-5" dirty="0">
                <a:latin typeface="Palatino Linotype"/>
                <a:cs typeface="Palatino Linotype"/>
              </a:rPr>
              <a:t>Implementation</a:t>
            </a:r>
            <a:r>
              <a:rPr i="0" spc="-25" dirty="0">
                <a:latin typeface="Palatino Linotype"/>
                <a:cs typeface="Palatino Linotype"/>
              </a:rPr>
              <a:t> </a:t>
            </a:r>
            <a:r>
              <a:rPr i="0" dirty="0">
                <a:latin typeface="Palatino Linotype"/>
                <a:cs typeface="Palatino Linotype"/>
              </a:rPr>
              <a:t>of</a:t>
            </a:r>
            <a:r>
              <a:rPr i="0" spc="-15" dirty="0">
                <a:latin typeface="Palatino Linotype"/>
                <a:cs typeface="Palatino Linotype"/>
              </a:rPr>
              <a:t> </a:t>
            </a:r>
            <a:r>
              <a:rPr i="0" dirty="0">
                <a:latin typeface="Palatino Linotype"/>
                <a:cs typeface="Palatino Linotype"/>
              </a:rPr>
              <a:t>Inorder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0" y="1537279"/>
            <a:ext cx="7289164" cy="3522979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latin typeface="Courier New"/>
                <a:cs typeface="Courier New"/>
              </a:rPr>
              <a:t>void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chemeClr val="accent1"/>
                </a:solidFill>
                <a:latin typeface="Courier New"/>
                <a:cs typeface="Courier New"/>
              </a:rPr>
              <a:t>inorder</a:t>
            </a:r>
            <a:r>
              <a:rPr sz="2400" spc="-10" dirty="0">
                <a:latin typeface="Courier New"/>
                <a:cs typeface="Courier New"/>
              </a:rPr>
              <a:t>(Node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*currNodeptr)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400" dirty="0">
                <a:latin typeface="Courier New"/>
                <a:cs typeface="Courier New"/>
              </a:rPr>
              <a:t>{</a:t>
            </a:r>
          </a:p>
          <a:p>
            <a:pPr marL="355600" marR="734060">
              <a:lnSpc>
                <a:spcPct val="120000"/>
              </a:lnSpc>
            </a:pPr>
            <a:r>
              <a:rPr sz="2400" spc="-10" dirty="0">
                <a:latin typeface="Courier New"/>
                <a:cs typeface="Courier New"/>
              </a:rPr>
              <a:t>if(currNodeptr!=null){ 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lang="en-US" sz="2400" spc="-5" dirty="0">
                <a:latin typeface="Courier New"/>
                <a:cs typeface="Courier New"/>
              </a:rPr>
              <a:t>                    </a:t>
            </a:r>
            <a:r>
              <a:rPr sz="2400" spc="-10" dirty="0" err="1">
                <a:solidFill>
                  <a:schemeClr val="accent1"/>
                </a:solidFill>
                <a:latin typeface="Courier New"/>
                <a:cs typeface="Courier New"/>
              </a:rPr>
              <a:t>inorder</a:t>
            </a:r>
            <a:r>
              <a:rPr sz="2400" spc="-10" dirty="0">
                <a:latin typeface="Courier New"/>
                <a:cs typeface="Courier New"/>
              </a:rPr>
              <a:t>(currNodeptr-&gt;left);</a:t>
            </a:r>
            <a:endParaRPr sz="2400" dirty="0">
              <a:latin typeface="Courier New"/>
              <a:cs typeface="Courier New"/>
            </a:endParaRPr>
          </a:p>
          <a:p>
            <a:pPr marL="355600" marR="551180">
              <a:lnSpc>
                <a:spcPct val="120000"/>
              </a:lnSpc>
              <a:spcBef>
                <a:spcPts val="5"/>
              </a:spcBef>
            </a:pPr>
            <a:r>
              <a:rPr sz="2400" spc="-10" dirty="0">
                <a:latin typeface="Courier New"/>
                <a:cs typeface="Courier New"/>
              </a:rPr>
              <a:t>cout&lt;&lt;</a:t>
            </a:r>
            <a:r>
              <a:rPr sz="2400" spc="-10" dirty="0" err="1">
                <a:latin typeface="Courier New"/>
                <a:cs typeface="Courier New"/>
              </a:rPr>
              <a:t>currNodeptr</a:t>
            </a:r>
            <a:r>
              <a:rPr sz="2400" spc="-10" dirty="0">
                <a:latin typeface="Courier New"/>
                <a:cs typeface="Courier New"/>
              </a:rPr>
              <a:t>-&gt;</a:t>
            </a:r>
            <a:r>
              <a:rPr lang="en-US" sz="2400" spc="-10" dirty="0">
                <a:latin typeface="Courier New"/>
                <a:cs typeface="Courier New"/>
              </a:rPr>
              <a:t>char</a:t>
            </a:r>
            <a:r>
              <a:rPr sz="2400" spc="-10" dirty="0">
                <a:latin typeface="Courier New"/>
                <a:cs typeface="Courier New"/>
              </a:rPr>
              <a:t>; 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chemeClr val="accent1"/>
                </a:solidFill>
                <a:latin typeface="Courier New"/>
                <a:cs typeface="Courier New"/>
              </a:rPr>
              <a:t>inorder</a:t>
            </a:r>
            <a:r>
              <a:rPr sz="2400" spc="-10" dirty="0">
                <a:latin typeface="Courier New"/>
                <a:cs typeface="Courier New"/>
              </a:rPr>
              <a:t>(currNodeptr-&gt;right);</a:t>
            </a:r>
            <a:endParaRPr sz="2400" dirty="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B6000471-696C-844B-C1C3-3590FF44678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0400" y="1966933"/>
            <a:ext cx="2133600" cy="2452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E27EEE-D365-61C3-3820-78DA518F9C8E}"/>
              </a:ext>
            </a:extLst>
          </p:cNvPr>
          <p:cNvSpPr txBox="1"/>
          <p:nvPr/>
        </p:nvSpPr>
        <p:spPr>
          <a:xfrm>
            <a:off x="5715000" y="4678401"/>
            <a:ext cx="3429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43535">
              <a:lnSpc>
                <a:spcPct val="100000"/>
              </a:lnSpc>
              <a:buClr>
                <a:srgbClr val="FF00FF"/>
              </a:buClr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lang="en-US" sz="1800" spc="-5" dirty="0">
                <a:latin typeface="Arial MT"/>
                <a:cs typeface="Arial MT"/>
              </a:rPr>
              <a:t>In-order</a:t>
            </a:r>
            <a:r>
              <a:rPr lang="en-US" sz="180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traversal</a:t>
            </a:r>
            <a:r>
              <a:rPr lang="en-US" sz="180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yields:</a:t>
            </a:r>
            <a:endParaRPr lang="en-US" sz="1800" dirty="0">
              <a:latin typeface="Arial MT"/>
              <a:cs typeface="Arial MT"/>
            </a:endParaRPr>
          </a:p>
          <a:p>
            <a:pPr marL="422909" indent="-410845">
              <a:lnSpc>
                <a:spcPct val="100000"/>
              </a:lnSpc>
              <a:buClr>
                <a:srgbClr val="FF00FF"/>
              </a:buClr>
              <a:buSzPct val="75000"/>
              <a:buFont typeface="Wingdings"/>
              <a:buChar char=""/>
              <a:tabLst>
                <a:tab pos="422275" algn="l"/>
                <a:tab pos="423545" algn="l"/>
              </a:tabLst>
            </a:pPr>
            <a:r>
              <a:rPr lang="en-US" sz="1800" dirty="0">
                <a:latin typeface="Arial MT"/>
                <a:cs typeface="Arial MT"/>
              </a:rPr>
              <a:t>A,</a:t>
            </a:r>
            <a:r>
              <a:rPr lang="en-US" sz="1800" spc="-2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B,</a:t>
            </a:r>
            <a:r>
              <a:rPr lang="en-US" sz="1800" spc="-2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C,</a:t>
            </a:r>
            <a:r>
              <a:rPr lang="en-US" sz="1800" spc="-2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D,</a:t>
            </a:r>
            <a:r>
              <a:rPr lang="en-US" sz="1800" spc="-1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E,</a:t>
            </a:r>
            <a:r>
              <a:rPr lang="en-US" sz="1800" spc="-20" dirty="0">
                <a:latin typeface="Arial MT"/>
                <a:cs typeface="Arial MT"/>
              </a:rPr>
              <a:t> </a:t>
            </a:r>
            <a:r>
              <a:rPr lang="en-US" sz="1800" spc="-135" dirty="0">
                <a:latin typeface="Arial MT"/>
                <a:cs typeface="Arial MT"/>
              </a:rPr>
              <a:t>F,</a:t>
            </a:r>
            <a:r>
              <a:rPr lang="en-US" sz="1800" spc="-3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G,</a:t>
            </a:r>
            <a:r>
              <a:rPr lang="en-US" sz="1800" spc="-2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H,</a:t>
            </a:r>
            <a:r>
              <a:rPr lang="en-US" sz="1800" spc="-2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I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783" y="656335"/>
            <a:ext cx="7901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spc="-5" dirty="0">
                <a:latin typeface="Palatino Linotype"/>
                <a:cs typeface="Palatino Linotype"/>
              </a:rPr>
              <a:t>Implementation</a:t>
            </a:r>
            <a:r>
              <a:rPr i="0" spc="-20" dirty="0">
                <a:latin typeface="Palatino Linotype"/>
                <a:cs typeface="Palatino Linotype"/>
              </a:rPr>
              <a:t> </a:t>
            </a:r>
            <a:r>
              <a:rPr i="0" dirty="0">
                <a:latin typeface="Palatino Linotype"/>
                <a:cs typeface="Palatino Linotype"/>
              </a:rPr>
              <a:t>of</a:t>
            </a:r>
            <a:r>
              <a:rPr i="0" spc="-10" dirty="0">
                <a:latin typeface="Palatino Linotype"/>
                <a:cs typeface="Palatino Linotype"/>
              </a:rPr>
              <a:t> </a:t>
            </a:r>
            <a:r>
              <a:rPr i="0" dirty="0">
                <a:latin typeface="Palatino Linotype"/>
                <a:cs typeface="Palatino Linotype"/>
              </a:rPr>
              <a:t>Postorder</a:t>
            </a:r>
            <a:r>
              <a:rPr i="0" spc="-10" dirty="0">
                <a:latin typeface="Palatino Linotype"/>
                <a:cs typeface="Palatino Linotype"/>
              </a:rPr>
              <a:t> </a:t>
            </a:r>
            <a:r>
              <a:rPr i="0" dirty="0">
                <a:latin typeface="Palatino Linotype"/>
                <a:cs typeface="Palatino Linotype"/>
              </a:rPr>
              <a:t>Traversal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4362" y="1905000"/>
            <a:ext cx="7944636" cy="355007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615"/>
              </a:spcBef>
            </a:pPr>
            <a:r>
              <a:rPr lang="en-US" sz="2400" spc="-10" dirty="0">
                <a:latin typeface="Courier New"/>
                <a:cs typeface="Courier New"/>
              </a:rPr>
              <a:t>V</a:t>
            </a:r>
            <a:r>
              <a:rPr sz="2400" spc="-10" dirty="0">
                <a:latin typeface="Courier New"/>
                <a:cs typeface="Courier New"/>
              </a:rPr>
              <a:t>oid</a:t>
            </a:r>
            <a:r>
              <a:rPr lang="en-US" sz="2400" spc="-10" dirty="0">
                <a:latin typeface="Courier New"/>
                <a:cs typeface="Courier New"/>
              </a:rPr>
              <a:t> </a:t>
            </a:r>
            <a:r>
              <a:rPr sz="2400" spc="-10" dirty="0" err="1">
                <a:solidFill>
                  <a:schemeClr val="accent1"/>
                </a:solidFill>
                <a:latin typeface="Courier New"/>
                <a:cs typeface="Courier New"/>
              </a:rPr>
              <a:t>postorder</a:t>
            </a:r>
            <a:r>
              <a:rPr sz="2400" spc="-10" dirty="0">
                <a:latin typeface="Courier New"/>
                <a:cs typeface="Courier New"/>
              </a:rPr>
              <a:t>(Node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*currNodepptr)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400" dirty="0">
                <a:latin typeface="Courier New"/>
                <a:cs typeface="Courier New"/>
              </a:rPr>
              <a:t>{</a:t>
            </a: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ourier New"/>
                <a:cs typeface="Courier New"/>
              </a:rPr>
              <a:t>if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(currNodeptr!=NULL){</a:t>
            </a:r>
            <a:endParaRPr sz="2400" dirty="0">
              <a:latin typeface="Courier New"/>
              <a:cs typeface="Courier New"/>
            </a:endParaRPr>
          </a:p>
          <a:p>
            <a:pPr marL="355600" marR="549910">
              <a:lnSpc>
                <a:spcPct val="120000"/>
              </a:lnSpc>
              <a:spcBef>
                <a:spcPts val="5"/>
              </a:spcBef>
            </a:pPr>
            <a:r>
              <a:rPr sz="2400" spc="-10" dirty="0">
                <a:solidFill>
                  <a:schemeClr val="accent1"/>
                </a:solidFill>
                <a:latin typeface="Courier New"/>
                <a:cs typeface="Courier New"/>
              </a:rPr>
              <a:t>postorder</a:t>
            </a:r>
            <a:r>
              <a:rPr sz="2400" spc="-10" dirty="0">
                <a:latin typeface="Courier New"/>
                <a:cs typeface="Courier New"/>
              </a:rPr>
              <a:t>(currNodeptr-&gt;left); 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chemeClr val="accent1"/>
                </a:solidFill>
                <a:latin typeface="Courier New"/>
                <a:cs typeface="Courier New"/>
              </a:rPr>
              <a:t>postorder</a:t>
            </a:r>
            <a:r>
              <a:rPr sz="2400" spc="-10" dirty="0">
                <a:latin typeface="Courier New"/>
                <a:cs typeface="Courier New"/>
              </a:rPr>
              <a:t>(currNodeptr-&gt;right); </a:t>
            </a:r>
            <a:r>
              <a:rPr sz="2400" spc="-14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cout&lt;&lt;currNodeptr-&gt;num;</a:t>
            </a:r>
            <a:endParaRPr sz="2400" dirty="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B923D-6B75-DB45-2C9B-8C19410E7F17}"/>
              </a:ext>
            </a:extLst>
          </p:cNvPr>
          <p:cNvSpPr txBox="1"/>
          <p:nvPr/>
        </p:nvSpPr>
        <p:spPr>
          <a:xfrm>
            <a:off x="6019800" y="4481533"/>
            <a:ext cx="3352800" cy="741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43535" algn="just">
              <a:lnSpc>
                <a:spcPts val="2875"/>
              </a:lnSpc>
              <a:buClr>
                <a:srgbClr val="FF00FF"/>
              </a:buClr>
              <a:buSzPct val="75000"/>
              <a:buFont typeface="Wingdings"/>
              <a:buChar char=""/>
              <a:tabLst>
                <a:tab pos="356235" algn="l"/>
              </a:tabLst>
            </a:pPr>
            <a:r>
              <a:rPr lang="pt-BR" sz="1800" spc="-5" dirty="0">
                <a:latin typeface="Arial MT"/>
                <a:cs typeface="Arial MT"/>
              </a:rPr>
              <a:t>Postorder</a:t>
            </a:r>
            <a:r>
              <a:rPr lang="pt-BR" sz="1800" spc="-10" dirty="0">
                <a:latin typeface="Arial MT"/>
                <a:cs typeface="Arial MT"/>
              </a:rPr>
              <a:t> </a:t>
            </a:r>
            <a:r>
              <a:rPr lang="pt-BR" sz="1800" dirty="0">
                <a:latin typeface="Arial MT"/>
                <a:cs typeface="Arial MT"/>
              </a:rPr>
              <a:t>traversal</a:t>
            </a:r>
            <a:r>
              <a:rPr lang="pt-BR" sz="1800" spc="-20" dirty="0">
                <a:latin typeface="Arial MT"/>
                <a:cs typeface="Arial MT"/>
              </a:rPr>
              <a:t> </a:t>
            </a:r>
            <a:r>
              <a:rPr lang="pt-BR" sz="1800" spc="-5" dirty="0">
                <a:latin typeface="Arial MT"/>
                <a:cs typeface="Arial MT"/>
              </a:rPr>
              <a:t>yields:</a:t>
            </a:r>
            <a:endParaRPr lang="pt-BR" sz="1800" dirty="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lang="pt-BR" sz="1800" dirty="0">
                <a:latin typeface="Arial MT"/>
                <a:cs typeface="Arial MT"/>
              </a:rPr>
              <a:t>A,</a:t>
            </a:r>
            <a:r>
              <a:rPr lang="pt-BR" sz="1800" spc="-25" dirty="0">
                <a:latin typeface="Arial MT"/>
                <a:cs typeface="Arial MT"/>
              </a:rPr>
              <a:t> </a:t>
            </a:r>
            <a:r>
              <a:rPr lang="pt-BR" sz="1800" dirty="0">
                <a:latin typeface="Arial MT"/>
                <a:cs typeface="Arial MT"/>
              </a:rPr>
              <a:t>C,</a:t>
            </a:r>
            <a:r>
              <a:rPr lang="pt-BR" sz="1800" spc="-20" dirty="0">
                <a:latin typeface="Arial MT"/>
                <a:cs typeface="Arial MT"/>
              </a:rPr>
              <a:t> </a:t>
            </a:r>
            <a:r>
              <a:rPr lang="pt-BR" sz="1800" dirty="0">
                <a:latin typeface="Arial MT"/>
                <a:cs typeface="Arial MT"/>
              </a:rPr>
              <a:t>E,</a:t>
            </a:r>
            <a:r>
              <a:rPr lang="pt-BR" sz="1800" spc="-20" dirty="0">
                <a:latin typeface="Arial MT"/>
                <a:cs typeface="Arial MT"/>
              </a:rPr>
              <a:t> </a:t>
            </a:r>
            <a:r>
              <a:rPr lang="pt-BR" sz="1800" dirty="0">
                <a:latin typeface="Arial MT"/>
                <a:cs typeface="Arial MT"/>
              </a:rPr>
              <a:t>D,</a:t>
            </a:r>
            <a:r>
              <a:rPr lang="pt-BR" sz="1800" spc="-20" dirty="0">
                <a:latin typeface="Arial MT"/>
                <a:cs typeface="Arial MT"/>
              </a:rPr>
              <a:t> </a:t>
            </a:r>
            <a:r>
              <a:rPr lang="pt-BR" sz="1800" dirty="0">
                <a:latin typeface="Arial MT"/>
                <a:cs typeface="Arial MT"/>
              </a:rPr>
              <a:t>B,</a:t>
            </a:r>
            <a:r>
              <a:rPr lang="pt-BR" sz="1800" spc="-20" dirty="0">
                <a:latin typeface="Arial MT"/>
                <a:cs typeface="Arial MT"/>
              </a:rPr>
              <a:t> </a:t>
            </a:r>
            <a:r>
              <a:rPr lang="pt-BR" sz="1800" dirty="0">
                <a:latin typeface="Arial MT"/>
                <a:cs typeface="Arial MT"/>
              </a:rPr>
              <a:t>H,</a:t>
            </a:r>
            <a:r>
              <a:rPr lang="pt-BR" sz="1800" spc="-20" dirty="0">
                <a:latin typeface="Arial MT"/>
                <a:cs typeface="Arial MT"/>
              </a:rPr>
              <a:t> </a:t>
            </a:r>
            <a:r>
              <a:rPr lang="pt-BR" sz="1800" dirty="0">
                <a:latin typeface="Arial MT"/>
                <a:cs typeface="Arial MT"/>
              </a:rPr>
              <a:t>I,</a:t>
            </a:r>
            <a:r>
              <a:rPr lang="pt-BR" sz="1800" spc="-25" dirty="0">
                <a:latin typeface="Arial MT"/>
                <a:cs typeface="Arial MT"/>
              </a:rPr>
              <a:t> </a:t>
            </a:r>
            <a:r>
              <a:rPr lang="pt-BR" sz="1800" dirty="0">
                <a:latin typeface="Arial MT"/>
                <a:cs typeface="Arial MT"/>
              </a:rPr>
              <a:t>G,</a:t>
            </a:r>
            <a:r>
              <a:rPr lang="pt-BR" sz="1800" spc="-35" dirty="0">
                <a:latin typeface="Arial MT"/>
                <a:cs typeface="Arial MT"/>
              </a:rPr>
              <a:t> </a:t>
            </a:r>
            <a:r>
              <a:rPr lang="pt-BR" sz="1800" dirty="0">
                <a:latin typeface="Arial MT"/>
                <a:cs typeface="Arial MT"/>
              </a:rPr>
              <a:t>F</a:t>
            </a: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DCFCC683-731A-053B-5559-0A809B753AD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16038" y="1966933"/>
            <a:ext cx="2133600" cy="24526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2966" y="732535"/>
            <a:ext cx="1800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dirty="0">
                <a:latin typeface="Palatino Linotype"/>
                <a:cs typeface="Palatino Linotype"/>
              </a:rPr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752644"/>
            <a:ext cx="8806356" cy="480055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3154" y="732535"/>
            <a:ext cx="3377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dirty="0">
                <a:latin typeface="Palatino Linotype"/>
                <a:cs typeface="Palatino Linotype"/>
              </a:rPr>
              <a:t>Balancing</a:t>
            </a:r>
            <a:r>
              <a:rPr i="0" spc="-35" dirty="0">
                <a:latin typeface="Palatino Linotype"/>
                <a:cs typeface="Palatino Linotype"/>
              </a:rPr>
              <a:t> </a:t>
            </a:r>
            <a:r>
              <a:rPr i="0" dirty="0">
                <a:latin typeface="Palatino Linotype"/>
                <a:cs typeface="Palatino Linotype"/>
              </a:rPr>
              <a:t>a</a:t>
            </a:r>
            <a:r>
              <a:rPr i="0" spc="-40" dirty="0">
                <a:latin typeface="Palatino Linotype"/>
                <a:cs typeface="Palatino Linotype"/>
              </a:rPr>
              <a:t> </a:t>
            </a:r>
            <a:r>
              <a:rPr i="0" dirty="0">
                <a:latin typeface="Palatino Linotype"/>
                <a:cs typeface="Palatino Linotype"/>
              </a:rPr>
              <a:t>Tree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6200" y="1777365"/>
            <a:ext cx="8973438" cy="3549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If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 </a:t>
            </a:r>
            <a:r>
              <a:rPr sz="3200" dirty="0">
                <a:latin typeface="Arial MT"/>
                <a:cs typeface="Arial MT"/>
              </a:rPr>
              <a:t>tree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becomes</a:t>
            </a:r>
            <a:r>
              <a:rPr sz="3200" spc="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unbalanced,</a:t>
            </a:r>
            <a:r>
              <a:rPr sz="3200" spc="4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efficiency</a:t>
            </a:r>
            <a:r>
              <a:rPr sz="3200" spc="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 </a:t>
            </a:r>
            <a:r>
              <a:rPr sz="3200" spc="-5" dirty="0">
                <a:latin typeface="Arial MT"/>
                <a:cs typeface="Arial MT"/>
              </a:rPr>
              <a:t>search </a:t>
            </a:r>
            <a:r>
              <a:rPr sz="3200" spc="-65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operations</a:t>
            </a:r>
            <a:r>
              <a:rPr sz="3200" spc="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using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that </a:t>
            </a:r>
            <a:r>
              <a:rPr sz="3200" spc="-5" dirty="0">
                <a:latin typeface="Arial MT"/>
                <a:cs typeface="Arial MT"/>
              </a:rPr>
              <a:t>tree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can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be</a:t>
            </a:r>
            <a:r>
              <a:rPr lang="en-US"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affected.</a:t>
            </a:r>
            <a:endParaRPr lang="en-US" sz="3200" spc="-1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endParaRPr sz="3200" dirty="0">
              <a:latin typeface="Arial MT"/>
              <a:cs typeface="Arial MT"/>
            </a:endParaRPr>
          </a:p>
          <a:p>
            <a:pPr marL="355600" marR="270510" indent="-342900">
              <a:lnSpc>
                <a:spcPct val="100000"/>
              </a:lnSpc>
              <a:spcBef>
                <a:spcPts val="5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  <a:tab pos="5163820" algn="l"/>
              </a:tabLst>
            </a:pPr>
            <a:r>
              <a:rPr sz="3200" dirty="0">
                <a:latin typeface="Arial MT"/>
                <a:cs typeface="Arial MT"/>
              </a:rPr>
              <a:t>A</a:t>
            </a:r>
            <a:r>
              <a:rPr sz="3200" spc="-1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tree</a:t>
            </a:r>
            <a:r>
              <a:rPr sz="3200" spc="-5" dirty="0">
                <a:latin typeface="Arial MT"/>
                <a:cs typeface="Arial MT"/>
              </a:rPr>
              <a:t> is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b="1" i="1" dirty="0">
                <a:latin typeface="Arial"/>
                <a:cs typeface="Arial"/>
              </a:rPr>
              <a:t>perfectly</a:t>
            </a:r>
            <a:r>
              <a:rPr sz="3200" b="1" i="1" spc="10" dirty="0">
                <a:latin typeface="Arial"/>
                <a:cs typeface="Arial"/>
              </a:rPr>
              <a:t> </a:t>
            </a:r>
            <a:r>
              <a:rPr sz="3200" b="1" i="1" spc="-5" dirty="0">
                <a:latin typeface="Arial"/>
                <a:cs typeface="Arial"/>
              </a:rPr>
              <a:t>balanced</a:t>
            </a:r>
            <a:r>
              <a:rPr sz="3200" b="1" i="1" spc="5" dirty="0">
                <a:latin typeface="Arial"/>
                <a:cs typeface="Arial"/>
              </a:rPr>
              <a:t> </a:t>
            </a:r>
            <a:r>
              <a:rPr sz="3200" dirty="0">
                <a:latin typeface="Arial MT"/>
                <a:cs typeface="Arial MT"/>
              </a:rPr>
              <a:t>if it</a:t>
            </a:r>
            <a:r>
              <a:rPr sz="3200" spc="-5" dirty="0">
                <a:latin typeface="Arial MT"/>
                <a:cs typeface="Arial MT"/>
              </a:rPr>
              <a:t> is</a:t>
            </a:r>
            <a:r>
              <a:rPr lang="en-US" sz="3200" spc="-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balanced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and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2060"/>
                </a:solidFill>
                <a:latin typeface="Arial MT"/>
                <a:cs typeface="Arial MT"/>
              </a:rPr>
              <a:t>all </a:t>
            </a:r>
            <a:r>
              <a:rPr sz="3200" spc="-65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2060"/>
                </a:solidFill>
                <a:latin typeface="Arial MT"/>
                <a:cs typeface="Arial MT"/>
              </a:rPr>
              <a:t>leaves</a:t>
            </a:r>
            <a:r>
              <a:rPr sz="3200" spc="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2060"/>
                </a:solidFill>
                <a:latin typeface="Arial MT"/>
                <a:cs typeface="Arial MT"/>
              </a:rPr>
              <a:t>are to </a:t>
            </a:r>
            <a:r>
              <a:rPr sz="3200" spc="-5" dirty="0">
                <a:solidFill>
                  <a:srgbClr val="002060"/>
                </a:solidFill>
                <a:latin typeface="Arial MT"/>
                <a:cs typeface="Arial MT"/>
              </a:rPr>
              <a:t>be </a:t>
            </a:r>
            <a:r>
              <a:rPr sz="3200" dirty="0">
                <a:solidFill>
                  <a:srgbClr val="002060"/>
                </a:solidFill>
                <a:latin typeface="Arial MT"/>
                <a:cs typeface="Arial MT"/>
              </a:rPr>
              <a:t>found</a:t>
            </a:r>
            <a:r>
              <a:rPr sz="32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2060"/>
                </a:solidFill>
                <a:latin typeface="Arial MT"/>
                <a:cs typeface="Arial MT"/>
              </a:rPr>
              <a:t>on</a:t>
            </a:r>
            <a:r>
              <a:rPr sz="3200" spc="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2060"/>
                </a:solidFill>
                <a:latin typeface="Arial MT"/>
                <a:cs typeface="Arial MT"/>
              </a:rPr>
              <a:t>one </a:t>
            </a:r>
            <a:r>
              <a:rPr sz="3200" dirty="0">
                <a:solidFill>
                  <a:srgbClr val="002060"/>
                </a:solidFill>
                <a:latin typeface="Arial MT"/>
                <a:cs typeface="Arial MT"/>
              </a:rPr>
              <a:t>or </a:t>
            </a:r>
            <a:r>
              <a:rPr sz="3200" spc="-5" dirty="0">
                <a:solidFill>
                  <a:srgbClr val="002060"/>
                </a:solidFill>
                <a:latin typeface="Arial MT"/>
                <a:cs typeface="Arial MT"/>
              </a:rPr>
              <a:t>two</a:t>
            </a:r>
            <a:r>
              <a:rPr sz="32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2060"/>
                </a:solidFill>
                <a:latin typeface="Arial MT"/>
                <a:cs typeface="Arial MT"/>
              </a:rPr>
              <a:t>levels</a:t>
            </a:r>
            <a:r>
              <a:rPr sz="3200" spc="-5" dirty="0">
                <a:latin typeface="Arial MT"/>
                <a:cs typeface="Arial MT"/>
              </a:rPr>
              <a:t>.</a:t>
            </a:r>
            <a:endParaRPr sz="3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1" y="58928"/>
            <a:ext cx="8881464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5175" marR="5080" indent="-753110">
              <a:lnSpc>
                <a:spcPct val="100000"/>
              </a:lnSpc>
              <a:spcBef>
                <a:spcPts val="95"/>
              </a:spcBef>
            </a:pPr>
            <a:r>
              <a:rPr i="0" spc="-10" dirty="0">
                <a:latin typeface="Palatino Linotype"/>
                <a:cs typeface="Palatino Linotype"/>
              </a:rPr>
              <a:t>How </a:t>
            </a:r>
            <a:r>
              <a:rPr i="0" spc="-5" dirty="0">
                <a:latin typeface="Palatino Linotype"/>
                <a:cs typeface="Palatino Linotype"/>
              </a:rPr>
              <a:t>can we balance an </a:t>
            </a:r>
            <a:r>
              <a:rPr i="0" spc="-990" dirty="0">
                <a:latin typeface="Palatino Linotype"/>
                <a:cs typeface="Palatino Linotype"/>
              </a:rPr>
              <a:t> </a:t>
            </a:r>
            <a:r>
              <a:rPr i="0" spc="-5" dirty="0">
                <a:latin typeface="Palatino Linotype"/>
                <a:cs typeface="Palatino Linotype"/>
              </a:rPr>
              <a:t>unbalanced</a:t>
            </a:r>
            <a:r>
              <a:rPr i="0" spc="-35" dirty="0">
                <a:latin typeface="Palatino Linotype"/>
                <a:cs typeface="Palatino Linotype"/>
              </a:rPr>
              <a:t> </a:t>
            </a:r>
            <a:r>
              <a:rPr i="0" spc="-5" dirty="0">
                <a:latin typeface="Palatino Linotype"/>
                <a:cs typeface="Palatino Linotype"/>
              </a:rPr>
              <a:t>tree?</a:t>
            </a:r>
            <a:endParaRPr dirty="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2401" y="625109"/>
            <a:ext cx="8956040" cy="509716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5600" marR="160655" indent="-342900">
              <a:lnSpc>
                <a:spcPts val="3030"/>
              </a:lnSpc>
              <a:spcBef>
                <a:spcPts val="4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Often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trees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become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unbalanced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because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2060"/>
                </a:solidFill>
                <a:latin typeface="Arial MT"/>
                <a:cs typeface="Arial MT"/>
              </a:rPr>
              <a:t>the </a:t>
            </a:r>
            <a:r>
              <a:rPr sz="2800" dirty="0">
                <a:solidFill>
                  <a:srgbClr val="002060"/>
                </a:solidFill>
                <a:latin typeface="Arial MT"/>
                <a:cs typeface="Arial MT"/>
              </a:rPr>
              <a:t>order </a:t>
            </a:r>
            <a:r>
              <a:rPr sz="2800" spc="-76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2060"/>
                </a:solidFill>
                <a:latin typeface="Arial MT"/>
                <a:cs typeface="Arial MT"/>
              </a:rPr>
              <a:t>in</a:t>
            </a:r>
            <a:r>
              <a:rPr sz="28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2060"/>
                </a:solidFill>
                <a:latin typeface="Arial MT"/>
                <a:cs typeface="Arial MT"/>
              </a:rPr>
              <a:t>which</a:t>
            </a:r>
            <a:r>
              <a:rPr sz="2800" spc="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2060"/>
                </a:solidFill>
                <a:latin typeface="Arial MT"/>
                <a:cs typeface="Arial MT"/>
              </a:rPr>
              <a:t>data</a:t>
            </a:r>
            <a:r>
              <a:rPr sz="2800" spc="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2060"/>
                </a:solidFill>
                <a:latin typeface="Arial MT"/>
                <a:cs typeface="Arial MT"/>
              </a:rPr>
              <a:t>arrives</a:t>
            </a:r>
            <a:r>
              <a:rPr sz="2800" dirty="0">
                <a:latin typeface="Arial MT"/>
                <a:cs typeface="Arial MT"/>
              </a:rPr>
              <a:t>.</a:t>
            </a:r>
            <a:endParaRPr lang="en-US" sz="2800" dirty="0">
              <a:latin typeface="Arial MT"/>
              <a:cs typeface="Arial MT"/>
            </a:endParaRPr>
          </a:p>
          <a:p>
            <a:pPr marL="355600" marR="160655" indent="-342900">
              <a:lnSpc>
                <a:spcPts val="3030"/>
              </a:lnSpc>
              <a:spcBef>
                <a:spcPts val="4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endParaRPr sz="2800" dirty="0">
              <a:latin typeface="Arial MT"/>
              <a:cs typeface="Arial MT"/>
            </a:endParaRPr>
          </a:p>
          <a:p>
            <a:pPr marL="355600" marR="143510" indent="-342900">
              <a:lnSpc>
                <a:spcPct val="90000"/>
              </a:lnSpc>
              <a:spcBef>
                <a:spcPts val="62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One</a:t>
            </a:r>
            <a:r>
              <a:rPr sz="2800" dirty="0">
                <a:latin typeface="Arial MT"/>
                <a:cs typeface="Arial MT"/>
              </a:rPr>
              <a:t> technique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ensure </a:t>
            </a:r>
            <a:r>
              <a:rPr sz="2800" dirty="0">
                <a:solidFill>
                  <a:srgbClr val="002060"/>
                </a:solidFill>
                <a:latin typeface="Arial MT"/>
                <a:cs typeface="Arial MT"/>
              </a:rPr>
              <a:t>trees</a:t>
            </a:r>
            <a:r>
              <a:rPr sz="2800" spc="-5" dirty="0">
                <a:solidFill>
                  <a:srgbClr val="002060"/>
                </a:solidFill>
                <a:latin typeface="Arial MT"/>
                <a:cs typeface="Arial MT"/>
              </a:rPr>
              <a:t> become</a:t>
            </a:r>
            <a:r>
              <a:rPr sz="2800" spc="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2060"/>
                </a:solidFill>
                <a:latin typeface="Arial MT"/>
                <a:cs typeface="Arial MT"/>
              </a:rPr>
              <a:t>balanced</a:t>
            </a:r>
            <a:r>
              <a:rPr sz="2800" spc="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2060"/>
                </a:solidFill>
                <a:latin typeface="Arial MT"/>
                <a:cs typeface="Arial MT"/>
              </a:rPr>
              <a:t>is</a:t>
            </a:r>
            <a:r>
              <a:rPr sz="2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2060"/>
                </a:solidFill>
                <a:latin typeface="Arial MT"/>
                <a:cs typeface="Arial MT"/>
              </a:rPr>
              <a:t>to </a:t>
            </a:r>
            <a:r>
              <a:rPr sz="2800" spc="-76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2060"/>
                </a:solidFill>
                <a:latin typeface="Arial MT"/>
                <a:cs typeface="Arial MT"/>
              </a:rPr>
              <a:t>change</a:t>
            </a:r>
            <a:r>
              <a:rPr sz="2800" spc="-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2060"/>
                </a:solidFill>
                <a:latin typeface="Arial MT"/>
                <a:cs typeface="Arial MT"/>
              </a:rPr>
              <a:t>the order in </a:t>
            </a:r>
            <a:r>
              <a:rPr sz="2800" spc="-5" dirty="0">
                <a:solidFill>
                  <a:srgbClr val="002060"/>
                </a:solidFill>
                <a:latin typeface="Arial MT"/>
                <a:cs typeface="Arial MT"/>
              </a:rPr>
              <a:t>which</a:t>
            </a:r>
            <a:r>
              <a:rPr sz="2800" spc="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2060"/>
                </a:solidFill>
                <a:latin typeface="Arial MT"/>
                <a:cs typeface="Arial MT"/>
              </a:rPr>
              <a:t>values </a:t>
            </a:r>
            <a:r>
              <a:rPr sz="2800" spc="-5" dirty="0">
                <a:solidFill>
                  <a:srgbClr val="002060"/>
                </a:solidFill>
                <a:latin typeface="Arial MT"/>
                <a:cs typeface="Arial MT"/>
              </a:rPr>
              <a:t>are</a:t>
            </a:r>
            <a:r>
              <a:rPr sz="2800" spc="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2060"/>
                </a:solidFill>
                <a:latin typeface="Arial MT"/>
                <a:cs typeface="Arial MT"/>
              </a:rPr>
              <a:t>added</a:t>
            </a:r>
            <a:r>
              <a:rPr sz="2800" spc="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2060"/>
                </a:solidFill>
                <a:latin typeface="Arial MT"/>
                <a:cs typeface="Arial MT"/>
              </a:rPr>
              <a:t>to</a:t>
            </a:r>
            <a:r>
              <a:rPr sz="28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2060"/>
                </a:solidFill>
                <a:latin typeface="Arial MT"/>
                <a:cs typeface="Arial MT"/>
              </a:rPr>
              <a:t>the </a:t>
            </a:r>
            <a:r>
              <a:rPr sz="2800" dirty="0">
                <a:solidFill>
                  <a:srgbClr val="002060"/>
                </a:solidFill>
                <a:latin typeface="Arial MT"/>
                <a:cs typeface="Arial MT"/>
              </a:rPr>
              <a:t> tree</a:t>
            </a:r>
            <a:r>
              <a:rPr sz="2800" dirty="0">
                <a:latin typeface="Arial MT"/>
                <a:cs typeface="Arial MT"/>
              </a:rPr>
              <a:t>.</a:t>
            </a:r>
          </a:p>
          <a:p>
            <a:pPr marL="812800" marR="362585" lvl="1" indent="-342900">
              <a:lnSpc>
                <a:spcPts val="3020"/>
              </a:lnSpc>
              <a:spcBef>
                <a:spcPts val="72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achieved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by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2060"/>
                </a:solidFill>
                <a:latin typeface="Arial MT"/>
                <a:cs typeface="Arial MT"/>
              </a:rPr>
              <a:t>storing</a:t>
            </a:r>
            <a:r>
              <a:rPr sz="2800" spc="-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2060"/>
                </a:solidFill>
                <a:latin typeface="Arial MT"/>
                <a:cs typeface="Arial MT"/>
              </a:rPr>
              <a:t>all</a:t>
            </a:r>
            <a:r>
              <a:rPr sz="2800" spc="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2060"/>
                </a:solidFill>
                <a:latin typeface="Arial MT"/>
                <a:cs typeface="Arial MT"/>
              </a:rPr>
              <a:t>values</a:t>
            </a:r>
            <a:r>
              <a:rPr sz="2800" spc="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2060"/>
                </a:solidFill>
                <a:latin typeface="Arial MT"/>
                <a:cs typeface="Arial MT"/>
              </a:rPr>
              <a:t>in</a:t>
            </a:r>
            <a:r>
              <a:rPr sz="2800" spc="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2060"/>
                </a:solidFill>
                <a:latin typeface="Arial MT"/>
                <a:cs typeface="Arial MT"/>
              </a:rPr>
              <a:t>a linear </a:t>
            </a:r>
            <a:r>
              <a:rPr sz="2800" spc="-76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2060"/>
                </a:solidFill>
                <a:latin typeface="Arial MT"/>
                <a:cs typeface="Arial MT"/>
              </a:rPr>
              <a:t>data</a:t>
            </a:r>
            <a:r>
              <a:rPr sz="2800" spc="-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2060"/>
                </a:solidFill>
                <a:latin typeface="Arial MT"/>
                <a:cs typeface="Arial MT"/>
              </a:rPr>
              <a:t>structure</a:t>
            </a:r>
            <a:r>
              <a:rPr sz="2800" spc="-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2060"/>
                </a:solidFill>
                <a:latin typeface="Arial MT"/>
                <a:cs typeface="Arial MT"/>
              </a:rPr>
              <a:t>such </a:t>
            </a:r>
            <a:r>
              <a:rPr sz="2800" spc="-5" dirty="0">
                <a:solidFill>
                  <a:srgbClr val="002060"/>
                </a:solidFill>
                <a:latin typeface="Arial MT"/>
                <a:cs typeface="Arial MT"/>
              </a:rPr>
              <a:t>as </a:t>
            </a:r>
            <a:r>
              <a:rPr sz="2800" dirty="0">
                <a:solidFill>
                  <a:srgbClr val="002060"/>
                </a:solidFill>
                <a:latin typeface="Arial MT"/>
                <a:cs typeface="Arial MT"/>
              </a:rPr>
              <a:t>an</a:t>
            </a:r>
            <a:r>
              <a:rPr sz="2800" spc="-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2060"/>
                </a:solidFill>
                <a:latin typeface="Arial MT"/>
                <a:cs typeface="Arial MT"/>
              </a:rPr>
              <a:t>array </a:t>
            </a:r>
            <a:r>
              <a:rPr sz="2800" spc="-5" dirty="0">
                <a:latin typeface="Arial MT"/>
                <a:cs typeface="Arial MT"/>
              </a:rPr>
              <a:t>as </a:t>
            </a:r>
            <a:r>
              <a:rPr sz="2800" dirty="0">
                <a:latin typeface="Arial MT"/>
                <a:cs typeface="Arial MT"/>
              </a:rPr>
              <a:t>they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arrive.</a:t>
            </a:r>
            <a:endParaRPr lang="en-US" sz="2800" dirty="0">
              <a:latin typeface="Arial MT"/>
              <a:cs typeface="Arial MT"/>
            </a:endParaRPr>
          </a:p>
          <a:p>
            <a:pPr marL="355600" marR="362585" indent="-342900">
              <a:lnSpc>
                <a:spcPts val="3020"/>
              </a:lnSpc>
              <a:spcBef>
                <a:spcPts val="72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endParaRPr sz="2800" dirty="0">
              <a:latin typeface="Arial MT"/>
              <a:cs typeface="Arial MT"/>
            </a:endParaRPr>
          </a:p>
          <a:p>
            <a:pPr marL="355600" marR="5080" indent="-342900">
              <a:lnSpc>
                <a:spcPts val="3020"/>
              </a:lnSpc>
              <a:spcBef>
                <a:spcPts val="68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When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all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values</a:t>
            </a:r>
            <a:r>
              <a:rPr sz="2800" dirty="0">
                <a:latin typeface="Arial MT"/>
                <a:cs typeface="Arial MT"/>
              </a:rPr>
              <a:t> have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arrived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they</a:t>
            </a:r>
            <a:r>
              <a:rPr sz="2800" spc="-5" dirty="0">
                <a:latin typeface="Arial MT"/>
                <a:cs typeface="Arial MT"/>
              </a:rPr>
              <a:t> can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added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tree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such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order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that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leads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well-balanced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tree.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2966" y="732535"/>
            <a:ext cx="1800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dirty="0">
                <a:latin typeface="Palatino Linotype"/>
                <a:cs typeface="Palatino Linotype"/>
              </a:rPr>
              <a:t>Example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7825" y="2085213"/>
            <a:ext cx="8974455" cy="32448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6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3 7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8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10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12 13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15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19 22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23</a:t>
            </a:r>
            <a:endParaRPr sz="2400" dirty="0">
              <a:latin typeface="Arial MT"/>
              <a:cs typeface="Arial MT"/>
            </a:endParaRPr>
          </a:p>
          <a:p>
            <a:pPr marL="355600" marR="259079" indent="-342900" algn="just">
              <a:lnSpc>
                <a:spcPct val="100000"/>
              </a:lnSpc>
              <a:spcBef>
                <a:spcPts val="5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The first </a:t>
            </a:r>
            <a:r>
              <a:rPr sz="2400" spc="-5" dirty="0">
                <a:latin typeface="Arial MT"/>
                <a:cs typeface="Arial MT"/>
              </a:rPr>
              <a:t>node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10" dirty="0">
                <a:latin typeface="Arial MT"/>
                <a:cs typeface="Arial MT"/>
              </a:rPr>
              <a:t>be </a:t>
            </a:r>
            <a:r>
              <a:rPr sz="2400" spc="-5" dirty="0">
                <a:latin typeface="Arial MT"/>
                <a:cs typeface="Arial MT"/>
              </a:rPr>
              <a:t>added </a:t>
            </a:r>
            <a:r>
              <a:rPr sz="2400" dirty="0">
                <a:latin typeface="Arial MT"/>
                <a:cs typeface="Arial MT"/>
              </a:rPr>
              <a:t>to the tree </a:t>
            </a:r>
            <a:r>
              <a:rPr sz="2400" spc="-5" dirty="0">
                <a:latin typeface="Arial MT"/>
                <a:cs typeface="Arial MT"/>
              </a:rPr>
              <a:t>is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middle element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30" dirty="0">
                <a:latin typeface="Arial MT"/>
                <a:cs typeface="Arial MT"/>
              </a:rPr>
              <a:t>array, </a:t>
            </a:r>
            <a:r>
              <a:rPr sz="2400" spc="-5" dirty="0">
                <a:latin typeface="Arial MT"/>
                <a:cs typeface="Arial MT"/>
              </a:rPr>
              <a:t>in our case 12. This effectively divided </a:t>
            </a:r>
            <a:r>
              <a:rPr sz="2400" dirty="0">
                <a:latin typeface="Arial MT"/>
                <a:cs typeface="Arial MT"/>
              </a:rPr>
              <a:t>the array </a:t>
            </a:r>
            <a:r>
              <a:rPr sz="2400" spc="-5" dirty="0">
                <a:latin typeface="Arial MT"/>
                <a:cs typeface="Arial MT"/>
              </a:rPr>
              <a:t>into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two.</a:t>
            </a:r>
          </a:p>
          <a:p>
            <a:pPr marL="355600" marR="851535" indent="-342900">
              <a:lnSpc>
                <a:spcPct val="100000"/>
              </a:lnSpc>
              <a:spcBef>
                <a:spcPts val="58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Next,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recursively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build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two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sub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trees based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two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remaining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halves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array.</a:t>
            </a:r>
            <a:endParaRPr sz="240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438784" algn="l"/>
                <a:tab pos="439420" algn="l"/>
              </a:tabLst>
            </a:pPr>
            <a:r>
              <a:rPr dirty="0"/>
              <a:t>	</a:t>
            </a:r>
            <a:r>
              <a:rPr sz="2400" spc="-5" dirty="0">
                <a:latin typeface="Arial MT"/>
                <a:cs typeface="Arial MT"/>
              </a:rPr>
              <a:t>Dealing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only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left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half,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next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node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selected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7.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Again,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divides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our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array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into</a:t>
            </a:r>
            <a:r>
              <a:rPr sz="2400" dirty="0">
                <a:latin typeface="Arial MT"/>
                <a:cs typeface="Arial MT"/>
              </a:rPr>
              <a:t> two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halves:</a:t>
            </a:r>
            <a:endParaRPr sz="2400" dirty="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2912" y="1658937"/>
          <a:ext cx="4773289" cy="460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33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5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963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4134" y="778890"/>
            <a:ext cx="1397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Cont…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pc="-5" dirty="0"/>
              <a:t>3</a:t>
            </a:r>
            <a:r>
              <a:rPr spc="-20" dirty="0"/>
              <a:t> </a:t>
            </a:r>
            <a:r>
              <a:rPr spc="-5" dirty="0"/>
              <a:t>7</a:t>
            </a:r>
            <a:r>
              <a:rPr spc="-15" dirty="0"/>
              <a:t> </a:t>
            </a:r>
            <a:r>
              <a:rPr spc="-5" dirty="0"/>
              <a:t>8</a:t>
            </a:r>
            <a:r>
              <a:rPr spc="-20" dirty="0"/>
              <a:t> </a:t>
            </a:r>
            <a:r>
              <a:rPr spc="-5" dirty="0"/>
              <a:t>10</a:t>
            </a: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pc="-5" dirty="0"/>
              <a:t>The left half now </a:t>
            </a:r>
            <a:r>
              <a:rPr dirty="0"/>
              <a:t>consists </a:t>
            </a:r>
            <a:r>
              <a:rPr spc="-5" dirty="0"/>
              <a:t>of a </a:t>
            </a:r>
            <a:r>
              <a:rPr dirty="0"/>
              <a:t>single element, so this </a:t>
            </a:r>
            <a:r>
              <a:rPr spc="-765" dirty="0"/>
              <a:t> </a:t>
            </a:r>
            <a:r>
              <a:rPr spc="-5" dirty="0"/>
              <a:t>is added</a:t>
            </a:r>
            <a:r>
              <a:rPr spc="15" dirty="0"/>
              <a:t> </a:t>
            </a:r>
            <a:r>
              <a:rPr spc="-5" dirty="0"/>
              <a:t>to the</a:t>
            </a:r>
            <a:r>
              <a:rPr spc="5" dirty="0"/>
              <a:t> </a:t>
            </a:r>
            <a:r>
              <a:rPr spc="-5" dirty="0"/>
              <a:t>tree</a:t>
            </a:r>
            <a:r>
              <a:rPr spc="5" dirty="0"/>
              <a:t> </a:t>
            </a:r>
            <a:r>
              <a:rPr dirty="0"/>
              <a:t>and</a:t>
            </a:r>
            <a:r>
              <a:rPr spc="-5" dirty="0"/>
              <a:t> we</a:t>
            </a:r>
            <a:r>
              <a:rPr spc="5" dirty="0"/>
              <a:t> </a:t>
            </a:r>
            <a:r>
              <a:rPr dirty="0"/>
              <a:t>process</a:t>
            </a:r>
            <a:r>
              <a:rPr spc="5" dirty="0"/>
              <a:t> </a:t>
            </a:r>
            <a:r>
              <a:rPr spc="-5" dirty="0"/>
              <a:t>the</a:t>
            </a:r>
            <a:r>
              <a:rPr dirty="0"/>
              <a:t> right</a:t>
            </a:r>
            <a:r>
              <a:rPr spc="5" dirty="0"/>
              <a:t> </a:t>
            </a:r>
            <a:r>
              <a:rPr spc="-5" dirty="0"/>
              <a:t>half.</a:t>
            </a:r>
          </a:p>
          <a:p>
            <a:pPr marL="355600" marR="497840" indent="-342900">
              <a:lnSpc>
                <a:spcPct val="100000"/>
              </a:lnSpc>
              <a:spcBef>
                <a:spcPts val="6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pc="-5" dirty="0"/>
              <a:t>This </a:t>
            </a:r>
            <a:r>
              <a:rPr dirty="0"/>
              <a:t>consists </a:t>
            </a:r>
            <a:r>
              <a:rPr spc="-5" dirty="0"/>
              <a:t>of the </a:t>
            </a:r>
            <a:r>
              <a:rPr dirty="0"/>
              <a:t>values </a:t>
            </a:r>
            <a:r>
              <a:rPr spc="-5" dirty="0"/>
              <a:t>8 </a:t>
            </a:r>
            <a:r>
              <a:rPr dirty="0"/>
              <a:t>and 10, so these are </a:t>
            </a:r>
            <a:r>
              <a:rPr spc="-765" dirty="0"/>
              <a:t> </a:t>
            </a:r>
            <a:r>
              <a:rPr spc="-5" dirty="0"/>
              <a:t>also</a:t>
            </a:r>
            <a:r>
              <a:rPr dirty="0"/>
              <a:t> added</a:t>
            </a:r>
            <a:r>
              <a:rPr spc="-5" dirty="0"/>
              <a:t> </a:t>
            </a:r>
            <a:r>
              <a:rPr dirty="0"/>
              <a:t>to</a:t>
            </a:r>
            <a:r>
              <a:rPr spc="-5" dirty="0"/>
              <a:t> the</a:t>
            </a:r>
            <a:r>
              <a:rPr spc="-10" dirty="0"/>
              <a:t> </a:t>
            </a:r>
            <a:r>
              <a:rPr dirty="0"/>
              <a:t>tree.</a:t>
            </a:r>
          </a:p>
          <a:p>
            <a:pPr marL="355600" marR="376555" indent="-342900">
              <a:lnSpc>
                <a:spcPct val="100000"/>
              </a:lnSpc>
              <a:spcBef>
                <a:spcPts val="6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  <a:tab pos="1224280" algn="l"/>
              </a:tabLst>
            </a:pPr>
            <a:r>
              <a:rPr spc="-5" dirty="0"/>
              <a:t>This	process continues</a:t>
            </a:r>
            <a:r>
              <a:rPr spc="10" dirty="0"/>
              <a:t> </a:t>
            </a:r>
            <a:r>
              <a:rPr dirty="0"/>
              <a:t>until</a:t>
            </a:r>
            <a:r>
              <a:rPr spc="10" dirty="0"/>
              <a:t> </a:t>
            </a:r>
            <a:r>
              <a:rPr spc="-5" dirty="0"/>
              <a:t>all nodes</a:t>
            </a:r>
            <a:r>
              <a:rPr spc="10" dirty="0"/>
              <a:t> </a:t>
            </a:r>
            <a:r>
              <a:rPr dirty="0"/>
              <a:t>have </a:t>
            </a:r>
            <a:r>
              <a:rPr spc="-5" dirty="0"/>
              <a:t>been </a:t>
            </a:r>
            <a:r>
              <a:rPr dirty="0"/>
              <a:t> </a:t>
            </a:r>
            <a:r>
              <a:rPr spc="-5" dirty="0"/>
              <a:t>added.</a:t>
            </a:r>
            <a:r>
              <a:rPr spc="10" dirty="0"/>
              <a:t> </a:t>
            </a:r>
            <a:r>
              <a:rPr spc="-5" dirty="0"/>
              <a:t>In</a:t>
            </a:r>
            <a:r>
              <a:rPr spc="10" dirty="0"/>
              <a:t> </a:t>
            </a:r>
            <a:r>
              <a:rPr spc="-5" dirty="0"/>
              <a:t>our</a:t>
            </a:r>
            <a:r>
              <a:rPr spc="10" dirty="0"/>
              <a:t> </a:t>
            </a:r>
            <a:r>
              <a:rPr dirty="0"/>
              <a:t>case,</a:t>
            </a:r>
            <a:r>
              <a:rPr spc="10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values</a:t>
            </a:r>
            <a:r>
              <a:rPr spc="5" dirty="0"/>
              <a:t> </a:t>
            </a:r>
            <a:r>
              <a:rPr spc="-5" dirty="0"/>
              <a:t>will</a:t>
            </a:r>
            <a:r>
              <a:rPr spc="10" dirty="0"/>
              <a:t> </a:t>
            </a:r>
            <a:r>
              <a:rPr spc="-5" dirty="0"/>
              <a:t>be</a:t>
            </a:r>
            <a:r>
              <a:rPr spc="15" dirty="0"/>
              <a:t> </a:t>
            </a:r>
            <a:r>
              <a:rPr spc="-5" dirty="0"/>
              <a:t>added</a:t>
            </a:r>
            <a:r>
              <a:rPr spc="20" dirty="0"/>
              <a:t> </a:t>
            </a:r>
            <a:r>
              <a:rPr spc="-5" dirty="0"/>
              <a:t>to</a:t>
            </a:r>
            <a:r>
              <a:rPr spc="5" dirty="0"/>
              <a:t> </a:t>
            </a:r>
            <a:r>
              <a:rPr spc="-5" dirty="0"/>
              <a:t>the </a:t>
            </a:r>
            <a:r>
              <a:rPr spc="-760" dirty="0"/>
              <a:t> </a:t>
            </a:r>
            <a:r>
              <a:rPr dirty="0"/>
              <a:t>tree</a:t>
            </a:r>
            <a:r>
              <a:rPr spc="-10" dirty="0"/>
              <a:t> </a:t>
            </a:r>
            <a:r>
              <a:rPr dirty="0"/>
              <a:t>in</a:t>
            </a:r>
            <a:r>
              <a:rPr spc="-5" dirty="0"/>
              <a:t> the following</a:t>
            </a:r>
            <a:r>
              <a:rPr spc="15" dirty="0"/>
              <a:t> </a:t>
            </a:r>
            <a:r>
              <a:rPr spc="-30" dirty="0"/>
              <a:t>order.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95312" y="1725612"/>
          <a:ext cx="1441449" cy="536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6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284" y="6103462"/>
            <a:ext cx="7010349" cy="48105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4054" y="732535"/>
            <a:ext cx="4215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dirty="0">
                <a:latin typeface="Palatino Linotype"/>
                <a:cs typeface="Palatino Linotype"/>
              </a:rPr>
              <a:t>The</a:t>
            </a:r>
            <a:r>
              <a:rPr i="0" spc="-45" dirty="0">
                <a:latin typeface="Palatino Linotype"/>
                <a:cs typeface="Palatino Linotype"/>
              </a:rPr>
              <a:t> </a:t>
            </a:r>
            <a:r>
              <a:rPr i="0" dirty="0">
                <a:latin typeface="Palatino Linotype"/>
                <a:cs typeface="Palatino Linotype"/>
              </a:rPr>
              <a:t>Balanced</a:t>
            </a:r>
            <a:r>
              <a:rPr i="0" spc="-45" dirty="0">
                <a:latin typeface="Palatino Linotype"/>
                <a:cs typeface="Palatino Linotype"/>
              </a:rPr>
              <a:t> </a:t>
            </a:r>
            <a:r>
              <a:rPr i="0" dirty="0">
                <a:latin typeface="Palatino Linotype"/>
                <a:cs typeface="Palatino Linotype"/>
              </a:rPr>
              <a:t>Tree…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316" y="1940060"/>
            <a:ext cx="4879084" cy="4899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Cont…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7825" y="1624406"/>
            <a:ext cx="8778240" cy="236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disadvantage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this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algorithm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it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 requires</a:t>
            </a:r>
            <a:r>
              <a:rPr sz="2400" spc="3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the</a:t>
            </a:r>
            <a:r>
              <a:rPr sz="24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arrival</a:t>
            </a: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of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 all</a:t>
            </a:r>
            <a:r>
              <a:rPr sz="2400" spc="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values</a:t>
            </a:r>
            <a:r>
              <a:rPr sz="2400" spc="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before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2060"/>
                </a:solidFill>
                <a:latin typeface="Arial MT"/>
                <a:cs typeface="Arial MT"/>
              </a:rPr>
              <a:t>we</a:t>
            </a:r>
            <a:r>
              <a:rPr sz="2400" spc="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can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 start</a:t>
            </a:r>
            <a:r>
              <a:rPr sz="24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to 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use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the</a:t>
            </a:r>
            <a:r>
              <a:rPr sz="24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tree</a:t>
            </a:r>
            <a:r>
              <a:rPr sz="2400" dirty="0">
                <a:latin typeface="Arial MT"/>
                <a:cs typeface="Arial MT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This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not</a:t>
            </a:r>
            <a:r>
              <a:rPr sz="2400" spc="-5" dirty="0">
                <a:latin typeface="Arial MT"/>
                <a:cs typeface="Arial MT"/>
              </a:rPr>
              <a:t> always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possible.</a:t>
            </a:r>
            <a:endParaRPr sz="240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It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always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possible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inorder</a:t>
            </a:r>
            <a:r>
              <a:rPr sz="2400" spc="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traversal</a:t>
            </a:r>
            <a:r>
              <a:rPr sz="2400" spc="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to</a:t>
            </a:r>
            <a:r>
              <a:rPr sz="24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transfer</a:t>
            </a:r>
            <a:r>
              <a:rPr sz="24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the </a:t>
            </a:r>
            <a:r>
              <a:rPr sz="2400" spc="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data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 from</a:t>
            </a:r>
            <a:r>
              <a:rPr sz="24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the tree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to</a:t>
            </a:r>
            <a:r>
              <a:rPr sz="2400" spc="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2060"/>
                </a:solidFill>
                <a:latin typeface="Arial MT"/>
                <a:cs typeface="Arial MT"/>
              </a:rPr>
              <a:t>an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spc="-35" dirty="0">
                <a:solidFill>
                  <a:srgbClr val="002060"/>
                </a:solidFill>
                <a:latin typeface="Arial MT"/>
                <a:cs typeface="Arial MT"/>
              </a:rPr>
              <a:t>array</a:t>
            </a:r>
            <a:r>
              <a:rPr sz="2400" spc="-35" dirty="0">
                <a:latin typeface="Arial MT"/>
                <a:cs typeface="Arial MT"/>
              </a:rPr>
              <a:t>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recreate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tree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using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 algorithm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above.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Cont…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7825" y="1624406"/>
            <a:ext cx="8778240" cy="1910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lang="en-US" sz="2400" dirty="0">
                <a:latin typeface="Arial MT"/>
                <a:cs typeface="Arial MT"/>
              </a:rPr>
              <a:t>Self reading assignment </a:t>
            </a:r>
          </a:p>
          <a:p>
            <a:pPr marL="812800" lvl="1" indent="-342900">
              <a:spcBef>
                <a:spcPts val="10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lang="en-US" sz="2400" dirty="0">
                <a:latin typeface="Arial MT"/>
                <a:cs typeface="Arial MT"/>
              </a:rPr>
              <a:t>Heaps </a:t>
            </a:r>
          </a:p>
          <a:p>
            <a:pPr marL="812800" lvl="1" indent="-342900">
              <a:spcBef>
                <a:spcPts val="10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lang="en-US" sz="2400" dirty="0">
                <a:latin typeface="Arial MT"/>
                <a:cs typeface="Arial MT"/>
              </a:rPr>
              <a:t>Self adjusting binary tree</a:t>
            </a:r>
          </a:p>
          <a:p>
            <a:pPr marL="812800" lvl="1" indent="-342900">
              <a:spcBef>
                <a:spcPts val="10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lang="en-US" sz="2400" dirty="0">
                <a:latin typeface="Arial MT"/>
                <a:cs typeface="Arial MT"/>
              </a:rPr>
              <a:t>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endParaRPr sz="24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72605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0522" y="729488"/>
            <a:ext cx="1283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Cont...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7825" y="1622882"/>
            <a:ext cx="8915400" cy="4680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96265" indent="-342900">
              <a:lnSpc>
                <a:spcPct val="100000"/>
              </a:lnSpc>
              <a:spcBef>
                <a:spcPts val="9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-165" dirty="0">
                <a:latin typeface="Arial MT"/>
                <a:cs typeface="Arial MT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path</a:t>
            </a:r>
            <a:r>
              <a:rPr sz="2800" b="1" i="1" spc="10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through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tree </a:t>
            </a:r>
            <a:r>
              <a:rPr sz="2800" spc="-5" dirty="0">
                <a:latin typeface="Arial MT"/>
                <a:cs typeface="Arial MT"/>
              </a:rPr>
              <a:t>to 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node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sequence of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arcs </a:t>
            </a:r>
            <a:r>
              <a:rPr sz="2800" dirty="0">
                <a:latin typeface="Arial MT"/>
                <a:cs typeface="Arial MT"/>
              </a:rPr>
              <a:t>that</a:t>
            </a:r>
            <a:r>
              <a:rPr sz="2800" spc="-5" dirty="0">
                <a:latin typeface="Arial MT"/>
                <a:cs typeface="Arial MT"/>
              </a:rPr>
              <a:t> connect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root to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node.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length</a:t>
            </a:r>
            <a:r>
              <a:rPr sz="2800" b="1" i="1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path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number</a:t>
            </a:r>
            <a:r>
              <a:rPr sz="2800" spc="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 arcs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path.</a:t>
            </a:r>
          </a:p>
          <a:p>
            <a:pPr marL="355600" marR="300355" indent="-342900">
              <a:lnSpc>
                <a:spcPct val="100000"/>
              </a:lnSpc>
              <a:spcBef>
                <a:spcPts val="6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level</a:t>
            </a:r>
            <a:r>
              <a:rPr sz="2800" b="1" i="1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node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equal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length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path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from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root</a:t>
            </a:r>
            <a:r>
              <a:rPr sz="2800" spc="-5" dirty="0">
                <a:latin typeface="Arial MT"/>
                <a:cs typeface="Arial MT"/>
              </a:rPr>
              <a:t> to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node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plus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1.</a:t>
            </a:r>
            <a:endParaRPr sz="2800" dirty="0">
              <a:latin typeface="Arial MT"/>
              <a:cs typeface="Arial MT"/>
            </a:endParaRPr>
          </a:p>
          <a:p>
            <a:pPr marL="355600" marR="389255" indent="-342900">
              <a:lnSpc>
                <a:spcPct val="100000"/>
              </a:lnSpc>
              <a:spcBef>
                <a:spcPts val="6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446405" algn="l"/>
                <a:tab pos="447040" algn="l"/>
              </a:tabLst>
            </a:pPr>
            <a:r>
              <a:rPr dirty="0"/>
              <a:t>	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root</a:t>
            </a:r>
            <a:r>
              <a:rPr sz="2800" b="1" i="1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node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 said</a:t>
            </a:r>
            <a:r>
              <a:rPr sz="2800" spc="-5" dirty="0">
                <a:latin typeface="Arial MT"/>
                <a:cs typeface="Arial MT"/>
              </a:rPr>
              <a:t> to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be at </a:t>
            </a:r>
            <a:r>
              <a:rPr sz="2800" spc="-5" dirty="0">
                <a:latin typeface="Arial MT"/>
                <a:cs typeface="Arial MT"/>
              </a:rPr>
              <a:t>level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1</a:t>
            </a:r>
            <a:r>
              <a:rPr sz="2800" dirty="0">
                <a:latin typeface="Arial MT"/>
                <a:cs typeface="Arial MT"/>
              </a:rPr>
              <a:t> of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tree,</a:t>
            </a:r>
            <a:r>
              <a:rPr sz="2800" spc="-5" dirty="0">
                <a:latin typeface="Arial MT"/>
                <a:cs typeface="Arial MT"/>
              </a:rPr>
              <a:t> its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children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at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level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2, and </a:t>
            </a:r>
            <a:r>
              <a:rPr sz="2800" dirty="0">
                <a:latin typeface="Arial MT"/>
                <a:cs typeface="Arial MT"/>
              </a:rPr>
              <a:t>so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on.</a:t>
            </a:r>
          </a:p>
          <a:p>
            <a:pPr marL="355600" marR="182880" indent="-342900">
              <a:spcBef>
                <a:spcPts val="67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height</a:t>
            </a:r>
            <a:r>
              <a:rPr sz="2800" b="1" i="1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dirty="0">
                <a:latin typeface="Arial MT"/>
                <a:cs typeface="Arial MT"/>
              </a:rPr>
              <a:t>tree</a:t>
            </a:r>
            <a:r>
              <a:rPr sz="2800" spc="-5" dirty="0">
                <a:latin typeface="Arial MT"/>
                <a:cs typeface="Arial MT"/>
              </a:rPr>
              <a:t> is </a:t>
            </a:r>
            <a:r>
              <a:rPr sz="2800" dirty="0">
                <a:latin typeface="Arial MT"/>
                <a:cs typeface="Arial MT"/>
              </a:rPr>
              <a:t>equal </a:t>
            </a:r>
            <a:r>
              <a:rPr sz="2800" spc="-5" dirty="0">
                <a:latin typeface="Arial MT"/>
                <a:cs typeface="Arial MT"/>
              </a:rPr>
              <a:t>to the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maximum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level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 node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tree</a:t>
            </a:r>
            <a:r>
              <a:rPr lang="en-US" sz="2800" dirty="0">
                <a:latin typeface="Arial MT"/>
                <a:cs typeface="Arial MT"/>
              </a:rPr>
              <a:t> and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 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one more than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depth of the deepest node in the tree</a:t>
            </a:r>
            <a:endParaRPr lang="en-US"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9314" y="732535"/>
            <a:ext cx="3863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dirty="0">
                <a:latin typeface="Palatino Linotype"/>
                <a:cs typeface="Palatino Linotype"/>
              </a:rPr>
              <a:t>Showing</a:t>
            </a:r>
            <a:r>
              <a:rPr i="0" spc="-55" dirty="0">
                <a:latin typeface="Palatino Linotype"/>
                <a:cs typeface="Palatino Linotype"/>
              </a:rPr>
              <a:t> </a:t>
            </a:r>
            <a:r>
              <a:rPr i="0" spc="-5" dirty="0">
                <a:latin typeface="Palatino Linotype"/>
                <a:cs typeface="Palatino Linotype"/>
              </a:rPr>
              <a:t>hierarchy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025" y="1624406"/>
            <a:ext cx="8876665" cy="30444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lang="en-US" sz="3200" spc="-20" dirty="0">
                <a:latin typeface="Arial MT"/>
                <a:cs typeface="Arial MT"/>
              </a:rPr>
              <a:t>Trees</a:t>
            </a:r>
            <a:r>
              <a:rPr lang="en-US" sz="3200" spc="-1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can</a:t>
            </a:r>
            <a:r>
              <a:rPr lang="en-US" sz="3200" spc="-10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be</a:t>
            </a:r>
            <a:r>
              <a:rPr lang="en-US" sz="3200" spc="10" dirty="0">
                <a:latin typeface="Arial MT"/>
                <a:cs typeface="Arial MT"/>
              </a:rPr>
              <a:t> </a:t>
            </a:r>
            <a:r>
              <a:rPr lang="en-US" sz="3200" spc="-5" dirty="0">
                <a:latin typeface="Arial MT"/>
                <a:cs typeface="Arial MT"/>
              </a:rPr>
              <a:t>useful</a:t>
            </a:r>
            <a:r>
              <a:rPr lang="en-US" sz="3200" dirty="0">
                <a:latin typeface="Arial MT"/>
                <a:cs typeface="Arial MT"/>
              </a:rPr>
              <a:t> </a:t>
            </a:r>
            <a:r>
              <a:rPr lang="en-US" sz="3200" spc="-5" dirty="0">
                <a:latin typeface="Arial MT"/>
                <a:cs typeface="Arial MT"/>
              </a:rPr>
              <a:t>data</a:t>
            </a:r>
            <a:r>
              <a:rPr lang="en-US" sz="3200" dirty="0">
                <a:latin typeface="Arial MT"/>
                <a:cs typeface="Arial MT"/>
              </a:rPr>
              <a:t> structures</a:t>
            </a:r>
            <a:r>
              <a:rPr lang="en-US" sz="3200" spc="-2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as they</a:t>
            </a:r>
            <a:r>
              <a:rPr lang="en-US" sz="3200" spc="-10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often</a:t>
            </a:r>
            <a:r>
              <a:rPr lang="en-US" sz="3200" spc="-10" dirty="0"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chemeClr val="tx2"/>
                </a:solidFill>
                <a:latin typeface="Arial MT"/>
                <a:cs typeface="Arial MT"/>
              </a:rPr>
              <a:t>express</a:t>
            </a:r>
            <a:r>
              <a:rPr lang="en-US" sz="3200" spc="5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lang="en-US" sz="3200" dirty="0">
                <a:solidFill>
                  <a:schemeClr val="tx2"/>
                </a:solidFill>
                <a:latin typeface="Arial MT"/>
                <a:cs typeface="Arial MT"/>
              </a:rPr>
              <a:t>the structure</a:t>
            </a:r>
            <a:r>
              <a:rPr lang="en-US" sz="3200" spc="-20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lang="en-US" sz="3200" dirty="0">
                <a:solidFill>
                  <a:schemeClr val="tx2"/>
                </a:solidFill>
                <a:latin typeface="Arial MT"/>
                <a:cs typeface="Arial MT"/>
              </a:rPr>
              <a:t>of</a:t>
            </a:r>
            <a:r>
              <a:rPr lang="en-US" sz="3200" spc="5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chemeClr val="tx2"/>
                </a:solidFill>
                <a:latin typeface="Arial MT"/>
                <a:cs typeface="Arial MT"/>
              </a:rPr>
              <a:t>real</a:t>
            </a:r>
            <a:r>
              <a:rPr lang="en-US" sz="3200" spc="5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chemeClr val="tx2"/>
                </a:solidFill>
                <a:latin typeface="Arial MT"/>
                <a:cs typeface="Arial MT"/>
              </a:rPr>
              <a:t>world</a:t>
            </a:r>
            <a:r>
              <a:rPr lang="en-US" sz="3200" spc="15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chemeClr val="tx2"/>
                </a:solidFill>
                <a:latin typeface="Arial MT"/>
                <a:cs typeface="Arial MT"/>
              </a:rPr>
              <a:t>information</a:t>
            </a:r>
            <a:r>
              <a:rPr lang="en-US" sz="3200" spc="15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latin typeface="Arial MT"/>
                <a:cs typeface="Arial MT"/>
              </a:rPr>
              <a:t>more</a:t>
            </a:r>
            <a:r>
              <a:rPr lang="en-US" sz="3200" spc="-10" dirty="0">
                <a:latin typeface="Arial MT"/>
                <a:cs typeface="Arial MT"/>
              </a:rPr>
              <a:t> </a:t>
            </a:r>
            <a:r>
              <a:rPr lang="en-US" sz="3200" spc="-20" dirty="0">
                <a:latin typeface="Arial MT"/>
                <a:cs typeface="Arial MT"/>
              </a:rPr>
              <a:t>accurately.</a:t>
            </a:r>
            <a:endParaRPr lang="en-US" sz="320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lang="en-US" sz="3200" spc="-5" dirty="0">
                <a:latin typeface="Arial MT"/>
                <a:cs typeface="Arial MT"/>
              </a:rPr>
              <a:t>This</a:t>
            </a:r>
            <a:r>
              <a:rPr lang="en-US" sz="3200" dirty="0">
                <a:latin typeface="Arial MT"/>
                <a:cs typeface="Arial MT"/>
              </a:rPr>
              <a:t> information</a:t>
            </a:r>
            <a:r>
              <a:rPr lang="en-US" sz="3200" spc="10" dirty="0">
                <a:latin typeface="Arial MT"/>
                <a:cs typeface="Arial MT"/>
              </a:rPr>
              <a:t> </a:t>
            </a:r>
            <a:r>
              <a:rPr lang="en-US" sz="3200" spc="-5" dirty="0">
                <a:latin typeface="Arial MT"/>
                <a:cs typeface="Arial MT"/>
              </a:rPr>
              <a:t>would</a:t>
            </a:r>
            <a:r>
              <a:rPr lang="en-US" sz="3200" spc="20" dirty="0">
                <a:latin typeface="Arial MT"/>
                <a:cs typeface="Arial MT"/>
              </a:rPr>
              <a:t> </a:t>
            </a:r>
            <a:r>
              <a:rPr lang="en-US" sz="3200" dirty="0">
                <a:solidFill>
                  <a:schemeClr val="tx2"/>
                </a:solidFill>
                <a:latin typeface="Arial MT"/>
                <a:cs typeface="Arial MT"/>
              </a:rPr>
              <a:t>not</a:t>
            </a:r>
            <a:r>
              <a:rPr lang="en-US" sz="3200" spc="5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chemeClr val="tx2"/>
                </a:solidFill>
                <a:latin typeface="Arial MT"/>
                <a:cs typeface="Arial MT"/>
              </a:rPr>
              <a:t>be</a:t>
            </a:r>
            <a:r>
              <a:rPr lang="en-US" sz="3200" spc="5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chemeClr val="tx2"/>
                </a:solidFill>
                <a:latin typeface="Arial MT"/>
                <a:cs typeface="Arial MT"/>
              </a:rPr>
              <a:t>easy</a:t>
            </a:r>
            <a:r>
              <a:rPr lang="en-US" sz="3200" dirty="0">
                <a:solidFill>
                  <a:schemeClr val="tx2"/>
                </a:solidFill>
                <a:latin typeface="Arial MT"/>
                <a:cs typeface="Arial MT"/>
              </a:rPr>
              <a:t> to</a:t>
            </a:r>
            <a:r>
              <a:rPr lang="en-US" sz="3200" spc="-5" dirty="0">
                <a:solidFill>
                  <a:schemeClr val="tx2"/>
                </a:solidFill>
                <a:latin typeface="Arial MT"/>
                <a:cs typeface="Arial MT"/>
              </a:rPr>
              <a:t> represent</a:t>
            </a:r>
            <a:r>
              <a:rPr lang="en-US" sz="3200" spc="10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chemeClr val="tx2"/>
                </a:solidFill>
                <a:latin typeface="Arial MT"/>
                <a:cs typeface="Arial MT"/>
              </a:rPr>
              <a:t>in</a:t>
            </a:r>
            <a:r>
              <a:rPr lang="en-US" sz="3200" spc="-10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chemeClr val="tx2"/>
                </a:solidFill>
                <a:latin typeface="Arial MT"/>
                <a:cs typeface="Arial MT"/>
              </a:rPr>
              <a:t>a</a:t>
            </a:r>
            <a:r>
              <a:rPr lang="en-US" sz="3200" spc="10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chemeClr val="tx2"/>
                </a:solidFill>
                <a:latin typeface="Arial MT"/>
                <a:cs typeface="Arial MT"/>
              </a:rPr>
              <a:t>linear</a:t>
            </a:r>
            <a:r>
              <a:rPr lang="en-US" sz="3200" spc="30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chemeClr val="tx2"/>
                </a:solidFill>
                <a:latin typeface="Arial MT"/>
                <a:cs typeface="Arial MT"/>
              </a:rPr>
              <a:t>data </a:t>
            </a:r>
            <a:r>
              <a:rPr lang="en-US" sz="3200" spc="-650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lang="en-US" sz="3200" dirty="0">
                <a:solidFill>
                  <a:schemeClr val="tx2"/>
                </a:solidFill>
                <a:latin typeface="Arial MT"/>
                <a:cs typeface="Arial MT"/>
              </a:rPr>
              <a:t>structure</a:t>
            </a:r>
            <a:r>
              <a:rPr lang="en-US" sz="3200" spc="-20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chemeClr val="tx2"/>
                </a:solidFill>
                <a:latin typeface="Arial MT"/>
                <a:cs typeface="Arial MT"/>
              </a:rPr>
              <a:t>such</a:t>
            </a:r>
            <a:r>
              <a:rPr lang="en-US" sz="3200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chemeClr val="tx2"/>
                </a:solidFill>
                <a:latin typeface="Arial MT"/>
                <a:cs typeface="Arial MT"/>
              </a:rPr>
              <a:t>as</a:t>
            </a:r>
            <a:r>
              <a:rPr lang="en-US" sz="3200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chemeClr val="tx2"/>
                </a:solidFill>
                <a:latin typeface="Arial MT"/>
                <a:cs typeface="Arial MT"/>
              </a:rPr>
              <a:t>a</a:t>
            </a:r>
            <a:r>
              <a:rPr lang="en-US" sz="3200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chemeClr val="tx2"/>
                </a:solidFill>
                <a:latin typeface="Arial MT"/>
                <a:cs typeface="Arial MT"/>
              </a:rPr>
              <a:t>linked</a:t>
            </a:r>
            <a:r>
              <a:rPr lang="en-US" sz="3200" spc="20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chemeClr val="tx2"/>
                </a:solidFill>
                <a:latin typeface="Arial MT"/>
                <a:cs typeface="Arial MT"/>
              </a:rPr>
              <a:t>list</a:t>
            </a:r>
            <a:r>
              <a:rPr lang="en-US" sz="3200" spc="5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lang="en-US" sz="3200" spc="-5" dirty="0">
                <a:solidFill>
                  <a:schemeClr val="tx2"/>
                </a:solidFill>
                <a:latin typeface="Arial MT"/>
                <a:cs typeface="Arial MT"/>
              </a:rPr>
              <a:t>or</a:t>
            </a:r>
            <a:r>
              <a:rPr lang="en-US" sz="3200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lang="en-US" sz="3200" spc="-10" dirty="0">
                <a:solidFill>
                  <a:schemeClr val="tx2"/>
                </a:solidFill>
                <a:latin typeface="Arial MT"/>
                <a:cs typeface="Arial MT"/>
              </a:rPr>
              <a:t>an</a:t>
            </a:r>
            <a:r>
              <a:rPr lang="en-US" sz="3200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lang="en-US" sz="3200" spc="-35" dirty="0">
                <a:solidFill>
                  <a:schemeClr val="tx2"/>
                </a:solidFill>
                <a:latin typeface="Arial MT"/>
                <a:cs typeface="Arial MT"/>
              </a:rPr>
              <a:t>array</a:t>
            </a:r>
            <a:r>
              <a:rPr lang="en-US" sz="3200" spc="-35" dirty="0">
                <a:latin typeface="Arial MT"/>
                <a:cs typeface="Arial MT"/>
              </a:rPr>
              <a:t>.</a:t>
            </a:r>
            <a:endParaRPr lang="en-US" sz="3200" dirty="0">
              <a:latin typeface="Arial MT"/>
              <a:cs typeface="Arial MT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0359" y="732535"/>
            <a:ext cx="2383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dirty="0">
                <a:latin typeface="Palatino Linotype"/>
                <a:cs typeface="Palatino Linotype"/>
              </a:rPr>
              <a:t>Binary</a:t>
            </a:r>
            <a:r>
              <a:rPr i="0" spc="-85" dirty="0">
                <a:latin typeface="Palatino Linotype"/>
                <a:cs typeface="Palatino Linotype"/>
              </a:rPr>
              <a:t> </a:t>
            </a:r>
            <a:r>
              <a:rPr i="0" dirty="0">
                <a:latin typeface="Palatino Linotype"/>
                <a:cs typeface="Palatino Linotype"/>
              </a:rPr>
              <a:t>Tree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5775" y="1600200"/>
            <a:ext cx="9068225" cy="513897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173990" indent="-342900">
              <a:lnSpc>
                <a:spcPts val="2590"/>
              </a:lnSpc>
              <a:spcBef>
                <a:spcPts val="42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Arial"/>
                <a:cs typeface="Arial"/>
              </a:rPr>
              <a:t>A binary tree </a:t>
            </a:r>
            <a:r>
              <a:rPr sz="3200" spc="-5" dirty="0">
                <a:latin typeface="Arial MT"/>
                <a:cs typeface="Arial MT"/>
              </a:rPr>
              <a:t>is a </a:t>
            </a:r>
            <a:r>
              <a:rPr sz="3200" dirty="0">
                <a:latin typeface="Arial MT"/>
                <a:cs typeface="Arial MT"/>
              </a:rPr>
              <a:t>tree </a:t>
            </a:r>
            <a:r>
              <a:rPr sz="3200" spc="-5" dirty="0">
                <a:latin typeface="Arial MT"/>
                <a:cs typeface="Arial MT"/>
              </a:rPr>
              <a:t>whose nodes have </a:t>
            </a:r>
            <a:r>
              <a:rPr sz="3200" dirty="0">
                <a:solidFill>
                  <a:schemeClr val="tx2"/>
                </a:solidFill>
                <a:latin typeface="Arial MT"/>
                <a:cs typeface="Arial MT"/>
              </a:rPr>
              <a:t>at most two </a:t>
            </a:r>
            <a:r>
              <a:rPr sz="3200" spc="-5" dirty="0">
                <a:solidFill>
                  <a:schemeClr val="tx2"/>
                </a:solidFill>
                <a:latin typeface="Arial MT"/>
                <a:cs typeface="Arial MT"/>
              </a:rPr>
              <a:t>children </a:t>
            </a:r>
            <a:r>
              <a:rPr sz="3200" spc="-655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each</a:t>
            </a:r>
            <a:endParaRPr sz="3200" dirty="0">
              <a:latin typeface="Arial MT"/>
              <a:cs typeface="Arial MT"/>
            </a:endParaRPr>
          </a:p>
          <a:p>
            <a:pPr marL="355600" marR="397510" indent="-342900">
              <a:lnSpc>
                <a:spcPts val="2590"/>
              </a:lnSpc>
              <a:spcBef>
                <a:spcPts val="58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Full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binary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tree: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spc="-5" dirty="0">
                <a:latin typeface="Arial MT"/>
                <a:cs typeface="Arial MT"/>
              </a:rPr>
              <a:t>is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binary</a:t>
            </a:r>
            <a:r>
              <a:rPr sz="3200" spc="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tree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chemeClr val="tx2"/>
                </a:solidFill>
                <a:latin typeface="Arial MT"/>
                <a:cs typeface="Arial MT"/>
              </a:rPr>
              <a:t>where</a:t>
            </a:r>
            <a:r>
              <a:rPr sz="3200" spc="15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chemeClr val="tx2"/>
                </a:solidFill>
                <a:latin typeface="Arial MT"/>
                <a:cs typeface="Arial MT"/>
              </a:rPr>
              <a:t>each</a:t>
            </a:r>
            <a:r>
              <a:rPr sz="3200" spc="10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chemeClr val="tx2"/>
                </a:solidFill>
                <a:latin typeface="Arial MT"/>
                <a:cs typeface="Arial MT"/>
              </a:rPr>
              <a:t>node</a:t>
            </a:r>
            <a:r>
              <a:rPr sz="3200" spc="15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chemeClr val="tx2"/>
                </a:solidFill>
                <a:latin typeface="Arial MT"/>
                <a:cs typeface="Arial MT"/>
              </a:rPr>
              <a:t>has</a:t>
            </a:r>
            <a:r>
              <a:rPr sz="3200" spc="5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chemeClr val="tx2"/>
                </a:solidFill>
                <a:latin typeface="Arial MT"/>
                <a:cs typeface="Arial MT"/>
              </a:rPr>
              <a:t>either </a:t>
            </a:r>
            <a:r>
              <a:rPr sz="3200" spc="-650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chemeClr val="tx2"/>
                </a:solidFill>
                <a:latin typeface="Arial MT"/>
                <a:cs typeface="Arial MT"/>
              </a:rPr>
              <a:t>zero or</a:t>
            </a:r>
            <a:r>
              <a:rPr sz="3200" spc="5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chemeClr val="tx2"/>
                </a:solidFill>
                <a:latin typeface="Arial MT"/>
                <a:cs typeface="Arial MT"/>
              </a:rPr>
              <a:t>two</a:t>
            </a:r>
            <a:r>
              <a:rPr sz="3200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chemeClr val="tx2"/>
                </a:solidFill>
                <a:latin typeface="Arial MT"/>
                <a:cs typeface="Arial MT"/>
              </a:rPr>
              <a:t>children</a:t>
            </a:r>
            <a:endParaRPr sz="320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90100"/>
              </a:lnSpc>
              <a:spcBef>
                <a:spcPts val="53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Arial"/>
                <a:cs typeface="Arial"/>
              </a:rPr>
              <a:t>Balanced</a:t>
            </a:r>
            <a:r>
              <a:rPr sz="3200" b="1" spc="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Binary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30" dirty="0">
                <a:latin typeface="Arial"/>
                <a:cs typeface="Arial"/>
              </a:rPr>
              <a:t>Tree:</a:t>
            </a:r>
            <a:r>
              <a:rPr sz="3200" b="1" spc="15" dirty="0">
                <a:latin typeface="Arial"/>
                <a:cs typeface="Arial"/>
              </a:rPr>
              <a:t> </a:t>
            </a:r>
            <a:r>
              <a:rPr sz="3200" spc="-5" dirty="0">
                <a:latin typeface="Arial MT"/>
                <a:cs typeface="Arial MT"/>
              </a:rPr>
              <a:t>where</a:t>
            </a:r>
            <a:r>
              <a:rPr sz="3200" spc="15" dirty="0"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chemeClr val="tx2"/>
                </a:solidFill>
                <a:latin typeface="Arial MT"/>
                <a:cs typeface="Arial MT"/>
              </a:rPr>
              <a:t>each</a:t>
            </a:r>
            <a:r>
              <a:rPr sz="3200" spc="5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chemeClr val="tx2"/>
                </a:solidFill>
                <a:latin typeface="Arial MT"/>
                <a:cs typeface="Arial MT"/>
              </a:rPr>
              <a:t>node</a:t>
            </a:r>
            <a:r>
              <a:rPr sz="3200" spc="10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chemeClr val="tx2"/>
                </a:solidFill>
                <a:latin typeface="Arial MT"/>
                <a:cs typeface="Arial MT"/>
              </a:rPr>
              <a:t>except</a:t>
            </a:r>
            <a:r>
              <a:rPr sz="3200" spc="20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chemeClr val="tx2"/>
                </a:solidFill>
                <a:latin typeface="Arial MT"/>
                <a:cs typeface="Arial MT"/>
              </a:rPr>
              <a:t>the</a:t>
            </a:r>
            <a:r>
              <a:rPr sz="3200" spc="-10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chemeClr val="tx2"/>
                </a:solidFill>
                <a:latin typeface="Arial MT"/>
                <a:cs typeface="Arial MT"/>
              </a:rPr>
              <a:t>leaf</a:t>
            </a:r>
            <a:r>
              <a:rPr sz="3200" spc="20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chemeClr val="tx2"/>
                </a:solidFill>
                <a:latin typeface="Arial MT"/>
                <a:cs typeface="Arial MT"/>
              </a:rPr>
              <a:t>nodes </a:t>
            </a:r>
            <a:r>
              <a:rPr sz="3200" spc="-650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chemeClr val="tx2"/>
                </a:solidFill>
                <a:latin typeface="Arial MT"/>
                <a:cs typeface="Arial MT"/>
              </a:rPr>
              <a:t>has</a:t>
            </a:r>
            <a:r>
              <a:rPr sz="3200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chemeClr val="tx2"/>
                </a:solidFill>
                <a:latin typeface="Arial MT"/>
                <a:cs typeface="Arial MT"/>
              </a:rPr>
              <a:t>a</a:t>
            </a:r>
            <a:r>
              <a:rPr sz="3200" dirty="0">
                <a:solidFill>
                  <a:schemeClr val="tx2"/>
                </a:solidFill>
                <a:latin typeface="Arial MT"/>
                <a:cs typeface="Arial MT"/>
              </a:rPr>
              <a:t> left</a:t>
            </a:r>
            <a:r>
              <a:rPr sz="3200" spc="5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chemeClr val="tx2"/>
                </a:solidFill>
                <a:latin typeface="Arial MT"/>
                <a:cs typeface="Arial MT"/>
              </a:rPr>
              <a:t>and</a:t>
            </a:r>
            <a:r>
              <a:rPr sz="3200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chemeClr val="tx2"/>
                </a:solidFill>
                <a:latin typeface="Arial MT"/>
                <a:cs typeface="Arial MT"/>
              </a:rPr>
              <a:t>right</a:t>
            </a:r>
            <a:r>
              <a:rPr sz="3200" spc="5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chemeClr val="tx2"/>
                </a:solidFill>
                <a:latin typeface="Arial MT"/>
                <a:cs typeface="Arial MT"/>
              </a:rPr>
              <a:t>children</a:t>
            </a:r>
            <a:r>
              <a:rPr sz="3200" spc="25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and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all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leafs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are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at the </a:t>
            </a:r>
            <a:r>
              <a:rPr sz="3200" spc="-5" dirty="0">
                <a:latin typeface="Arial MT"/>
                <a:cs typeface="Arial MT"/>
              </a:rPr>
              <a:t>same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degree.</a:t>
            </a:r>
            <a:endParaRPr lang="en-US" sz="3200" spc="-5" dirty="0">
              <a:latin typeface="Arial MT"/>
              <a:cs typeface="Arial MT"/>
            </a:endParaRPr>
          </a:p>
          <a:p>
            <a:pPr marL="812800" marR="5080" lvl="1" indent="-342900">
              <a:lnSpc>
                <a:spcPct val="90100"/>
              </a:lnSpc>
              <a:spcBef>
                <a:spcPts val="53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lang="en-US" sz="3200" dirty="0">
                <a:latin typeface="Arial MT"/>
                <a:cs typeface="Arial MT"/>
              </a:rPr>
              <a:t>also referred to as a </a:t>
            </a:r>
            <a:r>
              <a:rPr lang="en-US" sz="3200" dirty="0">
                <a:solidFill>
                  <a:schemeClr val="tx2"/>
                </a:solidFill>
                <a:latin typeface="Arial MT"/>
                <a:cs typeface="Arial MT"/>
              </a:rPr>
              <a:t>height-balanced binary tree</a:t>
            </a:r>
            <a:r>
              <a:rPr lang="en-US" sz="3200" dirty="0">
                <a:latin typeface="Arial MT"/>
                <a:cs typeface="Arial MT"/>
              </a:rPr>
              <a:t>, is defined as a binary tree in which </a:t>
            </a:r>
            <a:r>
              <a:rPr lang="en-US" sz="3200" dirty="0">
                <a:solidFill>
                  <a:schemeClr val="tx2"/>
                </a:solidFill>
                <a:latin typeface="Arial MT"/>
                <a:cs typeface="Arial MT"/>
              </a:rPr>
              <a:t>the height of the left and right subtree of any node differ by not more than 1</a:t>
            </a:r>
            <a:endParaRPr sz="3200" dirty="0">
              <a:solidFill>
                <a:schemeClr val="tx2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1851526"/>
            <a:ext cx="2819400" cy="21870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DC28246-1BEC-5481-6299-8745F678A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29488"/>
            <a:ext cx="7239000" cy="574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455194" y="4191000"/>
            <a:ext cx="2213811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600" b="0" i="1">
                <a:solidFill>
                  <a:srgbClr val="006B60"/>
                </a:solidFill>
                <a:latin typeface="Palatino Linotype"/>
                <a:ea typeface="+mj-ea"/>
                <a:cs typeface="Palatino Linotype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000" i="0" kern="0" spc="-5" dirty="0"/>
              <a:t>A</a:t>
            </a:r>
            <a:r>
              <a:rPr lang="en-US" sz="2000" i="0" kern="0" spc="-10" dirty="0"/>
              <a:t> Full </a:t>
            </a:r>
            <a:r>
              <a:rPr lang="en-US" sz="2000" i="0" kern="0" spc="-5" dirty="0"/>
              <a:t>Binary</a:t>
            </a:r>
            <a:r>
              <a:rPr lang="en-US" sz="2000" i="0" kern="0" spc="-10" dirty="0"/>
              <a:t> </a:t>
            </a:r>
            <a:r>
              <a:rPr lang="en-US" sz="2000" i="0" kern="0" spc="-5" dirty="0"/>
              <a:t>Tree</a:t>
            </a:r>
            <a:r>
              <a:rPr lang="en-US" sz="2000" i="0" kern="0" spc="-10" dirty="0"/>
              <a:t> </a:t>
            </a:r>
            <a:endParaRPr lang="en-US" sz="2000" kern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CF63E4-4B1E-916F-AA2D-7A87A4BFB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1756730"/>
            <a:ext cx="3119437" cy="2289891"/>
          </a:xfrm>
          <a:prstGeom prst="rect">
            <a:avLst/>
          </a:prstGeom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520CA738-C5F8-39D1-0E68-78949DE5AE04}"/>
              </a:ext>
            </a:extLst>
          </p:cNvPr>
          <p:cNvSpPr txBox="1">
            <a:spLocks/>
          </p:cNvSpPr>
          <p:nvPr/>
        </p:nvSpPr>
        <p:spPr>
          <a:xfrm>
            <a:off x="3765131" y="3687148"/>
            <a:ext cx="221381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600" b="0" i="1">
                <a:solidFill>
                  <a:srgbClr val="006B60"/>
                </a:solidFill>
                <a:latin typeface="Palatino Linotype"/>
                <a:ea typeface="+mj-ea"/>
                <a:cs typeface="Palatino Linotype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000" i="0" kern="0" spc="-5" dirty="0"/>
              <a:t>Balanced Binary</a:t>
            </a:r>
            <a:r>
              <a:rPr lang="en-US" sz="2000" i="0" kern="0" spc="-10" dirty="0"/>
              <a:t> </a:t>
            </a:r>
            <a:r>
              <a:rPr lang="en-US" sz="2000" i="0" kern="0" spc="-5" dirty="0"/>
              <a:t>Tree</a:t>
            </a:r>
            <a:r>
              <a:rPr lang="en-US" sz="2000" i="0" kern="0" spc="-10" dirty="0"/>
              <a:t> </a:t>
            </a:r>
            <a:endParaRPr lang="en-US" sz="2000" kern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6369E5-6F6C-D89B-155D-978412F5C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9836" y="1699239"/>
            <a:ext cx="2729801" cy="2615645"/>
          </a:xfrm>
          <a:prstGeom prst="rect">
            <a:avLst/>
          </a:prstGeom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9C94DA83-4B63-262F-B537-C2E5F207190F}"/>
              </a:ext>
            </a:extLst>
          </p:cNvPr>
          <p:cNvSpPr txBox="1">
            <a:spLocks/>
          </p:cNvSpPr>
          <p:nvPr/>
        </p:nvSpPr>
        <p:spPr>
          <a:xfrm>
            <a:off x="6950242" y="4314884"/>
            <a:ext cx="221381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600" b="0" i="1">
                <a:solidFill>
                  <a:srgbClr val="006B60"/>
                </a:solidFill>
                <a:latin typeface="Palatino Linotype"/>
                <a:ea typeface="+mj-ea"/>
                <a:cs typeface="Palatino Linotype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000" i="0" kern="0" spc="-5" dirty="0"/>
              <a:t>unbalanced Binary</a:t>
            </a:r>
            <a:r>
              <a:rPr lang="en-US" sz="2000" i="0" kern="0" spc="-10" dirty="0"/>
              <a:t> </a:t>
            </a:r>
            <a:r>
              <a:rPr lang="en-US" sz="2000" i="0" kern="0" spc="-5" dirty="0"/>
              <a:t>Tree</a:t>
            </a:r>
            <a:r>
              <a:rPr lang="en-US" sz="2000" i="0" kern="0" spc="-10" dirty="0"/>
              <a:t> </a:t>
            </a:r>
            <a:endParaRPr lang="en-US" sz="2000" kern="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A1C932F-D11D-7FEB-AB0F-AEFED12739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405" y="5025389"/>
            <a:ext cx="7591425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Cont…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7352" y="1653285"/>
            <a:ext cx="843407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Complete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Binary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30" dirty="0">
                <a:latin typeface="Arial"/>
                <a:cs typeface="Arial"/>
              </a:rPr>
              <a:t>Tree: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 binary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tree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which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level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leaf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 </a:t>
            </a:r>
            <a:r>
              <a:rPr sz="2400" spc="-5" dirty="0">
                <a:latin typeface="Arial MT"/>
                <a:cs typeface="Arial MT"/>
              </a:rPr>
              <a:t>either</a:t>
            </a:r>
            <a:r>
              <a:rPr sz="2400" dirty="0">
                <a:latin typeface="Arial MT"/>
                <a:cs typeface="Arial MT"/>
              </a:rPr>
              <a:t> H or H-1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where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the </a:t>
            </a:r>
            <a:r>
              <a:rPr sz="2400" spc="-5" dirty="0">
                <a:latin typeface="Arial MT"/>
                <a:cs typeface="Arial MT"/>
              </a:rPr>
              <a:t>height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tree.</a:t>
            </a:r>
            <a:r>
              <a:rPr sz="2400" spc="-55" dirty="0">
                <a:latin typeface="Arial MT"/>
                <a:cs typeface="Arial MT"/>
              </a:rPr>
              <a:t> </a:t>
            </a:r>
            <a:endParaRPr lang="en-US" sz="2400" spc="-55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deepest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level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should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also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filled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left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right.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3341362"/>
            <a:ext cx="2438400" cy="14890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0400" y="3429000"/>
            <a:ext cx="1825030" cy="14890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9299AB-359C-E8FD-0A32-A1649028F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2" y="3241980"/>
            <a:ext cx="1676400" cy="16878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775CBA-118A-3DB7-D7AF-5E15550BA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1" y="3237970"/>
            <a:ext cx="1828800" cy="16878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BB1200-69C9-7D0E-42CD-95A390F628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414" y="4871969"/>
            <a:ext cx="2514600" cy="18119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811" y="581659"/>
            <a:ext cx="8597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i="0" dirty="0">
                <a:latin typeface="Palatino Linotype"/>
                <a:cs typeface="Palatino Linotype"/>
              </a:rPr>
              <a:t>Binary</a:t>
            </a:r>
            <a:r>
              <a:rPr b="1" i="0" spc="-10" dirty="0">
                <a:latin typeface="Palatino Linotype"/>
                <a:cs typeface="Palatino Linotype"/>
              </a:rPr>
              <a:t> </a:t>
            </a:r>
            <a:r>
              <a:rPr b="1" i="0" dirty="0">
                <a:latin typeface="Palatino Linotype"/>
                <a:cs typeface="Palatino Linotype"/>
              </a:rPr>
              <a:t>Search</a:t>
            </a:r>
            <a:r>
              <a:rPr b="1" i="0" spc="-5" dirty="0">
                <a:latin typeface="Palatino Linotype"/>
                <a:cs typeface="Palatino Linotype"/>
              </a:rPr>
              <a:t> </a:t>
            </a:r>
            <a:r>
              <a:rPr b="1" i="0" dirty="0">
                <a:latin typeface="Palatino Linotype"/>
                <a:cs typeface="Palatino Linotype"/>
              </a:rPr>
              <a:t>Tree</a:t>
            </a:r>
            <a:r>
              <a:rPr b="1" i="0" spc="-5" dirty="0">
                <a:latin typeface="Palatino Linotype"/>
                <a:cs typeface="Palatino Linotype"/>
              </a:rPr>
              <a:t> (</a:t>
            </a:r>
            <a:r>
              <a:rPr i="0" spc="-5" dirty="0">
                <a:latin typeface="Palatino Linotype"/>
                <a:cs typeface="Palatino Linotype"/>
              </a:rPr>
              <a:t>Ordered Binary</a:t>
            </a:r>
            <a:r>
              <a:rPr i="0" spc="5" dirty="0">
                <a:latin typeface="Palatino Linotype"/>
                <a:cs typeface="Palatino Linotype"/>
              </a:rPr>
              <a:t> </a:t>
            </a:r>
            <a:r>
              <a:rPr i="0" dirty="0">
                <a:latin typeface="Palatino Linotype"/>
                <a:cs typeface="Palatino Linotype"/>
              </a:rPr>
              <a:t>Tree</a:t>
            </a:r>
            <a:r>
              <a:rPr b="1" i="0" dirty="0">
                <a:latin typeface="Palatino Linotype"/>
                <a:cs typeface="Palatino Linotype"/>
              </a:rPr>
              <a:t>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6200" y="1699082"/>
            <a:ext cx="8973438" cy="4641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lang="en-US" sz="2800" dirty="0">
                <a:latin typeface="Arial MT"/>
                <a:cs typeface="Arial MT"/>
              </a:rPr>
              <a:t>It </a:t>
            </a:r>
            <a:r>
              <a:rPr lang="en-US" sz="2800" spc="-5" dirty="0">
                <a:latin typeface="Arial MT"/>
                <a:cs typeface="Arial MT"/>
              </a:rPr>
              <a:t>is</a:t>
            </a:r>
            <a:r>
              <a:rPr lang="en-US" sz="280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a</a:t>
            </a:r>
            <a:r>
              <a:rPr lang="en-US" sz="280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binary</a:t>
            </a:r>
            <a:r>
              <a:rPr lang="en-US" sz="2800" spc="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tree </a:t>
            </a:r>
            <a:r>
              <a:rPr lang="en-US" sz="2800" spc="-5" dirty="0">
                <a:latin typeface="Arial MT"/>
                <a:cs typeface="Arial MT"/>
              </a:rPr>
              <a:t>which</a:t>
            </a:r>
            <a:r>
              <a:rPr lang="en-US" sz="2800" spc="5" dirty="0">
                <a:latin typeface="Arial MT"/>
                <a:cs typeface="Arial MT"/>
              </a:rPr>
              <a:t> </a:t>
            </a:r>
            <a:r>
              <a:rPr lang="en-US" sz="2800" b="0" i="0" dirty="0">
                <a:effectLst/>
                <a:latin typeface="euclid_circular_a"/>
              </a:rPr>
              <a:t>allows us to </a:t>
            </a:r>
            <a:r>
              <a:rPr lang="en-US" sz="2800" b="0" i="0" dirty="0">
                <a:solidFill>
                  <a:schemeClr val="tx2"/>
                </a:solidFill>
                <a:effectLst/>
                <a:latin typeface="euclid_circular_a"/>
              </a:rPr>
              <a:t>maintain a sorted list of numbers</a:t>
            </a:r>
            <a:endParaRPr lang="en-US" sz="2800" dirty="0">
              <a:solidFill>
                <a:schemeClr val="tx2"/>
              </a:solidFill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FF00FF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It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binary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tree </a:t>
            </a:r>
            <a:r>
              <a:rPr sz="2800" spc="-5" dirty="0">
                <a:latin typeface="Arial MT"/>
                <a:cs typeface="Arial MT"/>
              </a:rPr>
              <a:t>which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can be empty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satisfies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following:</a:t>
            </a:r>
            <a:endParaRPr sz="2800" dirty="0">
              <a:latin typeface="Arial MT"/>
              <a:cs typeface="Arial MT"/>
            </a:endParaRPr>
          </a:p>
          <a:p>
            <a:pPr marL="756285" marR="363220" indent="-287020">
              <a:lnSpc>
                <a:spcPct val="100000"/>
              </a:lnSpc>
              <a:spcBef>
                <a:spcPts val="595"/>
              </a:spcBef>
            </a:pPr>
            <a:r>
              <a:rPr sz="2400" spc="-5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sz="2400" spc="254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Every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node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 key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two </a:t>
            </a:r>
            <a:r>
              <a:rPr sz="2400" spc="-5" dirty="0">
                <a:latin typeface="Arial MT"/>
                <a:cs typeface="Arial MT"/>
              </a:rPr>
              <a:t>nodes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have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same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key</a:t>
            </a:r>
            <a:r>
              <a:rPr lang="en-US" sz="2400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  <a:p>
            <a:pPr marL="756285" marR="332105" indent="-28702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sz="2400" spc="254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keys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right</a:t>
            </a:r>
            <a:r>
              <a:rPr sz="24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sub</a:t>
            </a:r>
            <a:r>
              <a:rPr sz="24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tree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are</a:t>
            </a:r>
            <a:r>
              <a:rPr sz="24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larger</a:t>
            </a:r>
            <a:r>
              <a:rPr sz="24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than</a:t>
            </a:r>
            <a:r>
              <a:rPr sz="24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keys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root</a:t>
            </a:r>
            <a:r>
              <a:rPr lang="en-US" sz="2400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sz="2400" spc="250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keys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in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left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sub</a:t>
            </a:r>
            <a:r>
              <a:rPr sz="24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tree</a:t>
            </a:r>
            <a:r>
              <a:rPr sz="24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are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smaller</a:t>
            </a:r>
            <a:r>
              <a:rPr sz="24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than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keys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root</a:t>
            </a:r>
            <a:r>
              <a:rPr lang="en-US" sz="2400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00C0C0"/>
                </a:solidFill>
                <a:latin typeface="Arial MT"/>
                <a:cs typeface="Arial MT"/>
              </a:rPr>
              <a:t>»</a:t>
            </a:r>
            <a:r>
              <a:rPr sz="2400" spc="254" dirty="0">
                <a:solidFill>
                  <a:srgbClr val="00C0C0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left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right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sub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trees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also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binary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search</a:t>
            </a:r>
            <a:r>
              <a:rPr sz="2400" dirty="0">
                <a:latin typeface="Arial MT"/>
                <a:cs typeface="Arial MT"/>
              </a:rPr>
              <a:t> trees.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2215</TotalTime>
  <Words>2339</Words>
  <Application>Microsoft Office PowerPoint</Application>
  <PresentationFormat>On-screen Show (4:3)</PresentationFormat>
  <Paragraphs>284</Paragraphs>
  <Slides>36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Arial</vt:lpstr>
      <vt:lpstr>Arial MT</vt:lpstr>
      <vt:lpstr>Calibri</vt:lpstr>
      <vt:lpstr>Courier New</vt:lpstr>
      <vt:lpstr>euclid_circular_a</vt:lpstr>
      <vt:lpstr>Palatino Linotype</vt:lpstr>
      <vt:lpstr>Times New Roman</vt:lpstr>
      <vt:lpstr>Wingdings</vt:lpstr>
      <vt:lpstr>Office Theme</vt:lpstr>
      <vt:lpstr>Chapter 5</vt:lpstr>
      <vt:lpstr>Introduction</vt:lpstr>
      <vt:lpstr>Example</vt:lpstr>
      <vt:lpstr>Cont...</vt:lpstr>
      <vt:lpstr>Showing hierarchy</vt:lpstr>
      <vt:lpstr>Binary Tree</vt:lpstr>
      <vt:lpstr>PowerPoint Presentation</vt:lpstr>
      <vt:lpstr>Cont…</vt:lpstr>
      <vt:lpstr>Binary Search Tree (Ordered Binary Tree)</vt:lpstr>
      <vt:lpstr>Cont..</vt:lpstr>
      <vt:lpstr>Data structure of Binary Tree</vt:lpstr>
      <vt:lpstr>Operation on Binary search tree</vt:lpstr>
      <vt:lpstr>Operations on Binary Search Tree</vt:lpstr>
      <vt:lpstr>Cont…</vt:lpstr>
      <vt:lpstr>Cont…</vt:lpstr>
      <vt:lpstr>Node Searching</vt:lpstr>
      <vt:lpstr>Implementation</vt:lpstr>
      <vt:lpstr>Deletion</vt:lpstr>
      <vt:lpstr>PowerPoint Presentation</vt:lpstr>
      <vt:lpstr>Deletion by Merging</vt:lpstr>
      <vt:lpstr>PowerPoint Presentation</vt:lpstr>
      <vt:lpstr>Deletion by Copying</vt:lpstr>
      <vt:lpstr>Deletion by Copying</vt:lpstr>
      <vt:lpstr>Tree Traversal</vt:lpstr>
      <vt:lpstr>Traversal Methods</vt:lpstr>
      <vt:lpstr>Cont…</vt:lpstr>
      <vt:lpstr>Implementation of Preorder</vt:lpstr>
      <vt:lpstr>Implementation of Inorder</vt:lpstr>
      <vt:lpstr>Implementation of Postorder Traversal</vt:lpstr>
      <vt:lpstr>Balancing a Tree</vt:lpstr>
      <vt:lpstr>How can we balance an  unbalanced tree?</vt:lpstr>
      <vt:lpstr>Example</vt:lpstr>
      <vt:lpstr>Cont…</vt:lpstr>
      <vt:lpstr>The Balanced Tree…</vt:lpstr>
      <vt:lpstr>Cont…</vt:lpstr>
      <vt:lpstr>Cont…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</dc:title>
  <dc:creator>Chia-Hui Chang</dc:creator>
  <cp:lastModifiedBy>GETAHUN FIKADU</cp:lastModifiedBy>
  <cp:revision>35</cp:revision>
  <dcterms:created xsi:type="dcterms:W3CDTF">2023-12-25T20:16:50Z</dcterms:created>
  <dcterms:modified xsi:type="dcterms:W3CDTF">2024-01-22T10:23:36Z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2023-12-25T00:00:00Z</vt:filetime>
  </property>
</Properties>
</file>