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3" r:id="rId5"/>
    <p:sldId id="258" r:id="rId6"/>
    <p:sldId id="274" r:id="rId7"/>
    <p:sldId id="261" r:id="rId8"/>
    <p:sldId id="262" r:id="rId9"/>
    <p:sldId id="276" r:id="rId10"/>
    <p:sldId id="263" r:id="rId11"/>
    <p:sldId id="264" r:id="rId12"/>
    <p:sldId id="265" r:id="rId13"/>
    <p:sldId id="277" r:id="rId14"/>
    <p:sldId id="278" r:id="rId15"/>
    <p:sldId id="266" r:id="rId16"/>
    <p:sldId id="279" r:id="rId17"/>
    <p:sldId id="267" r:id="rId18"/>
    <p:sldId id="280" r:id="rId19"/>
    <p:sldId id="281" r:id="rId20"/>
    <p:sldId id="268" r:id="rId21"/>
    <p:sldId id="269" r:id="rId22"/>
    <p:sldId id="271" r:id="rId23"/>
    <p:sldId id="272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1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0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9060-530A-429C-BE99-0F7D816CDD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A973-F3BC-403C-9B11-6A9B87A3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/>
          <a:lstStyle/>
          <a:p>
            <a:r>
              <a:rPr lang="en-US" dirty="0"/>
              <a:t>Chapter 7</a:t>
            </a:r>
            <a:br>
              <a:rPr lang="en-US" dirty="0"/>
            </a:br>
            <a:r>
              <a:rPr lang="en-US" dirty="0"/>
              <a:t>Advanced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66974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104626" cy="59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09599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1158"/>
            <a:ext cx="78517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42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" y="2217775"/>
            <a:ext cx="7928029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73" y="1076213"/>
            <a:ext cx="6104626" cy="59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73" y="1609613"/>
            <a:ext cx="609599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2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638800"/>
          </a:xfrm>
        </p:spPr>
        <p:txBody>
          <a:bodyPr/>
          <a:lstStyle/>
          <a:p>
            <a:r>
              <a:rPr lang="en-US" dirty="0"/>
              <a:t>Heap sort is a comparison-based sorting technique based on Binary Heap data structure. </a:t>
            </a:r>
          </a:p>
          <a:p>
            <a:r>
              <a:rPr lang="en-US" dirty="0"/>
              <a:t>It is similar to selection sort where we first find the minimum element and place the minimum element at the beginning. </a:t>
            </a:r>
          </a:p>
          <a:p>
            <a:r>
              <a:rPr lang="en-US" dirty="0"/>
              <a:t>We repeat the same process for the remaining elements.</a:t>
            </a:r>
          </a:p>
          <a:p>
            <a:r>
              <a:rPr lang="en-US" dirty="0"/>
              <a:t>Heap sort works by visualizing the elements of the array as a special kind of complete binary tree called a heap.</a:t>
            </a:r>
          </a:p>
        </p:txBody>
      </p:sp>
    </p:spTree>
    <p:extLst>
      <p:ext uri="{BB962C8B-B14F-4D97-AF65-F5344CB8AC3E}">
        <p14:creationId xmlns:p14="http://schemas.microsoft.com/office/powerpoint/2010/main" val="8792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 err="1"/>
              <a:t>Heapify</a:t>
            </a:r>
            <a:r>
              <a:rPr lang="en-US" b="1" dirty="0"/>
              <a:t> (Build Max-Heap or Min-Heap):</a:t>
            </a:r>
            <a:r>
              <a:rPr lang="en-US" dirty="0"/>
              <a:t> The first step involves building a binary heap from the input array. 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binary heap is a complete binary tree where each node satisfies the heap property (either max-heap or min-heap). </a:t>
            </a:r>
            <a:endParaRPr lang="en-US" dirty="0" smtClean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the case of Heap Sort, the algorithm typically builds a max-heap.</a:t>
            </a:r>
          </a:p>
          <a:p>
            <a:pPr algn="just"/>
            <a:r>
              <a:rPr lang="en-US" b="1" dirty="0"/>
              <a:t>Sorting:</a:t>
            </a:r>
            <a:r>
              <a:rPr lang="en-US" dirty="0"/>
              <a:t> Once the max-heap is constructed, the largest element (at the root) is swapped with the last element in the array. </a:t>
            </a:r>
            <a:endParaRPr lang="en-US" dirty="0" smtClean="0"/>
          </a:p>
          <a:p>
            <a:pPr lvl="1" algn="just"/>
            <a:r>
              <a:rPr lang="en-US" dirty="0" smtClean="0"/>
              <a:t>After </a:t>
            </a:r>
            <a:r>
              <a:rPr lang="en-US" dirty="0"/>
              <a:t>this swap, the algorithm reduces the heap size by one and then applies a </a:t>
            </a:r>
            <a:r>
              <a:rPr lang="en-US" dirty="0" err="1"/>
              <a:t>heapify</a:t>
            </a:r>
            <a:r>
              <a:rPr lang="en-US" dirty="0"/>
              <a:t> operation to restore the max-heap property. </a:t>
            </a:r>
            <a:endParaRPr lang="en-US" dirty="0" smtClean="0"/>
          </a:p>
          <a:p>
            <a:pPr lvl="1" algn="just"/>
            <a:r>
              <a:rPr lang="en-US" dirty="0" smtClean="0"/>
              <a:t>These </a:t>
            </a:r>
            <a:r>
              <a:rPr lang="en-US" dirty="0"/>
              <a:t>steps are repeated until the entire array is sorted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0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515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efficiency of Heap Sort is notable for its optimal time complexity of O(n log n) in the worst, average, and best cases.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makes it more predictable compared to some other sorting algorithms.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it has a larger constant factor hidden in the O(n log n) notation, making it less efficient in practice for small datasets compared to quicksort or </a:t>
            </a:r>
            <a:r>
              <a:rPr lang="en-US" dirty="0" err="1"/>
              <a:t>mergesort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Heap Sort is an in-place sorting algorithm, meaning it doesn't require additional memory space for temporary data structures.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also not sensitive to the initial order of the elements in the input array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467600" cy="228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73914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20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763000" cy="3810000"/>
          </a:xfrm>
        </p:spPr>
        <p:txBody>
          <a:bodyPr/>
          <a:lstStyle/>
          <a:p>
            <a:pPr algn="just"/>
            <a:r>
              <a:rPr lang="en-US" dirty="0"/>
              <a:t>Heap Sort is a robust and efficient sorting algorithm that relies on the heap data structure. </a:t>
            </a:r>
            <a:endParaRPr lang="en-US" dirty="0" smtClean="0"/>
          </a:p>
          <a:p>
            <a:pPr algn="just"/>
            <a:r>
              <a:rPr lang="en-US" dirty="0" smtClean="0"/>
              <a:t>Its </a:t>
            </a:r>
            <a:r>
              <a:rPr lang="en-US" dirty="0"/>
              <a:t>consistent performance and lack of sensitivity to input order make it suitable for various applications where a reliable and predictable sorting algorithm is needed.</a:t>
            </a:r>
          </a:p>
        </p:txBody>
      </p:sp>
    </p:spTree>
    <p:extLst>
      <p:ext uri="{BB962C8B-B14F-4D97-AF65-F5344CB8AC3E}">
        <p14:creationId xmlns:p14="http://schemas.microsoft.com/office/powerpoint/2010/main" val="312855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Shell sort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9460"/>
            <a:ext cx="8839200" cy="56299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Shell Sort, also known as diminishing increment sort, is an efficient and adaptive sorting algorithm.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improves upon the insertion sort algorithm by sorting distant elements first and progressively reducing the gap between elements to be compared and swapped.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insertion sort, we move elements only one position ahead. </a:t>
            </a:r>
          </a:p>
          <a:p>
            <a:pPr algn="just"/>
            <a:r>
              <a:rPr lang="en-US" dirty="0"/>
              <a:t>The idea of Shell Sort is to allow the exchange of far items. </a:t>
            </a:r>
          </a:p>
        </p:txBody>
      </p:sp>
    </p:spTree>
    <p:extLst>
      <p:ext uri="{BB962C8B-B14F-4D97-AF65-F5344CB8AC3E}">
        <p14:creationId xmlns:p14="http://schemas.microsoft.com/office/powerpoint/2010/main" val="254964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Shell sort, we make the array h-sorted for a large value of h. </a:t>
            </a:r>
          </a:p>
          <a:p>
            <a:pPr algn="just"/>
            <a:r>
              <a:rPr lang="en-US" dirty="0"/>
              <a:t>We keep reducing the value of h until it becomes 1. </a:t>
            </a:r>
          </a:p>
          <a:p>
            <a:pPr algn="just"/>
            <a:r>
              <a:rPr lang="en-US" dirty="0"/>
              <a:t>An array is said to be h-sorted if all sub lists of every </a:t>
            </a:r>
            <a:r>
              <a:rPr lang="en-US" dirty="0" err="1"/>
              <a:t>h’th</a:t>
            </a:r>
            <a:r>
              <a:rPr lang="en-US" dirty="0"/>
              <a:t> element are sorted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Shell Sort is adaptive, meaning its performance adapts to the characteristics of the input data. It tends to perform well even on partially sorted datasets.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the efficiency of Shell Sort depends on the choice of the increment sequence, and the optimal sequence may vary depending on the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While not as widely used as some other sorting algorithms like quicksort or </a:t>
            </a:r>
            <a:r>
              <a:rPr lang="en-US" dirty="0" err="1"/>
              <a:t>mergesort</a:t>
            </a:r>
            <a:r>
              <a:rPr lang="en-US" dirty="0"/>
              <a:t>, Shell Sort remains a practical choice for situations where the input data might be partially sorted, and its adaptability can be advantageous. </a:t>
            </a:r>
            <a:endParaRPr lang="en-US" dirty="0" smtClean="0"/>
          </a:p>
          <a:p>
            <a:pPr algn="just"/>
            <a:r>
              <a:rPr lang="en-US" dirty="0" smtClean="0"/>
              <a:t>Its </a:t>
            </a:r>
            <a:r>
              <a:rPr lang="en-US" dirty="0"/>
              <a:t>time complexity is generally better than quadratic algorithms like insertion sort, making it a reasonable alternative for certain scenarios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3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562600"/>
          </a:xfrm>
        </p:spPr>
        <p:txBody>
          <a:bodyPr>
            <a:normAutofit fontScale="92500"/>
          </a:bodyPr>
          <a:lstStyle/>
          <a:p>
            <a:r>
              <a:rPr lang="en-US" dirty="0"/>
              <a:t>Merge Sort is a popular and efficient sorting algorithm known for its simplicity and effectiveness.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follows the divide-and-conquer paradigm, breaking down a problem into smaller sub-problems, solving them, and then combining the solutions to the sub-problems to obtain the final result. </a:t>
            </a:r>
          </a:p>
          <a:p>
            <a:r>
              <a:rPr lang="en-US" dirty="0" smtClean="0"/>
              <a:t>A</a:t>
            </a:r>
            <a:r>
              <a:rPr lang="en-US" dirty="0"/>
              <a:t> divide and conquer algorithm is a strategy of solving a large problem by</a:t>
            </a:r>
          </a:p>
          <a:p>
            <a:pPr lvl="1"/>
            <a:r>
              <a:rPr lang="en-US" b="1" dirty="0"/>
              <a:t>Divide: </a:t>
            </a:r>
            <a:r>
              <a:rPr lang="en-US" dirty="0"/>
              <a:t>breaking the problem into smaller sub-problems</a:t>
            </a:r>
          </a:p>
          <a:p>
            <a:pPr lvl="1"/>
            <a:r>
              <a:rPr lang="en-US" b="1" dirty="0"/>
              <a:t>Conquer: </a:t>
            </a:r>
            <a:r>
              <a:rPr lang="en-US" dirty="0"/>
              <a:t>solving the sub-problems, and</a:t>
            </a:r>
          </a:p>
          <a:p>
            <a:pPr lvl="1"/>
            <a:r>
              <a:rPr lang="en-US" b="1" dirty="0"/>
              <a:t>Combine: </a:t>
            </a:r>
            <a:r>
              <a:rPr lang="en-US" dirty="0"/>
              <a:t>combining them to get the desired output.</a:t>
            </a:r>
          </a:p>
        </p:txBody>
      </p:sp>
    </p:spTree>
    <p:extLst>
      <p:ext uri="{BB962C8B-B14F-4D97-AF65-F5344CB8AC3E}">
        <p14:creationId xmlns:p14="http://schemas.microsoft.com/office/powerpoint/2010/main" val="59238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7010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1"/>
            <a:ext cx="754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7086600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248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92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73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990600"/>
          </a:xfrm>
        </p:spPr>
        <p:txBody>
          <a:bodyPr>
            <a:normAutofit/>
          </a:bodyPr>
          <a:lstStyle/>
          <a:p>
            <a:r>
              <a:rPr lang="en-US" b="1" dirty="0"/>
              <a:t>Complexity Analysis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technique to characterize the execution time of an algorithm independently from the machine, the language and the compiler.</a:t>
            </a:r>
          </a:p>
          <a:p>
            <a:pPr lvl="0"/>
            <a:r>
              <a:rPr lang="en-US" dirty="0"/>
              <a:t>Useful for:</a:t>
            </a:r>
            <a:endParaRPr lang="en-US" sz="1200" dirty="0"/>
          </a:p>
          <a:p>
            <a:pPr lvl="1"/>
            <a:r>
              <a:rPr lang="en-US" dirty="0"/>
              <a:t>evaluating the variations of execution time with regard to the input data</a:t>
            </a:r>
            <a:endParaRPr lang="en-US" sz="1200" dirty="0"/>
          </a:p>
          <a:p>
            <a:pPr lvl="1"/>
            <a:r>
              <a:rPr lang="en-US" dirty="0"/>
              <a:t>comparing algorithms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64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08038"/>
          </a:xfrm>
        </p:spPr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Complexity Analysis of Algorithms</a:t>
            </a:r>
          </a:p>
          <a:p>
            <a:pPr lvl="1"/>
            <a:r>
              <a:rPr lang="en-US" sz="2400" dirty="0"/>
              <a:t>What is runtime ?</a:t>
            </a:r>
          </a:p>
          <a:p>
            <a:pPr lvl="1"/>
            <a:r>
              <a:rPr lang="en-US" sz="2400" dirty="0"/>
              <a:t>What is Big O notation 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23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362200"/>
            <a:ext cx="5486400" cy="762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5441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2" y="104517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Many well-known algorithms follow the divide-and-conquer paradigm, including</a:t>
            </a:r>
            <a:r>
              <a:rPr lang="en-US" dirty="0" smtClean="0"/>
              <a:t>:</a:t>
            </a:r>
            <a:endParaRPr lang="en-US" b="1" dirty="0" smtClean="0"/>
          </a:p>
          <a:p>
            <a:pPr lvl="1" algn="just"/>
            <a:r>
              <a:rPr lang="en-US" b="1" dirty="0" smtClean="0"/>
              <a:t>Merge </a:t>
            </a:r>
            <a:r>
              <a:rPr lang="en-US" b="1" dirty="0"/>
              <a:t>Sort:</a:t>
            </a:r>
            <a:r>
              <a:rPr lang="en-US" dirty="0"/>
              <a:t> Divides the array into two halves, sorts each half, and then merges the sorted halves.</a:t>
            </a:r>
          </a:p>
          <a:p>
            <a:pPr lvl="1" algn="just"/>
            <a:r>
              <a:rPr lang="en-US" b="1" dirty="0"/>
              <a:t>Quick Sort:</a:t>
            </a:r>
            <a:r>
              <a:rPr lang="en-US" dirty="0"/>
              <a:t> Divides the array into two partitions, recursively sorts each partition, and combines them in place.</a:t>
            </a:r>
          </a:p>
          <a:p>
            <a:pPr lvl="1" algn="just"/>
            <a:r>
              <a:rPr lang="en-US" b="1" dirty="0"/>
              <a:t>Binary Search:</a:t>
            </a:r>
            <a:r>
              <a:rPr lang="en-US" dirty="0"/>
              <a:t> Divides the search interval in half at each step, narrowing down the possible locations of the target.</a:t>
            </a:r>
          </a:p>
          <a:p>
            <a:pPr lvl="1" algn="just"/>
            <a:r>
              <a:rPr lang="en-US" b="1" dirty="0" err="1"/>
              <a:t>Strassen's</a:t>
            </a:r>
            <a:r>
              <a:rPr lang="en-US" b="1" dirty="0"/>
              <a:t> Algorithm for Matrix Multiplication:</a:t>
            </a:r>
            <a:r>
              <a:rPr lang="en-US" dirty="0"/>
              <a:t> Divides matrices into smaller sub-matrices, performs recursive multiplications, and combines the results.</a:t>
            </a:r>
          </a:p>
          <a:p>
            <a:pPr algn="just"/>
            <a:r>
              <a:rPr lang="en-US" dirty="0"/>
              <a:t>The divide-and-conquer approach is powerful because it often leads to algorithms with efficient time complexities.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it may require additional space in some cases, and the efficiency gains might be offset by overhead from recursion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88" y="1422990"/>
            <a:ext cx="8832112" cy="452061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key idea behind Merge Sort is to repeatedly divide the unsorted list into two halves until each </a:t>
            </a:r>
            <a:r>
              <a:rPr lang="en-US" dirty="0" smtClean="0"/>
              <a:t>sub-list </a:t>
            </a:r>
            <a:r>
              <a:rPr lang="en-US" dirty="0"/>
              <a:t>contains only one element. </a:t>
            </a:r>
            <a:endParaRPr lang="en-US" dirty="0" smtClean="0"/>
          </a:p>
          <a:p>
            <a:pPr algn="just"/>
            <a:r>
              <a:rPr lang="en-US" dirty="0" smtClean="0"/>
              <a:t>Afterward</a:t>
            </a:r>
            <a:r>
              <a:rPr lang="en-US" dirty="0"/>
              <a:t>, it merges these </a:t>
            </a:r>
            <a:r>
              <a:rPr lang="en-US" dirty="0" smtClean="0"/>
              <a:t>sub-lists </a:t>
            </a:r>
            <a:r>
              <a:rPr lang="en-US" dirty="0"/>
              <a:t>in a way that produces a sorted result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ensures stability, meaning that the relative order of equal elements remains unchanged after sorting. </a:t>
            </a:r>
          </a:p>
          <a:p>
            <a:pPr algn="just"/>
            <a:r>
              <a:rPr lang="en-US" dirty="0"/>
              <a:t>Additionally, Merge Sort has a time complexity of O(n log n), making it suitable for large datasets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3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15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5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219200"/>
            <a:ext cx="8941981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While Merge Sort exhibits consistent and reliable performance, it does require additional space for the merging process. 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because it typically uses an auxiliary array to store the merged results before updating the original array. </a:t>
            </a:r>
            <a:endParaRPr lang="en-US" dirty="0" smtClean="0"/>
          </a:p>
          <a:p>
            <a:pPr algn="just"/>
            <a:r>
              <a:rPr lang="en-US" dirty="0" smtClean="0"/>
              <a:t>Despite </a:t>
            </a:r>
            <a:r>
              <a:rPr lang="en-US" dirty="0"/>
              <a:t>this drawback, Merge Sort's simplicity, stability, and efficient time complexity make it a popular choice for various applications, especially when a stable and predictable sorting algorithm is needed.</a:t>
            </a:r>
          </a:p>
        </p:txBody>
      </p:sp>
    </p:spTree>
    <p:extLst>
      <p:ext uri="{BB962C8B-B14F-4D97-AF65-F5344CB8AC3E}">
        <p14:creationId xmlns:p14="http://schemas.microsoft.com/office/powerpoint/2010/main" val="219869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486400"/>
          </a:xfrm>
        </p:spPr>
        <p:txBody>
          <a:bodyPr>
            <a:normAutofit/>
          </a:bodyPr>
          <a:lstStyle/>
          <a:p>
            <a:r>
              <a:rPr lang="en-US" dirty="0"/>
              <a:t>The quicksort algorithm is the most widely used algorithm and the most efficient sorting algorithm.</a:t>
            </a:r>
          </a:p>
          <a:p>
            <a:r>
              <a:rPr lang="en-US" dirty="0"/>
              <a:t>It works on the divide and conquer approach, i.e., the array is divided into sub arrays, and when these sub arrays are sorted, they are combined to form a complete sorted array.</a:t>
            </a:r>
          </a:p>
          <a:p>
            <a:r>
              <a:rPr lang="en-US" dirty="0"/>
              <a:t>An array is divided into sub arrays by selecting a </a:t>
            </a:r>
            <a:r>
              <a:rPr lang="en-US" b="1" dirty="0"/>
              <a:t>pivot element</a:t>
            </a:r>
            <a:r>
              <a:rPr lang="en-US" dirty="0"/>
              <a:t> (element selected from the array).</a:t>
            </a:r>
          </a:p>
        </p:txBody>
      </p:sp>
    </p:spTree>
    <p:extLst>
      <p:ext uri="{BB962C8B-B14F-4D97-AF65-F5344CB8AC3E}">
        <p14:creationId xmlns:p14="http://schemas.microsoft.com/office/powerpoint/2010/main" val="189043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While dividing the array, the pivot element should be positioned in such a way that elements less than pivot are kept on the left side and elements greater than pivot are on the right side of the pivot. </a:t>
            </a:r>
          </a:p>
          <a:p>
            <a:pPr algn="just"/>
            <a:r>
              <a:rPr lang="en-US" dirty="0"/>
              <a:t>The efficiency of </a:t>
            </a:r>
            <a:r>
              <a:rPr lang="en-US" dirty="0" err="1"/>
              <a:t>QuickSort</a:t>
            </a:r>
            <a:r>
              <a:rPr lang="en-US" dirty="0"/>
              <a:t> lies in its partitioning strategy. </a:t>
            </a:r>
            <a:endParaRPr lang="en-US" dirty="0" smtClean="0"/>
          </a:p>
          <a:p>
            <a:pPr algn="just"/>
            <a:r>
              <a:rPr lang="en-US" dirty="0" smtClean="0"/>
              <a:t>Choosing </a:t>
            </a:r>
            <a:r>
              <a:rPr lang="en-US" dirty="0"/>
              <a:t>a good pivot significantly influences the algorithm's performance.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typical implementation, the pivot is chosen as the last element of the </a:t>
            </a:r>
            <a:r>
              <a:rPr lang="en-US" dirty="0" smtClean="0"/>
              <a:t>sub-array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372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QuickSort</a:t>
            </a:r>
            <a:r>
              <a:rPr lang="en-US" dirty="0" smtClean="0"/>
              <a:t> </a:t>
            </a:r>
            <a:r>
              <a:rPr lang="en-US" dirty="0"/>
              <a:t>has an average-case time complexity of O(n log n), making it one of the fastest sorting algorithms in practice.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its worst-case time complexity is O(n^2), which occurs when the pivot selection consistently results in unbalanced partitions.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mitigate this, variations like randomized </a:t>
            </a:r>
            <a:r>
              <a:rPr lang="en-US" dirty="0" err="1"/>
              <a:t>QuickSort</a:t>
            </a:r>
            <a:r>
              <a:rPr lang="en-US" dirty="0"/>
              <a:t> use random pivot selection to achieve better average-case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3734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1199</Words>
  <Application>Microsoft Office PowerPoint</Application>
  <PresentationFormat>On-screen Show (4:3)</PresentationFormat>
  <Paragraphs>90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Chapter 7 Advanced sorting algorithms</vt:lpstr>
      <vt:lpstr>Merge Sort Algorithm</vt:lpstr>
      <vt:lpstr>Cont.</vt:lpstr>
      <vt:lpstr>Cont.</vt:lpstr>
      <vt:lpstr>Cont.</vt:lpstr>
      <vt:lpstr>Cont.</vt:lpstr>
      <vt:lpstr>Quick Sort</vt:lpstr>
      <vt:lpstr>Cont.</vt:lpstr>
      <vt:lpstr>Cont.</vt:lpstr>
      <vt:lpstr>Example</vt:lpstr>
      <vt:lpstr>Cont.</vt:lpstr>
      <vt:lpstr>Heap sort</vt:lpstr>
      <vt:lpstr>Cont.</vt:lpstr>
      <vt:lpstr>Cont.</vt:lpstr>
      <vt:lpstr>Example</vt:lpstr>
      <vt:lpstr>Cont.</vt:lpstr>
      <vt:lpstr>Shell sort </vt:lpstr>
      <vt:lpstr>Cont.</vt:lpstr>
      <vt:lpstr>Cont.</vt:lpstr>
      <vt:lpstr>Cont.</vt:lpstr>
      <vt:lpstr>Cont.</vt:lpstr>
      <vt:lpstr>Complexity Analysis of Algorithms</vt:lpstr>
      <vt:lpstr>Reading assignment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</dc:creator>
  <cp:lastModifiedBy>ISM</cp:lastModifiedBy>
  <cp:revision>27</cp:revision>
  <dcterms:created xsi:type="dcterms:W3CDTF">2022-07-31T07:04:35Z</dcterms:created>
  <dcterms:modified xsi:type="dcterms:W3CDTF">2024-01-25T06:32:10Z</dcterms:modified>
</cp:coreProperties>
</file>