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9" r:id="rId6"/>
    <p:sldId id="259" r:id="rId7"/>
    <p:sldId id="281" r:id="rId8"/>
    <p:sldId id="261" r:id="rId9"/>
    <p:sldId id="262" r:id="rId10"/>
    <p:sldId id="263" r:id="rId11"/>
    <p:sldId id="264" r:id="rId12"/>
    <p:sldId id="265" r:id="rId13"/>
    <p:sldId id="268" r:id="rId14"/>
    <p:sldId id="280" r:id="rId15"/>
    <p:sldId id="266" r:id="rId16"/>
    <p:sldId id="271" r:id="rId17"/>
    <p:sldId id="269" r:id="rId18"/>
    <p:sldId id="270" r:id="rId19"/>
    <p:sldId id="272" r:id="rId20"/>
    <p:sldId id="274" r:id="rId21"/>
    <p:sldId id="273"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wit obsa" initials="d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13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8D4B433-8C9C-44D9-90D8-79D8AB8CEC7E}"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4EF243-B178-4C1C-B163-F209C286FF21}"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48D4B433-8C9C-44D9-90D8-79D8AB8CEC7E}"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4EF243-B178-4C1C-B163-F209C286FF21}"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48D4B433-8C9C-44D9-90D8-79D8AB8CEC7E}"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4EF243-B178-4C1C-B163-F209C286FF21}"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48D4B433-8C9C-44D9-90D8-79D8AB8CEC7E}"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4EF243-B178-4C1C-B163-F209C286FF21}"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D4B433-8C9C-44D9-90D8-79D8AB8CEC7E}"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4EF243-B178-4C1C-B163-F209C286FF21}"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48D4B433-8C9C-44D9-90D8-79D8AB8CEC7E}"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4EF243-B178-4C1C-B163-F209C286FF21}"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48D4B433-8C9C-44D9-90D8-79D8AB8CEC7E}"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4EF243-B178-4C1C-B163-F209C286FF21}"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8D4B433-8C9C-44D9-90D8-79D8AB8CEC7E}"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4EF243-B178-4C1C-B163-F209C286FF21}"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4B433-8C9C-44D9-90D8-79D8AB8CEC7E}"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4EF243-B178-4C1C-B163-F209C286FF21}"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D4B433-8C9C-44D9-90D8-79D8AB8CEC7E}"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4EF243-B178-4C1C-B163-F209C286FF21}"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D4B433-8C9C-44D9-90D8-79D8AB8CEC7E}"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4EF243-B178-4C1C-B163-F209C286FF21}"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4B433-8C9C-44D9-90D8-79D8AB8CEC7E}"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EF243-B178-4C1C-B163-F209C286FF21}"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hyperlink" Target="https://www.guru99.com/images/2/030720_0528_WhatisOLTPD2.p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hyperlink" Target="https://www.guru99.com/images/2/030720_0528_WhatisOLTPD3.jp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guru99.com/data-warehouse-architecture.html" TargetMode="External"/><Relationship Id="rId2" Type="http://schemas.openxmlformats.org/officeDocument/2006/relationships/hyperlink" Target="https://www.guru99.com/what-is-dbms.html" TargetMode="External"/><Relationship Id="rId1" Type="http://schemas.openxmlformats.org/officeDocument/2006/relationships/hyperlink" Target="https://www.guru99.com/online-analytical-processing.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6267" y="186267"/>
            <a:ext cx="11938000" cy="6561666"/>
          </a:xfrm>
        </p:spPr>
        <p:txBody>
          <a:bodyPr/>
          <a:lstStyle/>
          <a:p>
            <a:pPr>
              <a:lnSpc>
                <a:spcPct val="107000"/>
              </a:lnSpc>
              <a:spcAft>
                <a:spcPts val="800"/>
              </a:spcAft>
            </a:pP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07000"/>
              </a:lnSpc>
              <a:spcAft>
                <a:spcPts val="800"/>
              </a:spcAft>
              <a:buFont typeface="Wingdings" panose="05000000000000000000" pitchFamily="2" charset="2"/>
              <a:buChar char="v"/>
            </a:pPr>
            <a:r>
              <a:rPr lang="en-GB" sz="3200" b="1" dirty="0">
                <a:effectLst/>
                <a:latin typeface="Times New Roman" panose="02020603050405020304" pitchFamily="18" charset="0"/>
                <a:ea typeface="Calibri" panose="020F0502020204030204" pitchFamily="34" charset="0"/>
                <a:cs typeface="Times New Roman" panose="02020603050405020304" pitchFamily="18" charset="0"/>
              </a:rPr>
              <a:t>Write detail explanation for the following Advanced Database System </a:t>
            </a: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3200" b="1" dirty="0">
                <a:effectLst/>
                <a:latin typeface="Times New Roman" panose="02020603050405020304" pitchFamily="18" charset="0"/>
                <a:ea typeface="Calibri" panose="020F0502020204030204" pitchFamily="34" charset="0"/>
                <a:cs typeface="Times New Roman" panose="02020603050405020304" pitchFamily="18" charset="0"/>
              </a:rPr>
              <a:t>A. Data Warehousing </a:t>
            </a: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3200" b="1" dirty="0">
                <a:effectLst/>
                <a:latin typeface="Times New Roman" panose="02020603050405020304" pitchFamily="18" charset="0"/>
                <a:ea typeface="Calibri" panose="020F0502020204030204" pitchFamily="34" charset="0"/>
                <a:cs typeface="Times New Roman" panose="02020603050405020304" pitchFamily="18" charset="0"/>
              </a:rPr>
              <a:t>                                 B. Online transaction processing (OLTP)</a:t>
            </a: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3200" b="1" dirty="0">
                <a:effectLst/>
                <a:latin typeface="Times New Roman" panose="02020603050405020304" pitchFamily="18" charset="0"/>
                <a:ea typeface="Calibri" panose="020F0502020204030204" pitchFamily="34" charset="0"/>
                <a:cs typeface="Times New Roman" panose="02020603050405020304" pitchFamily="18" charset="0"/>
              </a:rPr>
              <a:t>         C. Data mining techniques  </a:t>
            </a: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666"/>
            <a:ext cx="10549467" cy="457201"/>
          </a:xfrm>
        </p:spPr>
        <p:txBody>
          <a:bodyPr>
            <a:normAutofit fontScale="90000"/>
          </a:bodyPr>
          <a:lstStyle/>
          <a:p>
            <a:br>
              <a:rPr lang="en-GB" sz="18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br>
            <a:br>
              <a:rPr lang="en-GB" sz="18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br>
            <a:r>
              <a:rPr lang="en-GB" sz="20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Architecture of OLTP</a:t>
            </a:r>
            <a:br>
              <a:rPr lang="en-GB"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360257"/>
            <a:ext cx="10515600" cy="5936050"/>
          </a:xfrm>
        </p:spPr>
        <p:txBody>
          <a:bodyPr/>
          <a:lstStyle/>
          <a:p>
            <a:r>
              <a:rPr lang="en-GB"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Here is the architecture of OLTP:</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pic>
        <p:nvPicPr>
          <p:cNvPr id="4" name="Picture 3" descr="OLTP Architecture">
            <a:hlinkClick r:id="rId1"/>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0245" y="982133"/>
            <a:ext cx="5731510" cy="4842934"/>
          </a:xfrm>
          <a:prstGeom prst="rect">
            <a:avLst/>
          </a:prstGeom>
          <a:noFill/>
          <a:ln>
            <a:noFill/>
          </a:ln>
        </p:spPr>
      </p:pic>
      <p:sp>
        <p:nvSpPr>
          <p:cNvPr id="6" name="TextBox 5"/>
          <p:cNvSpPr txBox="1"/>
          <p:nvPr/>
        </p:nvSpPr>
        <p:spPr>
          <a:xfrm>
            <a:off x="4030134" y="5977929"/>
            <a:ext cx="6096000" cy="369332"/>
          </a:xfrm>
          <a:prstGeom prst="rect">
            <a:avLst/>
          </a:prstGeom>
          <a:noFill/>
        </p:spPr>
        <p:txBody>
          <a:bodyPr wrap="square">
            <a:spAutoFit/>
          </a:bodyPr>
          <a:lstStyle/>
          <a:p>
            <a:r>
              <a:rPr lang="en-GB"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OLTP Architecture</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
            <a:ext cx="10591800" cy="482599"/>
          </a:xfrm>
        </p:spPr>
        <p:txBody>
          <a:bodyPr>
            <a:normAutofit fontScale="90000"/>
          </a:bodyPr>
          <a:lstStyle/>
          <a:p>
            <a:br>
              <a:rPr lang="en-GB"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GB"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GB"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GB"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GB"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OLTP Architecture</a:t>
            </a:r>
            <a:br>
              <a:rPr lang="en-GB" dirty="0">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863600" y="745067"/>
            <a:ext cx="10413999" cy="5875866"/>
          </a:xfrm>
        </p:spPr>
        <p:txBody>
          <a:bodyPr/>
          <a:lstStyle/>
          <a:p>
            <a:pPr>
              <a:buFont typeface="Wingdings" panose="05000000000000000000" pitchFamily="2" charset="2"/>
              <a:buChar char="q"/>
            </a:pPr>
            <a:r>
              <a:rPr lang="en-GB" sz="18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Business / Enterprise Strategy:</a:t>
            </a:r>
            <a:r>
              <a:rPr lang="en-GB" sz="18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 Enterprise strategy deals with the issues that affect the organization as a whole. In OLTP, it is typically developed at a high level within the firm, by the board of directors or the top management</a:t>
            </a:r>
            <a:endParaRPr lang="en-GB" sz="18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Business Process:</a:t>
            </a:r>
            <a:r>
              <a:rPr lang="en-GB" sz="18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 OLTP business process is a set of activities and tasks that, once completed, will accomplish an organizational goal.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GB" sz="18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Customers, Orders, and Products:</a:t>
            </a:r>
            <a:r>
              <a:rPr lang="en-GB" sz="18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 OLTP database store information about products, orders (transactions), customers (buyers), suppliers (sellers), and employees.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GB" sz="18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ETL Processes:</a:t>
            </a:r>
            <a:r>
              <a:rPr lang="en-GB" sz="18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 It separates the data from various RDBMS source systems, then transforms the data (like applying concatenations, calculations, etc.) and loads the processed data into the Data Warehouse system.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GB" sz="18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Data Mart and Data warehouse:</a:t>
            </a:r>
            <a:r>
              <a:rPr lang="en-GB" sz="18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 A </a:t>
            </a:r>
            <a:r>
              <a:rPr lang="en-GB" sz="1800" strike="noStrike" dirty="0">
                <a:effectLst/>
                <a:latin typeface="Source Sans Pro" panose="020B0503030403020204" pitchFamily="34" charset="0"/>
                <a:ea typeface="Times New Roman" panose="02020603050405020304" pitchFamily="18" charset="0"/>
                <a:cs typeface="Times New Roman" panose="02020603050405020304" pitchFamily="18" charset="0"/>
              </a:rPr>
              <a:t>Data Mart</a:t>
            </a:r>
            <a:r>
              <a:rPr lang="en-GB" sz="1800" dirty="0">
                <a:effectLst/>
                <a:latin typeface="Source Sans Pro" panose="020B0503030403020204" pitchFamily="34" charset="0"/>
                <a:ea typeface="Times New Roman" panose="02020603050405020304" pitchFamily="18" charset="0"/>
                <a:cs typeface="Times New Roman" panose="02020603050405020304" pitchFamily="18" charset="0"/>
              </a:rPr>
              <a:t> </a:t>
            </a:r>
            <a:r>
              <a:rPr lang="en-GB" sz="18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is a structure/access pattern specific to data warehouse environments. It is used by OLAP to store processed 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GB" sz="18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Data Mining, Analytics, and Decision Making: </a:t>
            </a:r>
            <a:r>
              <a:rPr lang="en-GB" sz="18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Data stored in the data mart and data warehouse can be used for </a:t>
            </a:r>
            <a:r>
              <a:rPr lang="en-GB" sz="1800" u="none" strike="noStrike" dirty="0">
                <a:effectLst/>
                <a:latin typeface="Source Sans Pro" panose="020B0503030403020204" pitchFamily="34" charset="0"/>
                <a:ea typeface="Times New Roman" panose="02020603050405020304" pitchFamily="18" charset="0"/>
                <a:cs typeface="Times New Roman" panose="02020603050405020304" pitchFamily="18" charset="0"/>
              </a:rPr>
              <a:t>data mining</a:t>
            </a:r>
            <a:r>
              <a:rPr lang="en-GB" sz="18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 analytics, and decision making. This data helps you to discover data patterns, analyse raw data, and make analytical decisions for your organization’s growth.</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467"/>
            <a:ext cx="10515600" cy="457200"/>
          </a:xfrm>
        </p:spPr>
        <p:txBody>
          <a:bodyPr>
            <a:normAutofit fontScale="90000"/>
          </a:bodyPr>
          <a:lstStyle/>
          <a:p>
            <a:br>
              <a:rPr lang="en-GB" sz="18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br>
            <a:br>
              <a:rPr lang="en-GB" sz="18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br>
            <a:r>
              <a:rPr lang="en-GB" sz="3555"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Example of OLTP Transaction</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601345" y="884555"/>
            <a:ext cx="11116945" cy="5761990"/>
          </a:xfrm>
        </p:spPr>
        <p:txBody>
          <a:bodyPr>
            <a:noAutofit/>
          </a:bodyPr>
          <a:lstStyle/>
          <a:p>
            <a:r>
              <a:rPr lang="en-GB"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An example of the OLTP system is the ATM center. Assume that a couple has a joint account with a bank. One day both simultaneously reach different ATM centre’s at precisely the same time and want to withdraw the total amount present in their bank account.</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0" indent="0">
              <a:buNone/>
            </a:pPr>
            <a:r>
              <a:rPr lang="en-GB"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OLTP for ATM image</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descr="OLTP Transaction">
            <a:hlinkClick r:id="rId1"/>
          </p:cNvPr>
          <p:cNvPicPr/>
          <p:nvPr/>
        </p:nvPicPr>
        <p:blipFill>
          <a:blip r:embed="rId2">
            <a:extLst>
              <a:ext uri="{28A0092B-C50C-407E-A947-70E740481C1C}">
                <a14:useLocalDpi xmlns:a14="http://schemas.microsoft.com/office/drawing/2010/main" val="0"/>
              </a:ext>
            </a:extLst>
          </a:blip>
          <a:srcRect/>
          <a:stretch>
            <a:fillRect/>
          </a:stretch>
        </p:blipFill>
        <p:spPr bwMode="auto">
          <a:xfrm>
            <a:off x="2850515" y="2583180"/>
            <a:ext cx="5952490" cy="21310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0200"/>
            <a:ext cx="10515600" cy="5847080"/>
          </a:xfrm>
        </p:spPr>
        <p:txBody>
          <a:bodyPr/>
          <a:p>
            <a:pPr>
              <a:lnSpc>
                <a:spcPct val="107000"/>
              </a:lnSpc>
              <a:spcAft>
                <a:spcPts val="800"/>
              </a:spcAft>
              <a:buFont typeface="Wingdings" panose="05000000000000000000" pitchFamily="2" charset="2"/>
              <a:buChar char="q"/>
            </a:pPr>
            <a:r>
              <a:rPr lang="en-GB"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However, the person that completes the authentication process first will be able to get money. In this case, the OLTP system makes sure that the withdrawn amount will be never more than the amount present in the bank. The key to note here is that OLTP systems are optimized for transactional superiority instead of data analysis.</a:t>
            </a:r>
            <a:endParaRPr lang="en-GB"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a:lnSpc>
                <a:spcPct val="107000"/>
              </a:lnSpc>
              <a:spcAft>
                <a:spcPts val="800"/>
              </a:spcAft>
              <a:buFont typeface="Wingdings" panose="05000000000000000000" pitchFamily="2" charset="2"/>
              <a:buChar char="q"/>
            </a:pPr>
            <a:r>
              <a:rPr lang="en-GB"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Other examples of OLTP system are:</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a:p>
            <a:endParaRPr lang="en-US"/>
          </a:p>
        </p:txBody>
      </p:sp>
      <p:graphicFrame>
        <p:nvGraphicFramePr>
          <p:cNvPr id="5" name="Table 4"/>
          <p:cNvGraphicFramePr/>
          <p:nvPr/>
        </p:nvGraphicFramePr>
        <p:xfrm>
          <a:off x="838200" y="3903980"/>
          <a:ext cx="8533130" cy="1280160"/>
        </p:xfrm>
        <a:graphic>
          <a:graphicData uri="http://schemas.openxmlformats.org/drawingml/2006/table">
            <a:tbl>
              <a:tblPr firstRow="1" bandRow="1">
                <a:tableStyleId>{5C22544A-7EE6-4342-B048-85BDC9FD1C3A}</a:tableStyleId>
              </a:tblPr>
              <a:tblGrid>
                <a:gridCol w="4266565"/>
                <a:gridCol w="4266565"/>
              </a:tblGrid>
              <a:tr h="349885">
                <a:tc>
                  <a:txBody>
                    <a:bodyPr/>
                    <a:p>
                      <a:pPr marL="285750" indent="-285750">
                        <a:buFont typeface="Arial" panose="020B0604020202020204" pitchFamily="34" charset="0"/>
                        <a:buChar char="•"/>
                      </a:pPr>
                      <a:r>
                        <a:rPr lang="en-US" altLang="en-GB" sz="1800" b="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GB" sz="1800" b="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Online banking</a:t>
                      </a:r>
                      <a:endParaRPr lang="en-GB" sz="1800" b="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b="0"/>
                        <a:t>nnn</a:t>
                      </a:r>
                      <a:endParaRPr lang="en-US" b="0"/>
                    </a:p>
                  </a:txBody>
                  <a:tcPr>
                    <a:solidFill>
                      <a:schemeClr val="bg1"/>
                    </a:solidFill>
                  </a:tcPr>
                </a:tc>
                <a:tc>
                  <a:txBody>
                    <a:bodyPr/>
                    <a:p>
                      <a:pPr marL="285750" indent="-285750">
                        <a:buFont typeface="Arial" panose="020B0604020202020204" pitchFamily="34" charset="0"/>
                        <a:buChar char="•"/>
                      </a:pPr>
                      <a:r>
                        <a:rPr lang="en-GB" sz="1800" b="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Online airline ticket booking</a:t>
                      </a:r>
                      <a:endParaRPr lang="en-GB" sz="1800" b="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a:buNone/>
                      </a:pPr>
                      <a:endParaRPr lang="en-US" b="0"/>
                    </a:p>
                  </a:txBody>
                  <a:tcPr>
                    <a:solidFill>
                      <a:schemeClr val="bg1"/>
                    </a:solidFill>
                  </a:tcPr>
                </a:tc>
              </a:tr>
              <a:tr h="381000">
                <a:tc>
                  <a:txBody>
                    <a:bodyPr/>
                    <a:p>
                      <a:pPr marL="285750" indent="-285750">
                        <a:buFont typeface="Arial" panose="020B0604020202020204" pitchFamily="34" charset="0"/>
                        <a:buChar char="•"/>
                      </a:pPr>
                      <a:r>
                        <a:rPr lang="en-GB"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Sending a text message</a:t>
                      </a:r>
                      <a:endPar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a:buNone/>
                      </a:pPr>
                      <a:endParaRPr lang="en-US"/>
                    </a:p>
                  </a:txBody>
                  <a:tcPr>
                    <a:solidFill>
                      <a:schemeClr val="bg1"/>
                    </a:solidFill>
                  </a:tcPr>
                </a:tc>
                <a:tc>
                  <a:txBody>
                    <a:bodyPr/>
                    <a:p>
                      <a:pPr marL="285750" indent="-285750">
                        <a:buFont typeface="Arial" panose="020B0604020202020204" pitchFamily="34" charset="0"/>
                        <a:buChar char="•"/>
                      </a:pPr>
                      <a:r>
                        <a:rPr lang="en-GB"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Order entry</a:t>
                      </a:r>
                      <a:endPar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a:buNone/>
                      </a:pPr>
                      <a:endParaRPr lang="en-US"/>
                    </a:p>
                  </a:txBody>
                  <a:tcPr>
                    <a:solidFill>
                      <a:schemeClr val="bg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185"/>
            <a:ext cx="10515600" cy="415925"/>
          </a:xfrm>
        </p:spPr>
        <p:txBody>
          <a:bodyPr>
            <a:normAutofit fontScale="90000"/>
          </a:bodyPr>
          <a:lstStyle/>
          <a:p>
            <a:br>
              <a:rPr lang="en-GB" sz="18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br>
            <a:br>
              <a:rPr lang="en-GB" sz="18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br>
            <a:r>
              <a:rPr lang="en-GB" sz="3555"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OLTP vs. OLAP</a:t>
            </a:r>
            <a:r>
              <a:rPr lang="en-US" altLang="en-GB" sz="3555"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(Online Analytical Processing)</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567267" y="499534"/>
            <a:ext cx="11438465" cy="6222998"/>
          </a:xfrm>
        </p:spPr>
        <p:txBody>
          <a:bodyPr/>
          <a:lstStyle/>
          <a:p>
            <a:pPr>
              <a:buFont typeface="Wingdings" panose="05000000000000000000" pitchFamily="2" charset="2"/>
              <a:buChar char="q"/>
            </a:pPr>
            <a:r>
              <a:rPr lang="en-GB"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Here is the important difference between OLTP and OLAP:</a:t>
            </a:r>
            <a:endParaRPr lang="en-GB"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marL="0" indent="0">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graphicFrame>
        <p:nvGraphicFramePr>
          <p:cNvPr id="5" name="Table 4"/>
          <p:cNvGraphicFramePr>
            <a:graphicFrameLocks noGrp="1"/>
          </p:cNvGraphicFramePr>
          <p:nvPr/>
        </p:nvGraphicFramePr>
        <p:xfrm>
          <a:off x="914400" y="929640"/>
          <a:ext cx="10795000" cy="5746115"/>
        </p:xfrm>
        <a:graphic>
          <a:graphicData uri="http://schemas.openxmlformats.org/drawingml/2006/table">
            <a:tbl>
              <a:tblPr firstRow="1" firstCol="1" bandRow="1">
                <a:tableStyleId>{E8B1032C-EA38-4F05-BA0D-38AFFFC7BED3}</a:tableStyleId>
              </a:tblPr>
              <a:tblGrid>
                <a:gridCol w="5516245"/>
                <a:gridCol w="5278755"/>
              </a:tblGrid>
              <a:tr h="279400">
                <a:tc>
                  <a:txBody>
                    <a:bodyPr/>
                    <a:lstStyle/>
                    <a:p>
                      <a:pPr marL="0" indent="0" algn="ctr">
                        <a:lnSpc>
                          <a:spcPct val="107000"/>
                        </a:lnSpc>
                        <a:spcAft>
                          <a:spcPts val="800"/>
                        </a:spcAft>
                        <a:buFont typeface="Arial" panose="020B0604020202020204" pitchFamily="34" charset="0"/>
                        <a:buNone/>
                      </a:pPr>
                      <a:r>
                        <a:rPr lang="en-GB" sz="1600" dirty="0">
                          <a:effectLst/>
                        </a:rPr>
                        <a:t>OLTP</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indent="0" algn="ctr">
                        <a:lnSpc>
                          <a:spcPct val="107000"/>
                        </a:lnSpc>
                        <a:spcAft>
                          <a:spcPts val="800"/>
                        </a:spcAft>
                        <a:buFont typeface="Arial" panose="020B0604020202020204" pitchFamily="34" charset="0"/>
                        <a:buNone/>
                      </a:pPr>
                      <a:r>
                        <a:rPr lang="en-GB" sz="1600" dirty="0">
                          <a:effectLst/>
                        </a:rPr>
                        <a:t>OLAP</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56565">
                <a:tc>
                  <a:txBody>
                    <a:bodyPr/>
                    <a:lstStyle/>
                    <a:p>
                      <a:pPr marL="285750" indent="-285750">
                        <a:lnSpc>
                          <a:spcPct val="107000"/>
                        </a:lnSpc>
                        <a:spcAft>
                          <a:spcPts val="800"/>
                        </a:spcAft>
                        <a:buFont typeface="Arial" panose="020B0604020202020204" pitchFamily="34" charset="0"/>
                        <a:buChar char="•"/>
                      </a:pPr>
                      <a:r>
                        <a:rPr lang="en-GB" sz="1600" dirty="0">
                          <a:effectLst/>
                        </a:rPr>
                        <a:t>OLTP is an online transactional system.</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285750" indent="-285750">
                        <a:lnSpc>
                          <a:spcPct val="107000"/>
                        </a:lnSpc>
                        <a:spcAft>
                          <a:spcPts val="800"/>
                        </a:spcAft>
                        <a:buFont typeface="Arial" panose="020B0604020202020204" pitchFamily="34" charset="0"/>
                        <a:buChar char="•"/>
                      </a:pPr>
                      <a:r>
                        <a:rPr lang="en-GB" sz="1600" u="none" strike="noStrike">
                          <a:effectLst/>
                          <a:hlinkClick r:id="rId1"/>
                        </a:rPr>
                        <a:t>OLAP</a:t>
                      </a:r>
                      <a:r>
                        <a:rPr lang="en-GB" sz="1600">
                          <a:effectLst/>
                        </a:rPr>
                        <a:t> is an online analysis and data retrieving process.</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539750">
                <a:tc>
                  <a:txBody>
                    <a:bodyPr/>
                    <a:lstStyle/>
                    <a:p>
                      <a:pPr marL="285750" indent="-285750">
                        <a:lnSpc>
                          <a:spcPct val="107000"/>
                        </a:lnSpc>
                        <a:spcAft>
                          <a:spcPts val="800"/>
                        </a:spcAft>
                        <a:buFont typeface="Arial" panose="020B0604020202020204" pitchFamily="34" charset="0"/>
                        <a:buChar char="•"/>
                      </a:pPr>
                      <a:r>
                        <a:rPr lang="en-GB" sz="1600" dirty="0">
                          <a:effectLst/>
                        </a:rPr>
                        <a:t>It is characterized by large numbers of short online transactions.</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285750" indent="-285750">
                        <a:lnSpc>
                          <a:spcPct val="107000"/>
                        </a:lnSpc>
                        <a:spcAft>
                          <a:spcPts val="800"/>
                        </a:spcAft>
                        <a:buFont typeface="Arial" panose="020B0604020202020204" pitchFamily="34" charset="0"/>
                        <a:buChar char="•"/>
                      </a:pPr>
                      <a:r>
                        <a:rPr lang="en-GB" sz="1600">
                          <a:effectLst/>
                        </a:rPr>
                        <a:t>It is characterized by a large volume of data.</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57200">
                <a:tc>
                  <a:txBody>
                    <a:bodyPr/>
                    <a:lstStyle/>
                    <a:p>
                      <a:pPr marL="285750" indent="-285750">
                        <a:lnSpc>
                          <a:spcPct val="107000"/>
                        </a:lnSpc>
                        <a:spcAft>
                          <a:spcPts val="800"/>
                        </a:spcAft>
                        <a:buFont typeface="Arial" panose="020B0604020202020204" pitchFamily="34" charset="0"/>
                        <a:buChar char="•"/>
                      </a:pPr>
                      <a:r>
                        <a:rPr lang="en-GB" sz="1600" dirty="0">
                          <a:effectLst/>
                        </a:rPr>
                        <a:t>OLTP is an online database modifying system.</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285750" indent="-285750">
                        <a:lnSpc>
                          <a:spcPct val="107000"/>
                        </a:lnSpc>
                        <a:spcAft>
                          <a:spcPts val="800"/>
                        </a:spcAft>
                        <a:buFont typeface="Arial" panose="020B0604020202020204" pitchFamily="34" charset="0"/>
                        <a:buChar char="•"/>
                      </a:pPr>
                      <a:r>
                        <a:rPr lang="en-GB" sz="1600">
                          <a:effectLst/>
                        </a:rPr>
                        <a:t>OLAP is an online database query management system.</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279400">
                <a:tc>
                  <a:txBody>
                    <a:bodyPr/>
                    <a:lstStyle/>
                    <a:p>
                      <a:pPr marL="285750" indent="-285750">
                        <a:lnSpc>
                          <a:spcPct val="107000"/>
                        </a:lnSpc>
                        <a:spcAft>
                          <a:spcPts val="800"/>
                        </a:spcAft>
                        <a:buFont typeface="Arial" panose="020B0604020202020204" pitchFamily="34" charset="0"/>
                        <a:buChar char="•"/>
                      </a:pPr>
                      <a:r>
                        <a:rPr lang="en-GB" sz="1600" dirty="0">
                          <a:effectLst/>
                        </a:rPr>
                        <a:t>OLTP uses traditional </a:t>
                      </a:r>
                      <a:r>
                        <a:rPr lang="en-GB" sz="1600" u="none" strike="noStrike" dirty="0">
                          <a:effectLst/>
                          <a:hlinkClick r:id="rId2"/>
                        </a:rPr>
                        <a:t>DBMS</a:t>
                      </a:r>
                      <a:r>
                        <a:rPr lang="en-GB" sz="1600" dirty="0">
                          <a:effectLst/>
                        </a:rPr>
                        <a: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285750" indent="-285750">
                        <a:lnSpc>
                          <a:spcPct val="107000"/>
                        </a:lnSpc>
                        <a:spcAft>
                          <a:spcPts val="800"/>
                        </a:spcAft>
                        <a:buFont typeface="Arial" panose="020B0604020202020204" pitchFamily="34" charset="0"/>
                        <a:buChar char="•"/>
                      </a:pPr>
                      <a:r>
                        <a:rPr lang="en-GB" sz="1600">
                          <a:effectLst/>
                        </a:rPr>
                        <a:t>OLAP uses the </a:t>
                      </a:r>
                      <a:r>
                        <a:rPr lang="en-GB" sz="1600" u="none" strike="noStrike">
                          <a:effectLst/>
                          <a:hlinkClick r:id="rId3"/>
                        </a:rPr>
                        <a:t>data warehouse</a:t>
                      </a:r>
                      <a:r>
                        <a:rPr lang="en-GB" sz="1600">
                          <a:effectLst/>
                        </a:rPr>
                        <a:t>.</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57200">
                <a:tc>
                  <a:txBody>
                    <a:bodyPr/>
                    <a:lstStyle/>
                    <a:p>
                      <a:pPr marL="285750" indent="-285750">
                        <a:lnSpc>
                          <a:spcPct val="107000"/>
                        </a:lnSpc>
                        <a:spcAft>
                          <a:spcPts val="800"/>
                        </a:spcAft>
                        <a:buFont typeface="Arial" panose="020B0604020202020204" pitchFamily="34" charset="0"/>
                        <a:buChar char="•"/>
                      </a:pPr>
                      <a:r>
                        <a:rPr lang="en-GB" sz="1600" dirty="0">
                          <a:effectLst/>
                        </a:rPr>
                        <a:t>Insert, Update, and Delete information from the database.</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285750" indent="-285750">
                        <a:lnSpc>
                          <a:spcPct val="107000"/>
                        </a:lnSpc>
                        <a:spcAft>
                          <a:spcPts val="800"/>
                        </a:spcAft>
                        <a:buFont typeface="Arial" panose="020B0604020202020204" pitchFamily="34" charset="0"/>
                        <a:buChar char="•"/>
                      </a:pPr>
                      <a:r>
                        <a:rPr lang="en-GB" sz="1600">
                          <a:effectLst/>
                        </a:rPr>
                        <a:t>Mostly select operations</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539750">
                <a:tc>
                  <a:txBody>
                    <a:bodyPr/>
                    <a:lstStyle/>
                    <a:p>
                      <a:pPr marL="285750" indent="-285750">
                        <a:lnSpc>
                          <a:spcPct val="107000"/>
                        </a:lnSpc>
                        <a:spcAft>
                          <a:spcPts val="800"/>
                        </a:spcAft>
                        <a:buFont typeface="Arial" panose="020B0604020202020204" pitchFamily="34" charset="0"/>
                        <a:buChar char="•"/>
                      </a:pPr>
                      <a:r>
                        <a:rPr lang="en-GB" sz="1600" dirty="0">
                          <a:effectLst/>
                        </a:rPr>
                        <a:t>OLTP and its transactions are the sources of data.</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285750" indent="-285750">
                        <a:lnSpc>
                          <a:spcPct val="107000"/>
                        </a:lnSpc>
                        <a:spcAft>
                          <a:spcPts val="800"/>
                        </a:spcAft>
                        <a:buFont typeface="Arial" panose="020B0604020202020204" pitchFamily="34" charset="0"/>
                        <a:buChar char="•"/>
                      </a:pPr>
                      <a:r>
                        <a:rPr lang="en-GB" sz="1600">
                          <a:effectLst/>
                        </a:rPr>
                        <a:t>Different OLTP databases become the source of data for OLAP.</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539750">
                <a:tc>
                  <a:txBody>
                    <a:bodyPr/>
                    <a:lstStyle/>
                    <a:p>
                      <a:pPr marL="285750" indent="-285750">
                        <a:lnSpc>
                          <a:spcPct val="107000"/>
                        </a:lnSpc>
                        <a:spcAft>
                          <a:spcPts val="800"/>
                        </a:spcAft>
                        <a:buFont typeface="Arial" panose="020B0604020202020204" pitchFamily="34" charset="0"/>
                        <a:buChar char="•"/>
                      </a:pPr>
                      <a:r>
                        <a:rPr lang="en-GB" sz="1600" dirty="0">
                          <a:effectLst/>
                        </a:rPr>
                        <a:t>OLTP database must maintain data integrity constraints.</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285750" indent="-285750">
                        <a:lnSpc>
                          <a:spcPct val="107000"/>
                        </a:lnSpc>
                        <a:spcAft>
                          <a:spcPts val="800"/>
                        </a:spcAft>
                        <a:buFont typeface="Arial" panose="020B0604020202020204" pitchFamily="34" charset="0"/>
                        <a:buChar char="•"/>
                      </a:pPr>
                      <a:r>
                        <a:rPr lang="en-GB" sz="1600">
                          <a:effectLst/>
                        </a:rPr>
                        <a:t>OLAP database does not get frequently modified. Hence, data integrity is not an issue.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279400">
                <a:tc>
                  <a:txBody>
                    <a:bodyPr/>
                    <a:lstStyle/>
                    <a:p>
                      <a:pPr marL="285750" indent="-285750">
                        <a:lnSpc>
                          <a:spcPct val="107000"/>
                        </a:lnSpc>
                        <a:spcAft>
                          <a:spcPts val="800"/>
                        </a:spcAft>
                        <a:buFont typeface="Arial" panose="020B0604020202020204" pitchFamily="34" charset="0"/>
                        <a:buChar char="•"/>
                      </a:pPr>
                      <a:r>
                        <a:rPr lang="en-GB" sz="1600" dirty="0">
                          <a:effectLst/>
                        </a:rPr>
                        <a:t>It’s response time is in a millisecond.</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285750" indent="-285750">
                        <a:lnSpc>
                          <a:spcPct val="107000"/>
                        </a:lnSpc>
                        <a:spcAft>
                          <a:spcPts val="800"/>
                        </a:spcAft>
                        <a:buFont typeface="Arial" panose="020B0604020202020204" pitchFamily="34" charset="0"/>
                        <a:buChar char="•"/>
                      </a:pPr>
                      <a:r>
                        <a:rPr lang="en-GB" sz="1600">
                          <a:effectLst/>
                        </a:rPr>
                        <a:t>Response time in seconds to minutes.</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539750">
                <a:tc>
                  <a:txBody>
                    <a:bodyPr/>
                    <a:lstStyle/>
                    <a:p>
                      <a:pPr marL="285750" indent="-285750">
                        <a:lnSpc>
                          <a:spcPct val="107000"/>
                        </a:lnSpc>
                        <a:spcAft>
                          <a:spcPts val="800"/>
                        </a:spcAft>
                        <a:buFont typeface="Arial" panose="020B0604020202020204" pitchFamily="34" charset="0"/>
                        <a:buChar char="•"/>
                      </a:pPr>
                      <a:r>
                        <a:rPr lang="en-GB" sz="1600" dirty="0">
                          <a:effectLst/>
                        </a:rPr>
                        <a:t>The data in the OLTP database is always detailed and organized.</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285750" indent="-285750">
                        <a:lnSpc>
                          <a:spcPct val="107000"/>
                        </a:lnSpc>
                        <a:spcAft>
                          <a:spcPts val="800"/>
                        </a:spcAft>
                        <a:buFont typeface="Arial" panose="020B0604020202020204" pitchFamily="34" charset="0"/>
                        <a:buChar char="•"/>
                      </a:pPr>
                      <a:r>
                        <a:rPr lang="en-GB" sz="1600" dirty="0">
                          <a:effectLst/>
                        </a:rPr>
                        <a:t>The data in the OLAP process might not be organized.</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279400">
                <a:tc>
                  <a:txBody>
                    <a:bodyPr/>
                    <a:lstStyle/>
                    <a:p>
                      <a:pPr marL="285750" indent="-285750">
                        <a:lnSpc>
                          <a:spcPct val="107000"/>
                        </a:lnSpc>
                        <a:spcAft>
                          <a:spcPts val="800"/>
                        </a:spcAft>
                        <a:buFont typeface="Arial" panose="020B0604020202020204" pitchFamily="34" charset="0"/>
                        <a:buChar char="•"/>
                      </a:pPr>
                      <a:r>
                        <a:rPr lang="en-GB" sz="1600">
                          <a:effectLst/>
                        </a:rPr>
                        <a:t>Allow read/write operations.</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285750" indent="-285750">
                        <a:lnSpc>
                          <a:spcPct val="107000"/>
                        </a:lnSpc>
                        <a:spcAft>
                          <a:spcPts val="800"/>
                        </a:spcAft>
                        <a:buFont typeface="Arial" panose="020B0604020202020204" pitchFamily="34" charset="0"/>
                        <a:buChar char="•"/>
                      </a:pPr>
                      <a:r>
                        <a:rPr lang="en-GB" sz="1600" dirty="0">
                          <a:effectLst/>
                        </a:rPr>
                        <a:t>Only read and rarely write.</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279400">
                <a:tc>
                  <a:txBody>
                    <a:bodyPr/>
                    <a:lstStyle/>
                    <a:p>
                      <a:pPr marL="285750" indent="-285750">
                        <a:lnSpc>
                          <a:spcPct val="107000"/>
                        </a:lnSpc>
                        <a:spcAft>
                          <a:spcPts val="800"/>
                        </a:spcAft>
                        <a:buFont typeface="Arial" panose="020B0604020202020204" pitchFamily="34" charset="0"/>
                        <a:buChar char="•"/>
                      </a:pPr>
                      <a:r>
                        <a:rPr lang="en-GB" sz="1600">
                          <a:effectLst/>
                        </a:rPr>
                        <a:t>It is a market-orientated process.</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285750" indent="-285750">
                        <a:lnSpc>
                          <a:spcPct val="107000"/>
                        </a:lnSpc>
                        <a:spcAft>
                          <a:spcPts val="800"/>
                        </a:spcAft>
                        <a:buFont typeface="Arial" panose="020B0604020202020204" pitchFamily="34" charset="0"/>
                        <a:buChar char="•"/>
                      </a:pPr>
                      <a:r>
                        <a:rPr lang="en-GB" sz="1600" dirty="0">
                          <a:effectLst/>
                        </a:rPr>
                        <a:t>It is a customer orientated process.</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279400">
                <a:tc>
                  <a:txBody>
                    <a:bodyPr/>
                    <a:lstStyle/>
                    <a:p>
                      <a:pPr marL="285750" indent="-285750">
                        <a:lnSpc>
                          <a:spcPct val="107000"/>
                        </a:lnSpc>
                        <a:spcAft>
                          <a:spcPts val="800"/>
                        </a:spcAft>
                        <a:buFont typeface="Arial" panose="020B0604020202020204" pitchFamily="34" charset="0"/>
                        <a:buChar char="•"/>
                      </a:pPr>
                      <a:r>
                        <a:rPr lang="en-GB" sz="1600">
                          <a:effectLst/>
                        </a:rPr>
                        <a:t>Queries in this process are standardized and simple.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285750" indent="-285750">
                        <a:lnSpc>
                          <a:spcPct val="107000"/>
                        </a:lnSpc>
                        <a:spcAft>
                          <a:spcPts val="800"/>
                        </a:spcAft>
                        <a:buFont typeface="Arial" panose="020B0604020202020204" pitchFamily="34" charset="0"/>
                        <a:buChar char="•"/>
                      </a:pPr>
                      <a:r>
                        <a:rPr lang="en-GB" sz="1600" dirty="0">
                          <a:effectLst/>
                        </a:rPr>
                        <a:t>Complex queries involving aggregations.</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539750">
                <a:tc>
                  <a:txBody>
                    <a:bodyPr/>
                    <a:lstStyle/>
                    <a:p>
                      <a:pPr marL="285750" indent="-285750">
                        <a:lnSpc>
                          <a:spcPct val="107000"/>
                        </a:lnSpc>
                        <a:spcAft>
                          <a:spcPts val="800"/>
                        </a:spcAft>
                        <a:buFont typeface="Arial" panose="020B0604020202020204" pitchFamily="34" charset="0"/>
                        <a:buChar char="•"/>
                      </a:pPr>
                      <a:r>
                        <a:rPr lang="en-GB" sz="1600" dirty="0">
                          <a:effectLst/>
                        </a:rPr>
                        <a:t>Complete backup of the data combined with incremental backups.</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285750" indent="-285750">
                        <a:lnSpc>
                          <a:spcPct val="107000"/>
                        </a:lnSpc>
                        <a:spcAft>
                          <a:spcPts val="800"/>
                        </a:spcAft>
                        <a:buFont typeface="Arial" panose="020B0604020202020204" pitchFamily="34" charset="0"/>
                        <a:buChar char="•"/>
                      </a:pPr>
                      <a:r>
                        <a:rPr lang="en-GB" sz="1600" dirty="0">
                          <a:effectLst/>
                        </a:rPr>
                        <a:t>OLAP only need a backup from time to time. Backup is not important compared to OLTP</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468"/>
            <a:ext cx="10515600" cy="545570"/>
          </a:xfrm>
        </p:spPr>
        <p:txBody>
          <a:bodyPr>
            <a:normAutofit fontScale="90000"/>
          </a:bodyPr>
          <a:lstStyle/>
          <a:p>
            <a:br>
              <a:rPr lang="en-GB" sz="18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br>
            <a:r>
              <a:rPr lang="en-GB" sz="3555"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Advantages of OLTP</a:t>
            </a:r>
            <a:br>
              <a:rPr lang="en-GB" sz="3555" dirty="0">
                <a:effectLst/>
                <a:latin typeface="Calibri" panose="020F0502020204030204" pitchFamily="34" charset="0"/>
                <a:ea typeface="Calibri" panose="020F0502020204030204" pitchFamily="34" charset="0"/>
                <a:cs typeface="Times New Roman" panose="02020603050405020304" pitchFamily="18" charset="0"/>
              </a:rPr>
            </a:br>
            <a:endParaRPr lang="en-GB" sz="3555" dirty="0"/>
          </a:p>
        </p:txBody>
      </p:sp>
      <p:sp>
        <p:nvSpPr>
          <p:cNvPr id="3" name="Content Placeholder 2"/>
          <p:cNvSpPr>
            <a:spLocks noGrp="1"/>
          </p:cNvSpPr>
          <p:nvPr>
            <p:ph idx="1"/>
          </p:nvPr>
        </p:nvSpPr>
        <p:spPr>
          <a:xfrm>
            <a:off x="838200" y="680720"/>
            <a:ext cx="10515600" cy="5496560"/>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GB"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OLTP offers accurate forecast for revenue and expense.</a:t>
            </a:r>
            <a:endParaRPr lang="en-GB"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OLTP makes transactions much easier on behalf of the customers.</a:t>
            </a:r>
            <a:endParaRPr lang="en-GB"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OLTP provides support for bigger databases.</a:t>
            </a:r>
            <a:endParaRPr lang="en-GB"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Partition of data for data manipulation is easy.</a:t>
            </a:r>
            <a:endParaRPr lang="en-GB"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Partition of data for data manipulation is easy.</a:t>
            </a:r>
            <a:endParaRPr lang="en-GB"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We need OLTP to use the tasks which are frequently performed by the system.</a:t>
            </a:r>
            <a:endParaRPr lang="en-GB"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When we need only a small number of records.</a:t>
            </a:r>
            <a:endParaRPr lang="en-GB"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tasks that include insertion, updation, or deletion of data.</a:t>
            </a:r>
            <a:endParaRPr lang="en-GB"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134"/>
            <a:ext cx="10371666" cy="423334"/>
          </a:xfrm>
        </p:spPr>
        <p:txBody>
          <a:bodyPr>
            <a:normAutofit fontScale="90000"/>
          </a:bodyPr>
          <a:lstStyle/>
          <a:p>
            <a:br>
              <a:rPr lang="en-GB" sz="18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GB" sz="3555"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 of OLTP</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sz="2800" dirty="0"/>
          </a:p>
        </p:txBody>
      </p:sp>
      <p:sp>
        <p:nvSpPr>
          <p:cNvPr id="3" name="Content Placeholder 2"/>
          <p:cNvSpPr>
            <a:spLocks noGrp="1"/>
          </p:cNvSpPr>
          <p:nvPr>
            <p:ph idx="1"/>
          </p:nvPr>
        </p:nvSpPr>
        <p:spPr>
          <a:xfrm>
            <a:off x="440055" y="620395"/>
            <a:ext cx="11529695" cy="6003925"/>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GB"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If the OLTP system faces hardware failures, then online transactions get severely affected.</a:t>
            </a:r>
            <a:endParaRPr lang="en-GB"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OLTP systems allow multiple users to access and change the same data at the same time, which many times created an unprecedented situation.</a:t>
            </a:r>
            <a:endParaRPr lang="en-GB"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If the server hangs for seconds, it can affect to a large number of transactions.</a:t>
            </a:r>
            <a:endParaRPr lang="en-GB"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OLTP required a lot of staff working in groups in order to maintain inventory.</a:t>
            </a:r>
            <a:endParaRPr lang="en-GB"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Online Transaction Processing Systems do not have proper methods of transferring products to buyers by themselves.</a:t>
            </a:r>
            <a:endParaRPr lang="en-GB"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OLTP makes the database much more susceptible to hackers and intruders.</a:t>
            </a:r>
            <a:endParaRPr lang="en-GB"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Server failure may lead to wiping out large amounts of data from the database.</a:t>
            </a:r>
            <a:endParaRPr lang="en-GB"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You can perform a limited number of queries and updates.</a:t>
            </a:r>
            <a:endParaRPr lang="en-GB"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0"/>
            <a:ext cx="10371666" cy="702733"/>
          </a:xfrm>
        </p:spPr>
        <p:txBody>
          <a:bodyPr>
            <a:normAutofit fontScale="90000"/>
          </a:bodyPr>
          <a:lstStyle/>
          <a:p>
            <a:br>
              <a:rPr lang="en-GB" sz="18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br>
            <a:br>
              <a:rPr lang="en-GB" sz="18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br>
            <a:br>
              <a:rPr lang="en-GB" sz="18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br>
            <a:br>
              <a:rPr lang="en-GB" sz="18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br>
            <a:r>
              <a:rPr lang="en-GB" sz="3555"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Challenges of an OLTP System</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1058545" y="779145"/>
            <a:ext cx="10295890" cy="5300345"/>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GB"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It allows more than one user to access and change the same data simultaneously. </a:t>
            </a:r>
            <a:endParaRPr lang="en-GB"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Therefore, it requires concurrency control and recovery technique in order to avoid any unprecedented situations</a:t>
            </a:r>
            <a:endParaRPr lang="en-GB"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OLTP system data are not suitable for decision making. You have to use data of OLAP systems for “what if” analysis or the decision making.</a:t>
            </a:r>
            <a:endParaRPr lang="en-GB"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321733"/>
            <a:ext cx="10447866" cy="718608"/>
          </a:xfrm>
        </p:spPr>
        <p:txBody>
          <a:bodyPr>
            <a:normAutofit fontScale="90000"/>
          </a:bodyPr>
          <a:lstStyle/>
          <a:p>
            <a:r>
              <a:rPr lang="en-GB" sz="3600" b="1" dirty="0">
                <a:effectLst/>
                <a:latin typeface="Times New Roman" panose="02020603050405020304" pitchFamily="18" charset="0"/>
                <a:ea typeface="Calibri" panose="020F0502020204030204" pitchFamily="34" charset="0"/>
                <a:cs typeface="Times New Roman" panose="02020603050405020304" pitchFamily="18" charset="0"/>
              </a:rPr>
              <a:t>C. Data mining techniques  </a:t>
            </a:r>
            <a:br>
              <a:rPr lang="en-GB" sz="44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973668" y="851959"/>
            <a:ext cx="10447866" cy="5565774"/>
          </a:xfrm>
        </p:spPr>
        <p:txBody>
          <a:bodyPr>
            <a:normAutofit fontScale="92500" lnSpcReduction="10000"/>
          </a:bodyPr>
          <a:lstStyle/>
          <a:p>
            <a:pPr>
              <a:buFont typeface="Wingdings" panose="05000000000000000000" pitchFamily="2" charset="2"/>
              <a:buChar char="v"/>
            </a:pPr>
            <a:r>
              <a:rPr lang="en-GB" sz="1800" b="1" spc="5" dirty="0">
                <a:solidFill>
                  <a:srgbClr val="111111"/>
                </a:solidFill>
                <a:effectLst/>
                <a:latin typeface="Arial" panose="020B0604020202020204" pitchFamily="34" charset="0"/>
                <a:ea typeface="Times New Roman" panose="02020603050405020304" pitchFamily="18" charset="0"/>
              </a:rPr>
              <a:t>Data Mining</a:t>
            </a:r>
            <a:endParaRPr lang="en-GB" sz="1800" b="1" spc="5" dirty="0">
              <a:solidFill>
                <a:srgbClr val="111111"/>
              </a:solidFill>
              <a:effectLst/>
              <a:latin typeface="Arial" panose="020B0604020202020204" pitchFamily="34" charset="0"/>
              <a:ea typeface="Times New Roman" panose="02020603050405020304" pitchFamily="18" charset="0"/>
            </a:endParaRPr>
          </a:p>
          <a:p>
            <a:pPr>
              <a:lnSpc>
                <a:spcPct val="107000"/>
              </a:lnSpc>
              <a:spcAft>
                <a:spcPts val="800"/>
              </a:spcAft>
            </a:pPr>
            <a:r>
              <a:rPr lang="en-GB"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Data mining is the process of searching and </a:t>
            </a:r>
            <a:r>
              <a:rPr lang="en-GB" sz="1800" spc="5" dirty="0" err="1">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analyzing</a:t>
            </a:r>
            <a:r>
              <a:rPr lang="en-GB"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 a large batch of raw data in order to identify patterns and extract useful information.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Companies use data mining software to learn more about their customers. It can help them to develop more effective marketing strategies, increase sales, and decrease costs. Data mining relies on </a:t>
            </a:r>
            <a:r>
              <a:rPr lang="en-GB" sz="1800" spc="5"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effective</a:t>
            </a:r>
            <a:r>
              <a:rPr lang="en-GB" sz="1800" u="sng" spc="5" dirty="0">
                <a:solidFill>
                  <a:srgbClr val="2C40D0"/>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spc="5"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data collection, warehousing</a:t>
            </a:r>
            <a:r>
              <a:rPr lang="en-GB"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 and computer processing.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Data mining is the process of </a:t>
            </a:r>
            <a:r>
              <a:rPr lang="en-GB" sz="1800" spc="5" dirty="0" err="1">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analyzing</a:t>
            </a:r>
            <a:r>
              <a:rPr lang="en-GB"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 a large batch of information to discern trends and patterns.</a:t>
            </a:r>
            <a:endParaRPr lang="en-GB"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Data mining can be used by corporations for everything from learning about what customers are interested in or want to buy to fraud detection and spam filtering.</a:t>
            </a:r>
            <a:endParaRPr lang="en-GB"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Data mining programs break down patterns and connections in data based on what information users request or provide.</a:t>
            </a:r>
            <a:endParaRPr lang="en-GB"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Social media companies use data mining techniques to commodify their users in order to generate profit.</a:t>
            </a:r>
            <a:endParaRPr lang="en-GB"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This use of data mining has come under criticism as users are often unaware of the data mining happening with their personal information, especially when it is used to influence preferences.</a:t>
            </a:r>
            <a:endParaRPr lang="en-GB"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533"/>
            <a:ext cx="10515600" cy="448734"/>
          </a:xfrm>
        </p:spPr>
        <p:txBody>
          <a:bodyPr>
            <a:normAutofit fontScale="90000"/>
          </a:bodyPr>
          <a:lstStyle/>
          <a:p>
            <a:b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br>
            <a:b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br>
            <a:b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br>
            <a:r>
              <a:rPr lang="en-GB" sz="3555"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Data Mining Techniques</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838200" y="859155"/>
            <a:ext cx="11049000" cy="5405755"/>
          </a:xfrm>
        </p:spPr>
        <p:txBody>
          <a:bodyPr>
            <a:normAutofit/>
          </a:bodyPr>
          <a:lstStyle/>
          <a:p>
            <a:r>
              <a:rPr lang="en-GB" sz="1800" spc="5" dirty="0">
                <a:solidFill>
                  <a:srgbClr val="111111"/>
                </a:solidFill>
                <a:effectLst/>
                <a:latin typeface="Arial" panose="020B0604020202020204" pitchFamily="34" charset="0"/>
                <a:ea typeface="Times New Roman" panose="02020603050405020304" pitchFamily="18" charset="0"/>
              </a:rPr>
              <a:t>Data mining uses algorithms and various other techniques to convert large collections of data into useful output. The most popular types of data mining techniques include:-   </a:t>
            </a:r>
            <a:r>
              <a:rPr lang="en-GB"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association rules, classification, clustering, decision trees, K-Nearest </a:t>
            </a:r>
            <a:r>
              <a:rPr lang="en-GB" sz="1800" spc="5" dirty="0" err="1">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Neighbor</a:t>
            </a:r>
            <a:r>
              <a:rPr lang="en-GB"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 neural networks, and predictive analysis.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spc="5" dirty="0">
                <a:solidFill>
                  <a:srgbClr val="111111"/>
                </a:solidFill>
                <a:effectLst/>
                <a:latin typeface="Arial" panose="020B0604020202020204" pitchFamily="34" charset="0"/>
                <a:ea typeface="Times New Roman" panose="02020603050405020304" pitchFamily="18" charset="0"/>
              </a:rPr>
              <a:t> </a:t>
            </a:r>
            <a:r>
              <a:rPr lang="en-GB" sz="1800" b="1" spc="5" dirty="0">
                <a:solidFill>
                  <a:srgbClr val="111111"/>
                </a:solidFill>
                <a:effectLst/>
                <a:latin typeface="Arial" panose="020B0604020202020204" pitchFamily="34" charset="0"/>
                <a:ea typeface="Times New Roman" panose="02020603050405020304" pitchFamily="18" charset="0"/>
              </a:rPr>
              <a:t>Association rules</a:t>
            </a:r>
            <a:r>
              <a:rPr lang="en-GB" sz="1800" spc="5" dirty="0">
                <a:solidFill>
                  <a:srgbClr val="111111"/>
                </a:solidFill>
                <a:effectLst/>
                <a:latin typeface="Arial" panose="020B0604020202020204" pitchFamily="34" charset="0"/>
                <a:ea typeface="Times New Roman" panose="02020603050405020304" pitchFamily="18" charset="0"/>
              </a:rPr>
              <a:t>, also referred to as market basket analysis, search for relationships between variables.</a:t>
            </a:r>
            <a:endParaRPr lang="en-GB" sz="1800" spc="5" dirty="0">
              <a:solidFill>
                <a:srgbClr val="111111"/>
              </a:solidFill>
              <a:effectLst/>
              <a:latin typeface="Arial" panose="020B0604020202020204" pitchFamily="34" charset="0"/>
              <a:ea typeface="Times New Roman" panose="02020603050405020304" pitchFamily="18" charset="0"/>
            </a:endParaRPr>
          </a:p>
          <a:p>
            <a:r>
              <a:rPr lang="en-GB" sz="1800" b="1" spc="5" dirty="0">
                <a:solidFill>
                  <a:srgbClr val="111111"/>
                </a:solidFill>
                <a:effectLst/>
                <a:latin typeface="Arial" panose="020B0604020202020204" pitchFamily="34" charset="0"/>
                <a:ea typeface="Times New Roman" panose="02020603050405020304" pitchFamily="18" charset="0"/>
              </a:rPr>
              <a:t>Classification</a:t>
            </a:r>
            <a:r>
              <a:rPr lang="en-GB" sz="1800" spc="5" dirty="0">
                <a:solidFill>
                  <a:srgbClr val="111111"/>
                </a:solidFill>
                <a:effectLst/>
                <a:latin typeface="Arial" panose="020B0604020202020204" pitchFamily="34" charset="0"/>
                <a:ea typeface="Times New Roman" panose="02020603050405020304" pitchFamily="18" charset="0"/>
              </a:rPr>
              <a:t> uses predefined classes to assign to objects. These classes describe the characteristics of items or represent what the data points have in common with each other. </a:t>
            </a:r>
            <a:endParaRPr lang="en-GB" sz="1800" spc="5" dirty="0">
              <a:solidFill>
                <a:srgbClr val="111111"/>
              </a:solidFill>
              <a:latin typeface="Arial" panose="020B0604020202020204" pitchFamily="34" charset="0"/>
              <a:ea typeface="Times New Roman" panose="02020603050405020304" pitchFamily="18" charset="0"/>
            </a:endParaRPr>
          </a:p>
          <a:p>
            <a: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Clustering</a:t>
            </a:r>
            <a:r>
              <a:rPr lang="en-GB"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 is similar to classification. However, clustering identifies similarities between objects, then groups those items based on what makes them different from other items. </a:t>
            </a:r>
            <a:endParaRPr lang="en-GB"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GB" sz="1800" b="1" spc="5" dirty="0">
                <a:effectLst/>
                <a:latin typeface="Arial" panose="020B0604020202020204" pitchFamily="34" charset="0"/>
                <a:ea typeface="Times New Roman" panose="02020603050405020304" pitchFamily="18" charset="0"/>
                <a:cs typeface="Times New Roman" panose="02020603050405020304" pitchFamily="18" charset="0"/>
              </a:rPr>
              <a:t>Decision trees</a:t>
            </a:r>
            <a:r>
              <a:rPr lang="en-GB" sz="1800" spc="5" dirty="0">
                <a:effectLst/>
                <a:latin typeface="Arial" panose="020B0604020202020204" pitchFamily="34" charset="0"/>
                <a:ea typeface="Times New Roman" panose="02020603050405020304" pitchFamily="18" charset="0"/>
              </a:rPr>
              <a:t> </a:t>
            </a:r>
            <a:r>
              <a:rPr lang="en-GB" sz="1800" spc="5" dirty="0">
                <a:solidFill>
                  <a:srgbClr val="111111"/>
                </a:solidFill>
                <a:effectLst/>
                <a:latin typeface="Arial" panose="020B0604020202020204" pitchFamily="34" charset="0"/>
                <a:ea typeface="Times New Roman" panose="02020603050405020304" pitchFamily="18" charset="0"/>
              </a:rPr>
              <a:t>are used to classify or predict an outcome based on a set list of criteria or decisions.</a:t>
            </a:r>
            <a:endParaRPr lang="en-GB" sz="1800" spc="5" dirty="0">
              <a:solidFill>
                <a:srgbClr val="111111"/>
              </a:solidFill>
              <a:effectLst/>
              <a:latin typeface="Arial" panose="020B0604020202020204" pitchFamily="34" charset="0"/>
              <a:ea typeface="Times New Roman" panose="02020603050405020304" pitchFamily="18" charset="0"/>
            </a:endParaRPr>
          </a:p>
          <a:p>
            <a:r>
              <a:rPr lang="en-GB" sz="1800" b="1" spc="5" dirty="0">
                <a:solidFill>
                  <a:srgbClr val="111111"/>
                </a:solidFill>
                <a:effectLst/>
                <a:latin typeface="Arial" panose="020B0604020202020204" pitchFamily="34" charset="0"/>
                <a:ea typeface="Times New Roman" panose="02020603050405020304" pitchFamily="18" charset="0"/>
              </a:rPr>
              <a:t>K-Nearest Neighbour (KNN)</a:t>
            </a:r>
            <a:r>
              <a:rPr lang="en-GB" sz="1800" spc="5" dirty="0">
                <a:solidFill>
                  <a:srgbClr val="111111"/>
                </a:solidFill>
                <a:effectLst/>
                <a:latin typeface="Arial" panose="020B0604020202020204" pitchFamily="34" charset="0"/>
                <a:ea typeface="Times New Roman" panose="02020603050405020304" pitchFamily="18" charset="0"/>
              </a:rPr>
              <a:t> is an algorithm that classifies data based on its proximity to other data. </a:t>
            </a:r>
            <a:endParaRPr lang="en-GB" sz="1800" spc="5" dirty="0">
              <a:solidFill>
                <a:srgbClr val="111111"/>
              </a:solidFill>
              <a:effectLst/>
              <a:latin typeface="Arial" panose="020B0604020202020204" pitchFamily="34" charset="0"/>
              <a:ea typeface="Times New Roman" panose="02020603050405020304" pitchFamily="18" charset="0"/>
            </a:endParaRPr>
          </a:p>
          <a:p>
            <a:r>
              <a:rPr lang="en-GB" sz="1800" b="1" spc="5" dirty="0">
                <a:solidFill>
                  <a:srgbClr val="111111"/>
                </a:solidFill>
                <a:effectLst/>
                <a:latin typeface="Arial" panose="020B0604020202020204" pitchFamily="34" charset="0"/>
                <a:ea typeface="Times New Roman" panose="02020603050405020304" pitchFamily="18" charset="0"/>
              </a:rPr>
              <a:t>Neural networks</a:t>
            </a:r>
            <a:r>
              <a:rPr lang="en-GB" sz="1800" spc="5" dirty="0">
                <a:solidFill>
                  <a:srgbClr val="111111"/>
                </a:solidFill>
                <a:effectLst/>
                <a:latin typeface="Arial" panose="020B0604020202020204" pitchFamily="34" charset="0"/>
                <a:ea typeface="Times New Roman" panose="02020603050405020304" pitchFamily="18" charset="0"/>
              </a:rPr>
              <a:t> process data through the use of nodes. These nodes are comprised of inputs, weights, and an output. </a:t>
            </a:r>
            <a:endParaRPr lang="en-GB" sz="1800" spc="5" dirty="0">
              <a:solidFill>
                <a:srgbClr val="111111"/>
              </a:solidFill>
              <a:latin typeface="Arial" panose="020B0604020202020204" pitchFamily="34" charset="0"/>
              <a:ea typeface="Times New Roman" panose="02020603050405020304" pitchFamily="18" charset="0"/>
            </a:endParaRPr>
          </a:p>
          <a:p>
            <a:r>
              <a:rPr lang="en-GB" sz="1800" b="1" spc="5" dirty="0">
                <a:solidFill>
                  <a:srgbClr val="111111"/>
                </a:solidFill>
                <a:effectLst/>
                <a:latin typeface="Arial" panose="020B0604020202020204" pitchFamily="34" charset="0"/>
                <a:ea typeface="Times New Roman" panose="02020603050405020304" pitchFamily="18" charset="0"/>
              </a:rPr>
              <a:t>Predictive analysis</a:t>
            </a:r>
            <a:r>
              <a:rPr lang="en-GB" sz="1800" spc="5" dirty="0">
                <a:solidFill>
                  <a:srgbClr val="111111"/>
                </a:solidFill>
                <a:effectLst/>
                <a:latin typeface="Arial" panose="020B0604020202020204" pitchFamily="34" charset="0"/>
                <a:ea typeface="Times New Roman" panose="02020603050405020304" pitchFamily="18" charset="0"/>
              </a:rPr>
              <a:t> strives to leverage historical information to build graphical or mathematical models to forecast future outcomes. </a:t>
            </a:r>
            <a:endParaRPr lang="en-GB" sz="1800" spc="5" dirty="0">
              <a:solidFill>
                <a:srgbClr val="111111"/>
              </a:solidFill>
              <a:effectLst/>
              <a:latin typeface="Arial" panose="020B0604020202020204" pitchFamily="34" charset="0"/>
              <a:ea typeface="Times New Roman" panose="02020603050405020304" pitchFamily="18" charset="0"/>
            </a:endParaRPr>
          </a:p>
          <a:p>
            <a:endParaRPr lang="en-GB"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sz="1800" spc="5" dirty="0">
              <a:solidFill>
                <a:srgbClr val="111111"/>
              </a:solidFill>
              <a:effectLst/>
              <a:latin typeface="Arial" panose="020B0604020202020204" pitchFamily="34" charset="0"/>
              <a:ea typeface="Times New Roman" panose="02020603050405020304" pitchFamily="18" charset="0"/>
            </a:endParaRPr>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effectLst/>
                <a:latin typeface="Times New Roman" panose="02020603050405020304" pitchFamily="18" charset="0"/>
                <a:ea typeface="Calibri" panose="020F0502020204030204" pitchFamily="34" charset="0"/>
                <a:cs typeface="Times New Roman" panose="02020603050405020304" pitchFamily="18" charset="0"/>
              </a:rPr>
              <a:t>A. Data Warehousing </a:t>
            </a:r>
            <a:br>
              <a:rPr lang="en-GB" sz="44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770467" y="1168400"/>
            <a:ext cx="10583333" cy="5008563"/>
          </a:xfrm>
        </p:spPr>
        <p:txBody>
          <a:bodyPr>
            <a:normAutofit/>
          </a:bodyPr>
          <a:lstStyle/>
          <a:p>
            <a:r>
              <a:rPr lang="en-GB"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Data warehouses serve as a central repository for storing and analysing information to make better informed decisions.</a:t>
            </a:r>
            <a:endParaRPr lang="en-GB"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endParaRPr>
          </a:p>
          <a:p>
            <a:r>
              <a:rPr lang="en-GB"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An organization's data warehouse receives data from a variety of sources, typically on a regular basis, including transactional systems, relational databases, and other sources.</a:t>
            </a:r>
            <a:endParaRPr lang="en-GB"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endParaRPr>
          </a:p>
          <a:p>
            <a:r>
              <a:rPr lang="en-GB" b="1"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A data warehouse </a:t>
            </a:r>
            <a:r>
              <a:rPr lang="en-GB"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is a centralized storage system that allows for the storing, analysing, and interpreting of data in order to facilitate better decision-making. </a:t>
            </a:r>
            <a:endParaRPr lang="en-GB"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endParaRPr>
          </a:p>
          <a:p>
            <a:r>
              <a:rPr lang="en-GB"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Data warehouses are primarily designed to facilitate searches and analyses and usually contain large amounts of historical data.</a:t>
            </a:r>
            <a:endParaRPr lang="en-GB"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133" y="152400"/>
            <a:ext cx="10752667" cy="465668"/>
          </a:xfrm>
        </p:spPr>
        <p:txBody>
          <a:bodyPr>
            <a:normAutofit fontScale="90000"/>
          </a:bodyPr>
          <a:lstStyle/>
          <a:p>
            <a:b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br>
            <a:b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br>
            <a:b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br>
            <a:r>
              <a:rPr lang="en-GB" sz="3555"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The Data Mining Process</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431800" y="702733"/>
            <a:ext cx="11396133" cy="5808134"/>
          </a:xfrm>
        </p:spPr>
        <p:txBody>
          <a:bodyPr>
            <a:normAutofit fontScale="92500" lnSpcReduction="10000"/>
          </a:bodyPr>
          <a:lstStyle/>
          <a:p>
            <a:r>
              <a:rPr lang="en-GB" sz="1800" spc="5" dirty="0">
                <a:solidFill>
                  <a:srgbClr val="111111"/>
                </a:solidFill>
                <a:effectLst/>
                <a:latin typeface="Arial" panose="020B0604020202020204" pitchFamily="34" charset="0"/>
                <a:ea typeface="Times New Roman" panose="02020603050405020304" pitchFamily="18" charset="0"/>
              </a:rPr>
              <a:t>To be most effective, data analysts generally follow a certain flow of tasks along the data mining process</a:t>
            </a:r>
            <a:endParaRPr lang="en-GB" sz="1800" spc="5" dirty="0">
              <a:solidFill>
                <a:srgbClr val="111111"/>
              </a:solidFill>
              <a:effectLst/>
              <a:latin typeface="Arial" panose="020B0604020202020204" pitchFamily="34" charset="0"/>
              <a:ea typeface="Times New Roman" panose="02020603050405020304" pitchFamily="18" charset="0"/>
            </a:endParaRPr>
          </a:p>
          <a:p>
            <a:pPr>
              <a:buFont typeface="Wingdings" panose="05000000000000000000" pitchFamily="2" charset="2"/>
              <a:buChar char="q"/>
            </a:pPr>
            <a:r>
              <a:rPr lang="en-GB" sz="1800" spc="5" dirty="0">
                <a:solidFill>
                  <a:srgbClr val="111111"/>
                </a:solidFill>
                <a:latin typeface="Arial" panose="020B0604020202020204" pitchFamily="34" charset="0"/>
              </a:rPr>
              <a:t>   </a:t>
            </a:r>
            <a:r>
              <a:rPr lang="en-GB"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The data mining process is usually broken into the following steps.</a:t>
            </a:r>
            <a:endParaRPr lang="en-GB"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Step 1: Understand the Business</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spc="5" dirty="0">
                <a:solidFill>
                  <a:srgbClr val="111111"/>
                </a:solidFill>
                <a:effectLst/>
                <a:latin typeface="Arial" panose="020B0604020202020204" pitchFamily="34" charset="0"/>
                <a:ea typeface="Times New Roman" panose="02020603050405020304" pitchFamily="18" charset="0"/>
              </a:rPr>
              <a:t>Before any data is touched, extracted, cleaned, or analysed, it is important to understand the underlying entity and the project at hand</a:t>
            </a:r>
            <a:endParaRPr lang="en-GB" sz="1800" spc="5" dirty="0">
              <a:solidFill>
                <a:srgbClr val="111111"/>
              </a:solidFill>
              <a:effectLst/>
              <a:latin typeface="Arial" panose="020B0604020202020204" pitchFamily="34" charset="0"/>
              <a:ea typeface="Times New Roman" panose="02020603050405020304" pitchFamily="18" charset="0"/>
            </a:endParaRPr>
          </a:p>
          <a:p>
            <a:pPr marL="0" indent="0">
              <a:lnSpc>
                <a:spcPct val="107000"/>
              </a:lnSpc>
              <a:spcAft>
                <a:spcPts val="800"/>
              </a:spcAft>
              <a:buNone/>
            </a:pPr>
            <a: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Step 2: Understand the Data: Once</a:t>
            </a:r>
            <a:r>
              <a:rPr lang="en-GB" sz="1800" spc="5" dirty="0">
                <a:solidFill>
                  <a:srgbClr val="111111"/>
                </a:solidFill>
                <a:effectLst/>
                <a:latin typeface="Arial" panose="020B0604020202020204" pitchFamily="34" charset="0"/>
                <a:ea typeface="Times New Roman" panose="02020603050405020304" pitchFamily="18" charset="0"/>
              </a:rPr>
              <a:t> the business problem has been clearly defined, it's time to start thinking about data</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Step 3: Prepare the Data</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spc="5" dirty="0">
                <a:solidFill>
                  <a:srgbClr val="111111"/>
                </a:solidFill>
                <a:effectLst/>
                <a:latin typeface="Arial" panose="020B0604020202020204" pitchFamily="34" charset="0"/>
                <a:ea typeface="Times New Roman" panose="02020603050405020304" pitchFamily="18" charset="0"/>
              </a:rPr>
              <a:t>Data is gathered, uploaded, extracted, or calculated. It is then cleaned, standardized, scrubbed for outliers, assessed for mistakes, and checked for reasonableness.</a:t>
            </a:r>
            <a:endParaRPr lang="en-GB" sz="1800" spc="5" dirty="0">
              <a:solidFill>
                <a:srgbClr val="111111"/>
              </a:solidFill>
              <a:effectLst/>
              <a:latin typeface="Arial" panose="020B0604020202020204" pitchFamily="34" charset="0"/>
              <a:ea typeface="Times New Roman" panose="02020603050405020304" pitchFamily="18" charset="0"/>
            </a:endParaRPr>
          </a:p>
          <a:p>
            <a:pPr marL="0" indent="0">
              <a:lnSpc>
                <a:spcPct val="107000"/>
              </a:lnSpc>
              <a:spcAft>
                <a:spcPts val="800"/>
              </a:spcAft>
              <a:buNone/>
            </a:pPr>
            <a: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Step 4: Build the Model: </a:t>
            </a:r>
            <a:r>
              <a:rPr lang="en-GB" sz="1800" spc="5" dirty="0">
                <a:solidFill>
                  <a:srgbClr val="111111"/>
                </a:solidFill>
                <a:effectLst/>
                <a:latin typeface="Arial" panose="020B0604020202020204" pitchFamily="34" charset="0"/>
                <a:ea typeface="Times New Roman" panose="02020603050405020304" pitchFamily="18" charset="0"/>
              </a:rPr>
              <a:t>With a clean data set in hand, it's time to crunch the numbers. </a:t>
            </a:r>
            <a:endParaRPr lang="en-GB" sz="1800" spc="5" dirty="0">
              <a:solidFill>
                <a:srgbClr val="111111"/>
              </a:solidFill>
              <a:effectLst/>
              <a:latin typeface="Arial" panose="020B0604020202020204" pitchFamily="34" charset="0"/>
              <a:ea typeface="Times New Roman" panose="02020603050405020304" pitchFamily="18" charset="0"/>
            </a:endParaRPr>
          </a:p>
          <a:p>
            <a:pPr marL="0" indent="0">
              <a:lnSpc>
                <a:spcPct val="107000"/>
              </a:lnSpc>
              <a:spcAft>
                <a:spcPts val="800"/>
              </a:spcAft>
              <a:buNone/>
            </a:pPr>
            <a: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Step 5: Evaluate the Results</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spc="5" dirty="0">
                <a:solidFill>
                  <a:srgbClr val="111111"/>
                </a:solidFill>
                <a:effectLst/>
                <a:latin typeface="Arial" panose="020B0604020202020204" pitchFamily="34" charset="0"/>
                <a:ea typeface="Times New Roman" panose="02020603050405020304" pitchFamily="18" charset="0"/>
              </a:rPr>
              <a:t>The data-centered aspect of data mining concludes by assessing the findings of the data model or models. </a:t>
            </a:r>
            <a:endParaRPr lang="en-GB" sz="1800" spc="5" dirty="0">
              <a:solidFill>
                <a:srgbClr val="111111"/>
              </a:solidFill>
              <a:effectLst/>
              <a:latin typeface="Arial" panose="020B0604020202020204" pitchFamily="34" charset="0"/>
              <a:ea typeface="Times New Roman" panose="02020603050405020304" pitchFamily="18" charset="0"/>
            </a:endParaRPr>
          </a:p>
          <a:p>
            <a:pPr marL="0" indent="0">
              <a:lnSpc>
                <a:spcPct val="107000"/>
              </a:lnSpc>
              <a:spcAft>
                <a:spcPts val="800"/>
              </a:spcAft>
              <a:buNone/>
            </a:pPr>
            <a: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Step 6: Implement Change and Monitor</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spc="5" dirty="0">
                <a:solidFill>
                  <a:srgbClr val="111111"/>
                </a:solidFill>
                <a:effectLst/>
                <a:latin typeface="Arial" panose="020B0604020202020204" pitchFamily="34" charset="0"/>
                <a:ea typeface="Times New Roman" panose="02020603050405020304" pitchFamily="18" charset="0"/>
              </a:rPr>
              <a:t>The data mining process concludes with management taking steps in response to the findings of the analysis. </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017"/>
            <a:ext cx="10515600" cy="553020"/>
          </a:xfrm>
        </p:spPr>
        <p:txBody>
          <a:bodyPr>
            <a:normAutofit fontScale="90000"/>
          </a:bodyPr>
          <a:lstStyle/>
          <a:p>
            <a:b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br>
            <a:b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br>
            <a:b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br>
            <a:r>
              <a:rPr lang="en-GB" sz="3555"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Applications of Data Mining</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838200" y="1035685"/>
            <a:ext cx="10515600" cy="5140960"/>
          </a:xfrm>
        </p:spPr>
        <p:txBody>
          <a:bodyPr/>
          <a:lstStyle/>
          <a:p>
            <a:pPr>
              <a:buFont typeface="Wingdings" panose="05000000000000000000" pitchFamily="2" charset="2"/>
              <a:buChar char="q"/>
            </a:pPr>
            <a:r>
              <a:rPr lang="en-GB"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In today's age of information, almost any department, industry, </a:t>
            </a:r>
            <a:r>
              <a:rPr lang="en-GB" spc="5"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sector</a:t>
            </a:r>
            <a:r>
              <a:rPr lang="en-GB"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 or company can make use of data mining.</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r>
              <a:rPr lang="en-GB"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Sales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r>
              <a:rPr lang="en-GB"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Marketing</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r>
              <a:rPr lang="en-GB" spc="5" dirty="0">
                <a:solidFill>
                  <a:srgbClr val="111111"/>
                </a:solidFill>
                <a:effectLst/>
                <a:latin typeface="Arial" panose="020B0604020202020204" pitchFamily="34" charset="0"/>
                <a:ea typeface="Times New Roman" panose="02020603050405020304" pitchFamily="18" charset="0"/>
              </a:rPr>
              <a:t>Manufacturing</a:t>
            </a:r>
            <a:endParaRPr lang="en-GB" spc="5" dirty="0">
              <a:solidFill>
                <a:srgbClr val="111111"/>
              </a:solidFill>
              <a:effectLst/>
              <a:latin typeface="Arial" panose="020B0604020202020204" pitchFamily="34" charset="0"/>
              <a:ea typeface="Times New Roman" panose="02020603050405020304" pitchFamily="18" charset="0"/>
            </a:endParaRPr>
          </a:p>
          <a:p>
            <a:r>
              <a:rPr lang="en-GB"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Fraud Detection</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r>
              <a:rPr lang="en-GB"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Human Resources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r>
              <a:rPr lang="en-GB"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Customer Service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713867"/>
          </a:xfrm>
        </p:spPr>
        <p:txBody>
          <a:bodyPr>
            <a:normAutofit fontScale="90000"/>
          </a:bodyPr>
          <a:lstStyle/>
          <a:p>
            <a:b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br>
            <a:br>
              <a:rPr lang="en-GB" sz="1800"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br>
            <a:r>
              <a:rPr lang="en-GB" sz="3555"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Advantages and Disadvantages of Data Mining</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838200" y="1031240"/>
            <a:ext cx="10850245" cy="5501640"/>
          </a:xfrm>
        </p:spPr>
        <p:txBody>
          <a:bodyPr>
            <a:noAutofit/>
          </a:bodyPr>
          <a:lstStyle/>
          <a:p>
            <a:pPr>
              <a:lnSpc>
                <a:spcPct val="107000"/>
              </a:lnSpc>
              <a:spcAft>
                <a:spcPts val="800"/>
              </a:spcAft>
              <a:buFont typeface="Wingdings" panose="05000000000000000000" pitchFamily="2" charset="2"/>
              <a:buChar char="q"/>
            </a:pPr>
            <a:r>
              <a:rPr lang="en-GB"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Pros of Data Mining</a:t>
            </a:r>
            <a:endParaRPr lang="en-GB"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It drives profitability and efficiency</a:t>
            </a:r>
            <a:endParaRPr lang="en-GB"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It can be applied to any type of data and business problem</a:t>
            </a:r>
            <a:endParaRPr lang="en-GB"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It can reveal hidden information and trends</a:t>
            </a:r>
            <a:endParaRPr lang="en-GB"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GB" b="1"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Cons of Data Mining</a:t>
            </a:r>
            <a:endParaRPr lang="en-GB"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It is complex</a:t>
            </a:r>
            <a:endParaRPr lang="en-GB"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Results and benefits are not guaranteed</a:t>
            </a:r>
            <a:endParaRPr lang="en-GB"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It can be expensive</a:t>
            </a:r>
            <a:endParaRPr lang="en-GB"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2575"/>
            <a:ext cx="10439400" cy="527050"/>
          </a:xfrm>
        </p:spPr>
        <p:txBody>
          <a:bodyPr>
            <a:normAutofit fontScale="90000"/>
          </a:bodyPr>
          <a:lstStyle/>
          <a:p>
            <a:br>
              <a:rPr lang="en-GB" sz="2000" b="1" dirty="0">
                <a:solidFill>
                  <a:srgbClr val="51565E"/>
                </a:solidFill>
                <a:effectLst/>
                <a:latin typeface="Roboto" panose="02000000000000000000" pitchFamily="2" charset="0"/>
                <a:ea typeface="Times New Roman" panose="02020603050405020304" pitchFamily="18" charset="0"/>
                <a:cs typeface="Times New Roman" panose="02020603050405020304" pitchFamily="18" charset="0"/>
              </a:rPr>
            </a:br>
            <a:br>
              <a:rPr lang="en-GB" sz="2000" b="1" dirty="0">
                <a:solidFill>
                  <a:srgbClr val="51565E"/>
                </a:solidFill>
                <a:effectLst/>
                <a:latin typeface="Roboto" panose="02000000000000000000" pitchFamily="2" charset="0"/>
                <a:ea typeface="Times New Roman" panose="02020603050405020304" pitchFamily="18" charset="0"/>
                <a:cs typeface="Times New Roman" panose="02020603050405020304" pitchFamily="18" charset="0"/>
              </a:rPr>
            </a:br>
            <a:r>
              <a:rPr lang="en-GB" sz="3555" b="1"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Key Characteristics of Data Warehouse</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838200" y="1065530"/>
            <a:ext cx="10515600" cy="5427345"/>
          </a:xfrm>
        </p:spPr>
        <p:txBody>
          <a:bodyPr>
            <a:normAutofit/>
          </a:bodyPr>
          <a:lstStyle/>
          <a:p>
            <a:pPr lvl="0">
              <a:lnSpc>
                <a:spcPct val="100000"/>
              </a:lnSpc>
              <a:spcBef>
                <a:spcPts val="2400"/>
              </a:spcBef>
              <a:spcAft>
                <a:spcPts val="1800"/>
              </a:spcAft>
              <a:buSzPts val="1000"/>
              <a:buFont typeface="Wingdings" panose="05000000000000000000" pitchFamily="2" charset="2"/>
              <a:buChar char="q"/>
              <a:tabLst>
                <a:tab pos="457200" algn="l"/>
              </a:tabLst>
            </a:pPr>
            <a:r>
              <a:rPr lang="en-GB" b="1"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Subject-Oriented</a:t>
            </a:r>
            <a:endParaRPr lang="en-GB"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GB"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A data warehouse is subject-oriented since it provides topic-wise information rather than the overall processes of a business.</a:t>
            </a:r>
            <a:endParaRPr lang="en-GB"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endParaRPr>
          </a:p>
          <a:p>
            <a:pPr lvl="0">
              <a:lnSpc>
                <a:spcPct val="100000"/>
              </a:lnSpc>
              <a:spcBef>
                <a:spcPts val="2400"/>
              </a:spcBef>
              <a:spcAft>
                <a:spcPts val="1800"/>
              </a:spcAft>
              <a:buSzPts val="1000"/>
              <a:buFont typeface="Wingdings" panose="05000000000000000000" pitchFamily="2" charset="2"/>
              <a:buChar char="q"/>
              <a:tabLst>
                <a:tab pos="457200" algn="l"/>
              </a:tabLst>
            </a:pPr>
            <a:r>
              <a:rPr lang="en-GB" b="1"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Integrated</a:t>
            </a:r>
            <a:endParaRPr lang="en-GB"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GB"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A data warehouse is developed by integrating data from varied sources into a consistent format.</a:t>
            </a:r>
            <a:endParaRPr lang="en-GB"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endParaRPr>
          </a:p>
          <a:p>
            <a:pPr>
              <a:lnSpc>
                <a:spcPct val="100000"/>
              </a:lnSpc>
            </a:pPr>
            <a:r>
              <a:rPr lang="en-GB"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 The data must be stored in the warehouse in a consistent and universally acceptable manner in terms of naming, format, and coding. </a:t>
            </a:r>
            <a:endParaRPr lang="en-GB"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49300"/>
            <a:ext cx="10515600" cy="5427980"/>
          </a:xfrm>
        </p:spPr>
        <p:txBody>
          <a:bodyPr/>
          <a:p>
            <a:pPr lvl="0">
              <a:lnSpc>
                <a:spcPct val="107000"/>
              </a:lnSpc>
              <a:spcBef>
                <a:spcPts val="2400"/>
              </a:spcBef>
              <a:spcAft>
                <a:spcPts val="1800"/>
              </a:spcAft>
              <a:buSzPts val="1000"/>
              <a:buFont typeface="Wingdings" panose="05000000000000000000" pitchFamily="2" charset="2"/>
              <a:buChar char="q"/>
              <a:tabLst>
                <a:tab pos="457200" algn="l"/>
              </a:tabLst>
            </a:pPr>
            <a:r>
              <a:rPr lang="en-GB" b="1"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sym typeface="+mn-ea"/>
              </a:rPr>
              <a:t>Non-Volatile</a:t>
            </a:r>
            <a:endParaRPr lang="en-GB"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GB"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sym typeface="+mn-ea"/>
              </a:rPr>
              <a:t>Data once entered into a data warehouse must remain unchanged. All data is read-only. Previous data is not erased when current data is entered. </a:t>
            </a:r>
            <a:endParaRPr lang="en-GB"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endParaRPr>
          </a:p>
          <a:p>
            <a:pPr lvl="0">
              <a:lnSpc>
                <a:spcPct val="107000"/>
              </a:lnSpc>
              <a:spcBef>
                <a:spcPts val="2400"/>
              </a:spcBef>
              <a:spcAft>
                <a:spcPts val="1800"/>
              </a:spcAft>
              <a:buSzPts val="1000"/>
              <a:buFont typeface="Wingdings" panose="05000000000000000000" pitchFamily="2" charset="2"/>
              <a:buChar char="q"/>
              <a:tabLst>
                <a:tab pos="457200" algn="l"/>
              </a:tabLst>
            </a:pPr>
            <a:r>
              <a:rPr lang="en-GB" b="1"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sym typeface="+mn-ea"/>
              </a:rPr>
              <a:t>Time-Variant</a:t>
            </a:r>
            <a:endParaRPr lang="en-GB"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GB"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sym typeface="+mn-ea"/>
              </a:rPr>
              <a:t>The data stored in a data warehouse is documented with an element of time, either explicitly or implicitly.</a:t>
            </a:r>
            <a:endParaRPr lang="en-GB" dirty="0">
              <a:solidFill>
                <a:schemeClr val="tx1"/>
              </a:solidFill>
            </a:endParaRPr>
          </a:p>
          <a:p>
            <a:endParaRPr lang="en-GB"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0"/>
            <a:ext cx="10515600" cy="464820"/>
          </a:xfrm>
        </p:spPr>
        <p:txBody>
          <a:bodyPr>
            <a:normAutofit fontScale="90000"/>
          </a:bodyPr>
          <a:lstStyle/>
          <a:p>
            <a:br>
              <a:rPr lang="en-GB" sz="2000" b="1" dirty="0">
                <a:solidFill>
                  <a:srgbClr val="51565E"/>
                </a:solidFill>
                <a:effectLst/>
                <a:latin typeface="Roboto" panose="02000000000000000000" pitchFamily="2" charset="0"/>
                <a:ea typeface="Times New Roman" panose="02020603050405020304" pitchFamily="18" charset="0"/>
                <a:cs typeface="Times New Roman" panose="02020603050405020304" pitchFamily="18" charset="0"/>
              </a:rPr>
            </a:br>
            <a:br>
              <a:rPr lang="en-GB" sz="2000" b="1" dirty="0">
                <a:solidFill>
                  <a:srgbClr val="51565E"/>
                </a:solidFill>
                <a:effectLst/>
                <a:latin typeface="Roboto" panose="02000000000000000000" pitchFamily="2" charset="0"/>
                <a:ea typeface="Times New Roman" panose="02020603050405020304" pitchFamily="18" charset="0"/>
                <a:cs typeface="Times New Roman" panose="02020603050405020304" pitchFamily="18" charset="0"/>
              </a:rPr>
            </a:br>
            <a:r>
              <a:rPr lang="en-GB" sz="3555" b="1"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Operational Database vs. Data Warehouse</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838200" y="660400"/>
            <a:ext cx="10818495" cy="6066155"/>
          </a:xfrm>
        </p:spPr>
        <p:txBody>
          <a:bodyPr/>
          <a:lstStyle/>
          <a:p>
            <a:pPr>
              <a:buFont typeface="Wingdings" panose="05000000000000000000" charset="0"/>
              <a:buChar char="o"/>
            </a:pPr>
            <a:r>
              <a:rPr lang="en-GB"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Operational Database</a:t>
            </a:r>
            <a:endParaRPr lang="en-GB"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GB"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Operational systems are designed to support high-volume transaction processing.</a:t>
            </a:r>
            <a:endParaRPr lang="en-GB"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GB"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Operational systems are usually concerned with current data.</a:t>
            </a:r>
            <a:endParaRPr lang="en-GB"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GB"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within operational systems are mainly updated regularly according to need.</a:t>
            </a:r>
            <a:endParaRPr lang="en-GB"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GB"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They support thousands of concurrent clients.</a:t>
            </a:r>
            <a:endParaRPr lang="en-GB"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GB"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Operational systems are widely process-oriented.</a:t>
            </a:r>
            <a:endParaRPr lang="en-GB"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GB"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In</a:t>
            </a:r>
            <a:endParaRPr lang="en-GB"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GB"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Less Number of data accessed.</a:t>
            </a:r>
            <a:endParaRPr lang="en-GB"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7800"/>
            <a:ext cx="10515600" cy="593725"/>
          </a:xfrm>
        </p:spPr>
        <p:txBody>
          <a:bodyPr>
            <a:normAutofit fontScale="90000"/>
          </a:bodyPr>
          <a:p>
            <a:r>
              <a:rPr lang="en-GB" dirty="0">
                <a:effectLst/>
                <a:latin typeface="Helvetica" panose="020B0604020202020204" pitchFamily="34" charset="0"/>
                <a:ea typeface="Calibri" panose="020F0502020204030204" pitchFamily="34" charset="0"/>
                <a:sym typeface="+mn-ea"/>
              </a:rPr>
              <a:t>Data Warehouse</a:t>
            </a:r>
            <a:endParaRPr lang="en-US"/>
          </a:p>
        </p:txBody>
      </p:sp>
      <p:sp>
        <p:nvSpPr>
          <p:cNvPr id="3" name="Content Placeholder 2"/>
          <p:cNvSpPr>
            <a:spLocks noGrp="1"/>
          </p:cNvSpPr>
          <p:nvPr>
            <p:ph idx="1"/>
          </p:nvPr>
        </p:nvSpPr>
        <p:spPr>
          <a:xfrm>
            <a:off x="838200" y="937895"/>
            <a:ext cx="10515600" cy="5239385"/>
          </a:xfrm>
        </p:spPr>
        <p:txBody>
          <a:bodyPr>
            <a:normAutofit/>
          </a:bodyPr>
          <a:p>
            <a:r>
              <a:rPr lang="en-GB" dirty="0">
                <a:effectLst/>
                <a:latin typeface="Times New Roman" panose="02020603050405020304" pitchFamily="18" charset="0"/>
                <a:cs typeface="Times New Roman" panose="02020603050405020304" pitchFamily="18" charset="0"/>
                <a:sym typeface="+mn-ea"/>
              </a:rPr>
              <a:t>Data warehousing systems are typically designed to support high-volume analytical processing (i.e., OLAP).</a:t>
            </a:r>
            <a:endParaRPr lang="en-GB" b="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GB" dirty="0">
                <a:effectLst/>
                <a:latin typeface="Times New Roman" panose="02020603050405020304" pitchFamily="18" charset="0"/>
                <a:cs typeface="Times New Roman" panose="02020603050405020304" pitchFamily="18" charset="0"/>
                <a:sym typeface="+mn-ea"/>
              </a:rPr>
              <a:t>Data warehousing systems are usually concerned with historical data.</a:t>
            </a:r>
            <a:endParaRPr lang="en-GB" b="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GB">
                <a:effectLst/>
                <a:latin typeface="Times New Roman" panose="02020603050405020304" pitchFamily="18" charset="0"/>
                <a:cs typeface="Times New Roman" panose="02020603050405020304" pitchFamily="18" charset="0"/>
                <a:sym typeface="+mn-ea"/>
              </a:rPr>
              <a:t>Non-volatile, new data may be added regularly. Once Added rarely changed.</a:t>
            </a:r>
            <a:endParaRPr lang="en-GB">
              <a:effectLst/>
              <a:latin typeface="Times New Roman" panose="02020603050405020304" pitchFamily="18" charset="0"/>
              <a:cs typeface="Times New Roman" panose="02020603050405020304" pitchFamily="18" charset="0"/>
              <a:sym typeface="+mn-ea"/>
            </a:endParaRPr>
          </a:p>
          <a:p>
            <a:r>
              <a:rPr lang="en-GB">
                <a:effectLst/>
                <a:latin typeface="Times New Roman" panose="02020603050405020304" pitchFamily="18" charset="0"/>
                <a:cs typeface="Times New Roman" panose="02020603050405020304" pitchFamily="18" charset="0"/>
                <a:sym typeface="+mn-ea"/>
              </a:rPr>
              <a:t>Loaded with consistent, valid information, requires no real-time validation.</a:t>
            </a:r>
            <a:endParaRPr lang="en-GB">
              <a:effectLst/>
              <a:latin typeface="Times New Roman" panose="02020603050405020304" pitchFamily="18" charset="0"/>
              <a:cs typeface="Times New Roman" panose="02020603050405020304" pitchFamily="18" charset="0"/>
              <a:sym typeface="+mn-ea"/>
            </a:endParaRPr>
          </a:p>
          <a:p>
            <a:r>
              <a:rPr lang="en-GB">
                <a:effectLst/>
                <a:latin typeface="Times New Roman" panose="02020603050405020304" pitchFamily="18" charset="0"/>
                <a:cs typeface="Times New Roman" panose="02020603050405020304" pitchFamily="18" charset="0"/>
                <a:sym typeface="+mn-ea"/>
              </a:rPr>
              <a:t>It supports a few concurrent clients relative to OLTP.</a:t>
            </a:r>
            <a:endParaRPr lang="en-GB">
              <a:effectLst/>
              <a:latin typeface="Times New Roman" panose="02020603050405020304" pitchFamily="18" charset="0"/>
              <a:cs typeface="Times New Roman" panose="02020603050405020304" pitchFamily="18" charset="0"/>
              <a:sym typeface="+mn-ea"/>
            </a:endParaRPr>
          </a:p>
          <a:p>
            <a:r>
              <a:rPr lang="en-GB">
                <a:effectLst/>
                <a:latin typeface="Times New Roman" panose="02020603050405020304" pitchFamily="18" charset="0"/>
                <a:cs typeface="Times New Roman" panose="02020603050405020304" pitchFamily="18" charset="0"/>
                <a:sym typeface="+mn-ea"/>
              </a:rPr>
              <a:t>Data warehousing systems are widely subject-oriented</a:t>
            </a:r>
            <a:endParaRPr lang="en-GB">
              <a:effectLst/>
              <a:latin typeface="Times New Roman" panose="02020603050405020304" pitchFamily="18" charset="0"/>
              <a:cs typeface="Times New Roman" panose="02020603050405020304" pitchFamily="18" charset="0"/>
              <a:sym typeface="+mn-ea"/>
            </a:endParaRPr>
          </a:p>
          <a:p>
            <a:r>
              <a:rPr lang="en-GB">
                <a:effectLst/>
                <a:latin typeface="Times New Roman" panose="02020603050405020304" pitchFamily="18" charset="0"/>
                <a:cs typeface="Times New Roman" panose="02020603050405020304" pitchFamily="18" charset="0"/>
                <a:sym typeface="+mn-ea"/>
              </a:rPr>
              <a:t>Data Out</a:t>
            </a:r>
            <a:endParaRPr lang="en-GB" b="0">
              <a:effectLst/>
              <a:latin typeface="Times New Roman" panose="02020603050405020304" pitchFamily="18" charset="0"/>
              <a:ea typeface="Calibri" panose="020F0502020204030204" pitchFamily="34" charset="0"/>
              <a:cs typeface="Times New Roman" panose="02020603050405020304" pitchFamily="18" charset="0"/>
            </a:endParaRPr>
          </a:p>
          <a:p>
            <a:r>
              <a:rPr lang="en-GB" dirty="0">
                <a:effectLst/>
                <a:latin typeface="Times New Roman" panose="02020603050405020304" pitchFamily="18" charset="0"/>
                <a:cs typeface="Times New Roman" panose="02020603050405020304" pitchFamily="18" charset="0"/>
                <a:sym typeface="+mn-ea"/>
              </a:rPr>
              <a:t>Large Number of data accessed.</a:t>
            </a:r>
            <a:endParaRPr lang="en-GB" b="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b="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b="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b="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b="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133" y="101600"/>
            <a:ext cx="10244666" cy="1100667"/>
          </a:xfrm>
        </p:spPr>
        <p:txBody>
          <a:bodyPr>
            <a:normAutofit/>
          </a:bodyPr>
          <a:lstStyle/>
          <a:p>
            <a:r>
              <a:rPr lang="en-GB" sz="3200" b="1" dirty="0">
                <a:effectLst/>
                <a:latin typeface="Times New Roman" panose="02020603050405020304" pitchFamily="18" charset="0"/>
                <a:ea typeface="Calibri" panose="020F0502020204030204" pitchFamily="34" charset="0"/>
                <a:cs typeface="Times New Roman" panose="02020603050405020304" pitchFamily="18" charset="0"/>
              </a:rPr>
              <a:t>B. Online transaction processing (OLTP)</a:t>
            </a:r>
            <a:br>
              <a:rPr lang="en-GB" sz="20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GB" sz="2000" dirty="0"/>
          </a:p>
        </p:txBody>
      </p:sp>
      <p:sp>
        <p:nvSpPr>
          <p:cNvPr id="3" name="Content Placeholder 2"/>
          <p:cNvSpPr>
            <a:spLocks noGrp="1"/>
          </p:cNvSpPr>
          <p:nvPr>
            <p:ph idx="1"/>
          </p:nvPr>
        </p:nvSpPr>
        <p:spPr>
          <a:xfrm>
            <a:off x="973455" y="1276985"/>
            <a:ext cx="10380345" cy="4899660"/>
          </a:xfrm>
        </p:spPr>
        <p:txBody>
          <a:bodyPr>
            <a:noAutofit/>
          </a:bodyPr>
          <a:lstStyle/>
          <a:p>
            <a:r>
              <a:rPr lang="en-GB"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OLTP System handle with operational data. </a:t>
            </a:r>
            <a:endParaRPr lang="en-GB"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GB"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Operational data are those data contained in the operation of a particular system.</a:t>
            </a:r>
            <a:endParaRPr lang="en-GB"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GB"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Example, ATM transactions and Bank transactions, etc.</a:t>
            </a:r>
            <a:endParaRPr lang="en-GB"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OLTP is basically focused on query processing, maintaining data integrity in multi-access environments as well as effectiveness that is measured by the total number of transactions per second.</a:t>
            </a:r>
            <a:endPar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GB"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It administers the day-to-day transaction of an organization. </a:t>
            </a:r>
            <a:endParaRPr lang="en-GB"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dirty="0">
                <a:effectLst/>
                <a:latin typeface="Times New Roman" panose="02020603050405020304" pitchFamily="18" charset="0"/>
                <a:ea typeface="Times New Roman" panose="02020603050405020304" pitchFamily="18" charset="0"/>
              </a:rPr>
              <a:t>Typically, a web, mobile, or enterprise application tracks all those interactions or transactions with customers, suppliers, or partners and updates them in the OLTP database. </a:t>
            </a:r>
            <a:endParaRPr lang="en-GB" dirty="0">
              <a:effectLst/>
              <a:latin typeface="Times New Roman" panose="02020603050405020304" pitchFamily="18" charset="0"/>
              <a:ea typeface="Times New Roman" panose="02020603050405020304" pitchFamily="18" charset="0"/>
            </a:endParaRPr>
          </a:p>
          <a:p>
            <a:endParaRPr lang="en-GB"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68960" y="98425"/>
          <a:ext cx="11255375" cy="6669405"/>
        </p:xfrm>
        <a:graphic>
          <a:graphicData uri="http://schemas.openxmlformats.org/drawingml/2006/table">
            <a:tbl>
              <a:tblPr firstRow="1" firstCol="1" bandRow="1">
                <a:tableStyleId>{E8B1032C-EA38-4F05-BA0D-38AFFFC7BED3}</a:tableStyleId>
              </a:tblPr>
              <a:tblGrid>
                <a:gridCol w="3606165"/>
                <a:gridCol w="7649210"/>
              </a:tblGrid>
              <a:tr h="567055">
                <a:tc>
                  <a:txBody>
                    <a:bodyPr/>
                    <a:lstStyle/>
                    <a:p>
                      <a:pPr>
                        <a:lnSpc>
                          <a:spcPct val="107000"/>
                        </a:lnSpc>
                        <a:spcAft>
                          <a:spcPts val="800"/>
                        </a:spcAft>
                      </a:pPr>
                      <a:r>
                        <a:rPr lang="en-GB" sz="1800" dirty="0">
                          <a:effectLst/>
                          <a:latin typeface="Times New Roman" panose="02020603050405020304" pitchFamily="18" charset="0"/>
                          <a:cs typeface="Times New Roman" panose="02020603050405020304" pitchFamily="18" charset="0"/>
                        </a:rPr>
                        <a:t>Feature</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0157" marR="80157" marT="80157" marB="80157"/>
                </a:tc>
                <a:tc>
                  <a:txBody>
                    <a:bodyPr/>
                    <a:lstStyle/>
                    <a:p>
                      <a:pPr>
                        <a:lnSpc>
                          <a:spcPct val="107000"/>
                        </a:lnSpc>
                        <a:spcAft>
                          <a:spcPts val="800"/>
                        </a:spcAft>
                      </a:pPr>
                      <a:r>
                        <a:rPr lang="en-GB" sz="1800" dirty="0">
                          <a:effectLst/>
                          <a:latin typeface="Times New Roman" panose="02020603050405020304" pitchFamily="18" charset="0"/>
                          <a:cs typeface="Times New Roman" panose="02020603050405020304" pitchFamily="18" charset="0"/>
                        </a:rPr>
                        <a:t>OLTP</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0157" marR="80157" marT="80157" marB="80157"/>
                </a:tc>
              </a:tr>
              <a:tr h="497205">
                <a:tc>
                  <a:txBody>
                    <a:bodyPr/>
                    <a:lstStyle/>
                    <a:p>
                      <a:pPr marL="285750" indent="-285750" algn="just">
                        <a:lnSpc>
                          <a:spcPct val="107000"/>
                        </a:lnSpc>
                        <a:spcAft>
                          <a:spcPts val="800"/>
                        </a:spcAft>
                        <a:buFont typeface="Arial" panose="020B0604020202020204" pitchFamily="34" charset="0"/>
                        <a:buChar char="•"/>
                      </a:pPr>
                      <a:r>
                        <a:rPr lang="en-GB" sz="1800">
                          <a:effectLst/>
                          <a:latin typeface="Times New Roman" panose="02020603050405020304" pitchFamily="18" charset="0"/>
                          <a:cs typeface="Times New Roman" panose="02020603050405020304" pitchFamily="18" charset="0"/>
                        </a:rPr>
                        <a:t>Characteristic</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c>
                  <a:txBody>
                    <a:bodyPr/>
                    <a:lstStyle/>
                    <a:p>
                      <a:pPr marL="0" indent="0" algn="just">
                        <a:lnSpc>
                          <a:spcPct val="107000"/>
                        </a:lnSpc>
                        <a:spcAft>
                          <a:spcPts val="800"/>
                        </a:spcAft>
                        <a:buFont typeface="Arial" panose="020B0604020202020204" pitchFamily="34" charset="0"/>
                        <a:buNone/>
                      </a:pPr>
                      <a:r>
                        <a:rPr lang="en-GB" sz="1800">
                          <a:effectLst/>
                          <a:latin typeface="Times New Roman" panose="02020603050405020304" pitchFamily="18" charset="0"/>
                          <a:cs typeface="Times New Roman" panose="02020603050405020304" pitchFamily="18" charset="0"/>
                        </a:rPr>
                        <a:t>It is a system which is used to manage operational Data.</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r>
              <a:tr h="497840">
                <a:tc>
                  <a:txBody>
                    <a:bodyPr/>
                    <a:lstStyle/>
                    <a:p>
                      <a:pPr marL="285750" indent="-285750" algn="just">
                        <a:lnSpc>
                          <a:spcPct val="107000"/>
                        </a:lnSpc>
                        <a:spcAft>
                          <a:spcPts val="800"/>
                        </a:spcAft>
                        <a:buFont typeface="Arial" panose="020B0604020202020204" pitchFamily="34" charset="0"/>
                        <a:buChar char="•"/>
                      </a:pPr>
                      <a:r>
                        <a:rPr lang="en-GB" sz="1800">
                          <a:effectLst/>
                          <a:latin typeface="Times New Roman" panose="02020603050405020304" pitchFamily="18" charset="0"/>
                          <a:cs typeface="Times New Roman" panose="02020603050405020304" pitchFamily="18" charset="0"/>
                        </a:rPr>
                        <a:t>Users</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c>
                  <a:txBody>
                    <a:bodyPr/>
                    <a:lstStyle/>
                    <a:p>
                      <a:pPr marL="0" indent="0" algn="just">
                        <a:lnSpc>
                          <a:spcPct val="107000"/>
                        </a:lnSpc>
                        <a:spcAft>
                          <a:spcPts val="800"/>
                        </a:spcAft>
                        <a:buFont typeface="Arial" panose="020B0604020202020204" pitchFamily="34" charset="0"/>
                        <a:buNone/>
                      </a:pPr>
                      <a:r>
                        <a:rPr lang="en-GB" sz="1800">
                          <a:effectLst/>
                          <a:latin typeface="Times New Roman" panose="02020603050405020304" pitchFamily="18" charset="0"/>
                          <a:cs typeface="Times New Roman" panose="02020603050405020304" pitchFamily="18" charset="0"/>
                        </a:rPr>
                        <a:t>Clerks, clients, and information technology professionals.</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r>
              <a:tr h="707390">
                <a:tc>
                  <a:txBody>
                    <a:bodyPr/>
                    <a:lstStyle/>
                    <a:p>
                      <a:pPr marL="285750" indent="-285750" algn="just">
                        <a:lnSpc>
                          <a:spcPct val="107000"/>
                        </a:lnSpc>
                        <a:spcAft>
                          <a:spcPts val="800"/>
                        </a:spcAft>
                        <a:buFont typeface="Arial" panose="020B0604020202020204" pitchFamily="34" charset="0"/>
                        <a:buChar char="•"/>
                      </a:pPr>
                      <a:r>
                        <a:rPr lang="en-GB" sz="1800" dirty="0">
                          <a:effectLst/>
                          <a:latin typeface="Times New Roman" panose="02020603050405020304" pitchFamily="18" charset="0"/>
                          <a:cs typeface="Times New Roman" panose="02020603050405020304" pitchFamily="18" charset="0"/>
                        </a:rPr>
                        <a:t>Data contents</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c>
                  <a:txBody>
                    <a:bodyPr/>
                    <a:lstStyle/>
                    <a:p>
                      <a:pPr marL="0" indent="0" algn="just">
                        <a:lnSpc>
                          <a:spcPct val="107000"/>
                        </a:lnSpc>
                        <a:spcAft>
                          <a:spcPts val="800"/>
                        </a:spcAft>
                        <a:buFont typeface="Arial" panose="020B0604020202020204" pitchFamily="34" charset="0"/>
                        <a:buNone/>
                      </a:pPr>
                      <a:r>
                        <a:rPr lang="en-GB" sz="1800" dirty="0">
                          <a:effectLst/>
                          <a:latin typeface="Times New Roman" panose="02020603050405020304" pitchFamily="18" charset="0"/>
                          <a:cs typeface="Times New Roman" panose="02020603050405020304" pitchFamily="18" charset="0"/>
                        </a:rPr>
                        <a:t>OLTP system manages current data that too detailed and are used for decision making.</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r>
              <a:tr h="497840">
                <a:tc>
                  <a:txBody>
                    <a:bodyPr/>
                    <a:lstStyle/>
                    <a:p>
                      <a:pPr marL="285750" indent="-285750" algn="just">
                        <a:lnSpc>
                          <a:spcPct val="107000"/>
                        </a:lnSpc>
                        <a:spcAft>
                          <a:spcPts val="800"/>
                        </a:spcAft>
                        <a:buFont typeface="Arial" panose="020B0604020202020204" pitchFamily="34" charset="0"/>
                        <a:buChar char="•"/>
                      </a:pPr>
                      <a:r>
                        <a:rPr lang="en-GB" sz="1800">
                          <a:effectLst/>
                          <a:latin typeface="Times New Roman" panose="02020603050405020304" pitchFamily="18" charset="0"/>
                          <a:cs typeface="Times New Roman" panose="02020603050405020304" pitchFamily="18" charset="0"/>
                        </a:rPr>
                        <a:t>Database Size</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c>
                  <a:txBody>
                    <a:bodyPr/>
                    <a:lstStyle/>
                    <a:p>
                      <a:pPr marL="0" indent="0" algn="just">
                        <a:lnSpc>
                          <a:spcPct val="107000"/>
                        </a:lnSpc>
                        <a:spcAft>
                          <a:spcPts val="800"/>
                        </a:spcAft>
                        <a:buFont typeface="Arial" panose="020B0604020202020204" pitchFamily="34" charset="0"/>
                        <a:buNone/>
                      </a:pPr>
                      <a:r>
                        <a:rPr lang="en-GB" sz="1800" dirty="0">
                          <a:effectLst/>
                          <a:latin typeface="Times New Roman" panose="02020603050405020304" pitchFamily="18" charset="0"/>
                          <a:cs typeface="Times New Roman" panose="02020603050405020304" pitchFamily="18" charset="0"/>
                        </a:rPr>
                        <a:t>100 MB-GB</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r>
              <a:tr h="707390">
                <a:tc>
                  <a:txBody>
                    <a:bodyPr/>
                    <a:lstStyle/>
                    <a:p>
                      <a:pPr marL="285750" indent="-285750" algn="just">
                        <a:lnSpc>
                          <a:spcPct val="107000"/>
                        </a:lnSpc>
                        <a:spcAft>
                          <a:spcPts val="800"/>
                        </a:spcAft>
                        <a:buFont typeface="Arial" panose="020B0604020202020204" pitchFamily="34" charset="0"/>
                        <a:buChar char="•"/>
                      </a:pPr>
                      <a:r>
                        <a:rPr lang="en-GB" sz="1800">
                          <a:effectLst/>
                          <a:latin typeface="Times New Roman" panose="02020603050405020304" pitchFamily="18" charset="0"/>
                          <a:cs typeface="Times New Roman" panose="02020603050405020304" pitchFamily="18" charset="0"/>
                        </a:rPr>
                        <a:t>Database design</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c>
                  <a:txBody>
                    <a:bodyPr/>
                    <a:lstStyle/>
                    <a:p>
                      <a:pPr marL="0" indent="0" algn="just">
                        <a:lnSpc>
                          <a:spcPct val="107000"/>
                        </a:lnSpc>
                        <a:spcAft>
                          <a:spcPts val="800"/>
                        </a:spcAft>
                        <a:buFont typeface="Arial" panose="020B0604020202020204" pitchFamily="34" charset="0"/>
                        <a:buNone/>
                      </a:pPr>
                      <a:r>
                        <a:rPr lang="en-GB" sz="1800" dirty="0">
                          <a:effectLst/>
                          <a:latin typeface="Times New Roman" panose="02020603050405020304" pitchFamily="18" charset="0"/>
                          <a:cs typeface="Times New Roman" panose="02020603050405020304" pitchFamily="18" charset="0"/>
                        </a:rPr>
                        <a:t>OLTP system usually uses an entity-relationship (ER) data model and application-oriented database design.</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r>
              <a:tr h="497205">
                <a:tc>
                  <a:txBody>
                    <a:bodyPr/>
                    <a:lstStyle/>
                    <a:p>
                      <a:pPr marL="285750" indent="-285750" algn="just">
                        <a:lnSpc>
                          <a:spcPct val="107000"/>
                        </a:lnSpc>
                        <a:spcAft>
                          <a:spcPts val="800"/>
                        </a:spcAft>
                        <a:buFont typeface="Arial" panose="020B0604020202020204" pitchFamily="34" charset="0"/>
                        <a:buChar char="•"/>
                      </a:pPr>
                      <a:r>
                        <a:rPr lang="en-GB" sz="1800" dirty="0">
                          <a:effectLst/>
                          <a:latin typeface="Times New Roman" panose="02020603050405020304" pitchFamily="18" charset="0"/>
                          <a:cs typeface="Times New Roman" panose="02020603050405020304" pitchFamily="18" charset="0"/>
                        </a:rPr>
                        <a:t>Volume of data</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c>
                  <a:txBody>
                    <a:bodyPr/>
                    <a:lstStyle/>
                    <a:p>
                      <a:pPr marL="0" indent="0" algn="just">
                        <a:lnSpc>
                          <a:spcPct val="107000"/>
                        </a:lnSpc>
                        <a:spcAft>
                          <a:spcPts val="800"/>
                        </a:spcAft>
                        <a:buFont typeface="Arial" panose="020B0604020202020204" pitchFamily="34" charset="0"/>
                        <a:buNone/>
                      </a:pPr>
                      <a:r>
                        <a:rPr lang="en-GB" sz="1800" dirty="0">
                          <a:effectLst/>
                          <a:latin typeface="Times New Roman" panose="02020603050405020304" pitchFamily="18" charset="0"/>
                          <a:cs typeface="Times New Roman" panose="02020603050405020304" pitchFamily="18" charset="0"/>
                        </a:rPr>
                        <a:t>Not very large</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r>
              <a:tr h="707390">
                <a:tc>
                  <a:txBody>
                    <a:bodyPr/>
                    <a:lstStyle/>
                    <a:p>
                      <a:pPr marL="285750" indent="-285750" algn="just">
                        <a:lnSpc>
                          <a:spcPct val="107000"/>
                        </a:lnSpc>
                        <a:spcAft>
                          <a:spcPts val="800"/>
                        </a:spcAft>
                        <a:buFont typeface="Arial" panose="020B0604020202020204" pitchFamily="34" charset="0"/>
                        <a:buChar char="•"/>
                      </a:pPr>
                      <a:r>
                        <a:rPr lang="en-GB" sz="1800" dirty="0">
                          <a:effectLst/>
                          <a:latin typeface="Times New Roman" panose="02020603050405020304" pitchFamily="18" charset="0"/>
                          <a:cs typeface="Times New Roman" panose="02020603050405020304" pitchFamily="18" charset="0"/>
                        </a:rPr>
                        <a:t>Access patterns</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c>
                  <a:txBody>
                    <a:bodyPr/>
                    <a:lstStyle/>
                    <a:p>
                      <a:pPr marL="0" indent="0" algn="just">
                        <a:lnSpc>
                          <a:spcPct val="107000"/>
                        </a:lnSpc>
                        <a:spcAft>
                          <a:spcPts val="800"/>
                        </a:spcAft>
                        <a:buFont typeface="Arial" panose="020B0604020202020204" pitchFamily="34" charset="0"/>
                        <a:buNone/>
                      </a:pPr>
                      <a:r>
                        <a:rPr lang="en-GB" sz="1800">
                          <a:effectLst/>
                          <a:latin typeface="Times New Roman" panose="02020603050405020304" pitchFamily="18" charset="0"/>
                          <a:cs typeface="Times New Roman" panose="02020603050405020304" pitchFamily="18" charset="0"/>
                        </a:rPr>
                        <a:t>The access patterns of an OLTP system subsist mainly of short, atomic transactions. Such a system requires concurrency control and recovery techniques.</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r>
              <a:tr h="497840">
                <a:tc>
                  <a:txBody>
                    <a:bodyPr/>
                    <a:lstStyle/>
                    <a:p>
                      <a:pPr marL="285750" indent="-285750" algn="just">
                        <a:lnSpc>
                          <a:spcPct val="107000"/>
                        </a:lnSpc>
                        <a:spcAft>
                          <a:spcPts val="800"/>
                        </a:spcAft>
                        <a:buFont typeface="Arial" panose="020B0604020202020204" pitchFamily="34" charset="0"/>
                        <a:buChar char="•"/>
                      </a:pPr>
                      <a:r>
                        <a:rPr lang="en-GB" sz="1800">
                          <a:effectLst/>
                          <a:latin typeface="Times New Roman" panose="02020603050405020304" pitchFamily="18" charset="0"/>
                          <a:cs typeface="Times New Roman" panose="02020603050405020304" pitchFamily="18" charset="0"/>
                        </a:rPr>
                        <a:t>Access mode</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c>
                  <a:txBody>
                    <a:bodyPr/>
                    <a:lstStyle/>
                    <a:p>
                      <a:pPr marL="0" indent="0" algn="just">
                        <a:lnSpc>
                          <a:spcPct val="107000"/>
                        </a:lnSpc>
                        <a:spcAft>
                          <a:spcPts val="800"/>
                        </a:spcAft>
                        <a:buFont typeface="Arial" panose="020B0604020202020204" pitchFamily="34" charset="0"/>
                        <a:buNone/>
                      </a:pPr>
                      <a:r>
                        <a:rPr lang="en-GB" sz="1800">
                          <a:effectLst/>
                          <a:latin typeface="Times New Roman" panose="02020603050405020304" pitchFamily="18" charset="0"/>
                          <a:cs typeface="Times New Roman" panose="02020603050405020304" pitchFamily="18" charset="0"/>
                        </a:rPr>
                        <a:t>Read/write</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r>
              <a:tr h="497205">
                <a:tc>
                  <a:txBody>
                    <a:bodyPr/>
                    <a:lstStyle/>
                    <a:p>
                      <a:pPr marL="285750" indent="-285750" algn="just">
                        <a:lnSpc>
                          <a:spcPct val="107000"/>
                        </a:lnSpc>
                        <a:spcAft>
                          <a:spcPts val="800"/>
                        </a:spcAft>
                        <a:buFont typeface="Arial" panose="020B0604020202020204" pitchFamily="34" charset="0"/>
                        <a:buChar char="•"/>
                      </a:pPr>
                      <a:r>
                        <a:rPr lang="en-GB" sz="1800" dirty="0">
                          <a:effectLst/>
                          <a:latin typeface="Times New Roman" panose="02020603050405020304" pitchFamily="18" charset="0"/>
                          <a:cs typeface="Times New Roman" panose="02020603050405020304" pitchFamily="18" charset="0"/>
                        </a:rPr>
                        <a:t>Insert and Updates</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c>
                  <a:txBody>
                    <a:bodyPr/>
                    <a:lstStyle/>
                    <a:p>
                      <a:pPr marL="0" indent="0" algn="just">
                        <a:lnSpc>
                          <a:spcPct val="107000"/>
                        </a:lnSpc>
                        <a:spcAft>
                          <a:spcPts val="800"/>
                        </a:spcAft>
                        <a:buFont typeface="Arial" panose="020B0604020202020204" pitchFamily="34" charset="0"/>
                        <a:buNone/>
                      </a:pPr>
                      <a:r>
                        <a:rPr lang="en-GB" sz="1800" dirty="0">
                          <a:effectLst/>
                          <a:latin typeface="Times New Roman" panose="02020603050405020304" pitchFamily="18" charset="0"/>
                          <a:cs typeface="Times New Roman" panose="02020603050405020304" pitchFamily="18" charset="0"/>
                        </a:rPr>
                        <a:t>Short and fast inserts and updates proposed by end-users.</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r>
              <a:tr h="497205">
                <a:tc>
                  <a:txBody>
                    <a:bodyPr/>
                    <a:lstStyle/>
                    <a:p>
                      <a:pPr marL="285750" indent="-285750" algn="just">
                        <a:lnSpc>
                          <a:spcPct val="107000"/>
                        </a:lnSpc>
                        <a:spcAft>
                          <a:spcPts val="800"/>
                        </a:spcAft>
                        <a:buFont typeface="Arial" panose="020B0604020202020204" pitchFamily="34" charset="0"/>
                        <a:buChar char="•"/>
                      </a:pPr>
                      <a:r>
                        <a:rPr lang="en-GB" sz="1800" dirty="0">
                          <a:effectLst/>
                          <a:latin typeface="Times New Roman" panose="02020603050405020304" pitchFamily="18" charset="0"/>
                          <a:cs typeface="Times New Roman" panose="02020603050405020304" pitchFamily="18" charset="0"/>
                        </a:rPr>
                        <a:t>Normalization</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c>
                  <a:txBody>
                    <a:bodyPr/>
                    <a:lstStyle/>
                    <a:p>
                      <a:pPr marL="0" indent="0" algn="just">
                        <a:lnSpc>
                          <a:spcPct val="107000"/>
                        </a:lnSpc>
                        <a:spcAft>
                          <a:spcPts val="800"/>
                        </a:spcAft>
                        <a:buFont typeface="Arial" panose="020B0604020202020204" pitchFamily="34" charset="0"/>
                        <a:buNone/>
                      </a:pPr>
                      <a:r>
                        <a:rPr lang="en-GB" sz="1800" dirty="0">
                          <a:effectLst/>
                          <a:latin typeface="Times New Roman" panose="02020603050405020304" pitchFamily="18" charset="0"/>
                          <a:cs typeface="Times New Roman" panose="02020603050405020304" pitchFamily="18" charset="0"/>
                        </a:rPr>
                        <a:t>Fully Normalized</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r>
              <a:tr h="497840">
                <a:tc>
                  <a:txBody>
                    <a:bodyPr/>
                    <a:lstStyle/>
                    <a:p>
                      <a:pPr marL="285750" indent="-285750" algn="just">
                        <a:lnSpc>
                          <a:spcPct val="107000"/>
                        </a:lnSpc>
                        <a:spcAft>
                          <a:spcPts val="800"/>
                        </a:spcAft>
                        <a:buFont typeface="Arial" panose="020B0604020202020204" pitchFamily="34" charset="0"/>
                        <a:buChar char="•"/>
                      </a:pPr>
                      <a:r>
                        <a:rPr lang="en-GB" sz="1800" dirty="0">
                          <a:effectLst/>
                          <a:latin typeface="Times New Roman" panose="02020603050405020304" pitchFamily="18" charset="0"/>
                          <a:cs typeface="Times New Roman" panose="02020603050405020304" pitchFamily="18" charset="0"/>
                        </a:rPr>
                        <a:t>Processing Speed</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c>
                  <a:txBody>
                    <a:bodyPr/>
                    <a:lstStyle/>
                    <a:p>
                      <a:pPr marL="0" indent="0" algn="just">
                        <a:lnSpc>
                          <a:spcPct val="107000"/>
                        </a:lnSpc>
                        <a:spcAft>
                          <a:spcPts val="800"/>
                        </a:spcAft>
                        <a:buFont typeface="Arial" panose="020B0604020202020204" pitchFamily="34" charset="0"/>
                        <a:buNone/>
                      </a:pPr>
                      <a:r>
                        <a:rPr lang="en-GB" sz="1800" dirty="0">
                          <a:effectLst/>
                          <a:latin typeface="Times New Roman" panose="02020603050405020304" pitchFamily="18" charset="0"/>
                          <a:cs typeface="Times New Roman" panose="02020603050405020304" pitchFamily="18" charset="0"/>
                        </a:rPr>
                        <a:t>Very Fast</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38" marR="53438" marT="53438" marB="53438"/>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775"/>
            <a:ext cx="10515600" cy="615950"/>
          </a:xfrm>
        </p:spPr>
        <p:txBody>
          <a:bodyPr>
            <a:normAutofit fontScale="90000"/>
          </a:bodyPr>
          <a:lstStyle/>
          <a:p>
            <a:br>
              <a:rPr lang="en-GB" sz="2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GB" sz="2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GB" sz="3555"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Characteristics of OLTP</a:t>
            </a:r>
            <a:br>
              <a:rPr lang="en-GB"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750" y="917575"/>
            <a:ext cx="11419840" cy="5940425"/>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OLTP uses transactions that include small amounts of data</a:t>
            </a:r>
            <a:r>
              <a:rPr lang="en-US" alt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GB"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It supports complex data models and tables.</a:t>
            </a:r>
            <a:endParaRPr lang="en-GB"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Indexed data in the database can be accessed easily.</a:t>
            </a:r>
            <a:endParaRPr lang="en-GB"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OLTP has a large number of users</a:t>
            </a:r>
            <a:r>
              <a:rPr lang="en-US" alt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GB"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It has fast response times</a:t>
            </a:r>
            <a:r>
              <a:rPr lang="en-US" altLang="en-GB"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endParaRPr lang="en-GB"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Databases are directly accessible to end-users</a:t>
            </a:r>
            <a:r>
              <a:rPr lang="en-US" alt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GB"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The response time of OLTP system is short.</a:t>
            </a:r>
            <a:endParaRPr lang="en-GB"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OLTP uses a fully normalized schema for database consistency.</a:t>
            </a:r>
            <a:endParaRPr lang="en-GB"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strictly performs only the predefined operations on a small number of records</a:t>
            </a:r>
            <a:r>
              <a:rPr lang="en-US" alt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OLTP stores the records of the last few days or a week.</a:t>
            </a:r>
            <a:endParaRPr lang="en-GB"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0</TotalTime>
  <Words>13119</Words>
  <Application>WPS Presentation</Application>
  <PresentationFormat>Widescreen</PresentationFormat>
  <Paragraphs>362</Paragraphs>
  <Slides>22</Slides>
  <Notes>0</Notes>
  <HiddenSlides>1</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SimSun</vt:lpstr>
      <vt:lpstr>Wingdings</vt:lpstr>
      <vt:lpstr>Times New Roman</vt:lpstr>
      <vt:lpstr>Calibri</vt:lpstr>
      <vt:lpstr>Roboto</vt:lpstr>
      <vt:lpstr>Helvetica</vt:lpstr>
      <vt:lpstr>Symbol</vt:lpstr>
      <vt:lpstr>Source Sans Pro</vt:lpstr>
      <vt:lpstr>Microsoft YaHei</vt:lpstr>
      <vt:lpstr>Arial Unicode MS</vt:lpstr>
      <vt:lpstr>Calibri Light</vt:lpstr>
      <vt:lpstr>Wingdings</vt:lpstr>
      <vt:lpstr>Office Theme</vt:lpstr>
      <vt:lpstr>PowerPoint 演示文稿</vt:lpstr>
      <vt:lpstr>A. Data Warehousing  </vt:lpstr>
      <vt:lpstr>Key Characteristics of Data Warehouse </vt:lpstr>
      <vt:lpstr>PowerPoint 演示文稿</vt:lpstr>
      <vt:lpstr>  Operational Database vs. Data Warehouse </vt:lpstr>
      <vt:lpstr>PowerPoint 演示文稿</vt:lpstr>
      <vt:lpstr>B. Online transaction processing (OLTP) </vt:lpstr>
      <vt:lpstr>PowerPoint 演示文稿</vt:lpstr>
      <vt:lpstr>Characteristics of OLTP </vt:lpstr>
      <vt:lpstr>  Architecture of OLTP </vt:lpstr>
      <vt:lpstr>      OLTP Architecture </vt:lpstr>
      <vt:lpstr>  Example of OLTP Transaction </vt:lpstr>
      <vt:lpstr>PowerPoint 演示文稿</vt:lpstr>
      <vt:lpstr>  OLTP vs. OLAP </vt:lpstr>
      <vt:lpstr>Advantages of OLTP </vt:lpstr>
      <vt:lpstr> Disadvantages of OLTP </vt:lpstr>
      <vt:lpstr>    Challenges of an OLTP System </vt:lpstr>
      <vt:lpstr>C. Data mining techniques   </vt:lpstr>
      <vt:lpstr>   Data Mining Techniques </vt:lpstr>
      <vt:lpstr>   The Data Mining Process </vt:lpstr>
      <vt:lpstr> Applications of Data Mining </vt:lpstr>
      <vt:lpstr>  Advantages and Disadvantages of Data Mining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dawit obsa</dc:creator>
  <cp:lastModifiedBy>user</cp:lastModifiedBy>
  <cp:revision>33</cp:revision>
  <dcterms:created xsi:type="dcterms:W3CDTF">2024-05-07T17:05:00Z</dcterms:created>
  <dcterms:modified xsi:type="dcterms:W3CDTF">2024-05-09T07:09:18Z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72F9D4A236064230B26E3FC3F08F6330_13</vt:lpwstr>
  </property>
  <property fmtid="{D5CDD505-2E9C-101B-9397-08002B2CF9AE}" pid="3" name="KSOProductBuildVer">
    <vt:lpwstr>1033-12.2.0.16731</vt:lpwstr>
  </property>
</Properties>
</file>