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737" r:id="rId2"/>
  </p:sldMasterIdLst>
  <p:notesMasterIdLst>
    <p:notesMasterId r:id="rId25"/>
  </p:notesMasterIdLst>
  <p:sldIdLst>
    <p:sldId id="257" r:id="rId3"/>
    <p:sldId id="262" r:id="rId4"/>
    <p:sldId id="258" r:id="rId5"/>
    <p:sldId id="270" r:id="rId6"/>
    <p:sldId id="272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69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나눔스퀘어 Bold" panose="020B0600000101010101" pitchFamily="50" charset="-127"/>
      <p:bold r:id="rId32"/>
    </p:embeddedFont>
    <p:embeddedFont>
      <p:font typeface="나눔스퀘어 ExtraBold" panose="020B0600000101010101" pitchFamily="50" charset="-127"/>
      <p:bold r:id="rId33"/>
    </p:embeddedFont>
    <p:embeddedFont>
      <p:font typeface="나눔스퀘어_ac Bold" panose="020B0600000101010101" pitchFamily="50" charset="-127"/>
      <p:bold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2F"/>
    <a:srgbClr val="D0CECE"/>
    <a:srgbClr val="8DBABD"/>
    <a:srgbClr val="634EEA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5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94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40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21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87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6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4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1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4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8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9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6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-135000" y="135000"/>
            <a:ext cx="1080000" cy="81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8199000" y="5913000"/>
            <a:ext cx="1080000" cy="81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385754" rtl="0" eaLnBrk="1" latinLnBrk="1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39" indent="-96439" algn="l" defTabSz="385754" rtl="0" eaLnBrk="1" latinLnBrk="1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15" indent="-96439" algn="l" defTabSz="385754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192" indent="-96439" algn="l" defTabSz="385754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68" indent="-96439" algn="l" defTabSz="385754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44" indent="-96439" algn="l" defTabSz="385754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20" indent="-96439" algn="l" defTabSz="385754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698" indent="-96439" algn="l" defTabSz="385754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74" indent="-96439" algn="l" defTabSz="385754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50" indent="-96439" algn="l" defTabSz="385754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85754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6" algn="l" defTabSz="385754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4" algn="l" defTabSz="385754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385754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385754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2" algn="l" defTabSz="385754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385754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5" algn="l" defTabSz="385754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385754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5C3AD3-CEC2-411C-BBD9-08FDF76BD514}"/>
              </a:ext>
            </a:extLst>
          </p:cNvPr>
          <p:cNvSpPr/>
          <p:nvPr userDrawn="1"/>
        </p:nvSpPr>
        <p:spPr>
          <a:xfrm rot="5400000">
            <a:off x="-135000" y="135000"/>
            <a:ext cx="1080000" cy="81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45FA5F92-E929-4CB1-B34F-1F7DE1618CB2}"/>
              </a:ext>
            </a:extLst>
          </p:cNvPr>
          <p:cNvSpPr/>
          <p:nvPr userDrawn="1"/>
        </p:nvSpPr>
        <p:spPr>
          <a:xfrm rot="16200000">
            <a:off x="8199000" y="5913000"/>
            <a:ext cx="1080000" cy="81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</p:spTree>
    <p:extLst>
      <p:ext uri="{BB962C8B-B14F-4D97-AF65-F5344CB8AC3E}">
        <p14:creationId xmlns:p14="http://schemas.microsoft.com/office/powerpoint/2010/main" val="356567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Wine+Qualit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6458" y="2591226"/>
            <a:ext cx="4891083" cy="752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sz="3000" kern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마이닝 </a:t>
            </a:r>
            <a:r>
              <a:rPr lang="en-US" altLang="ko-KR" sz="3000" kern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Term Project</a:t>
            </a:r>
            <a:endParaRPr lang="ko-KR" altLang="en-US" sz="3000" kern="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81788" y="3669143"/>
            <a:ext cx="2180415" cy="752898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B993007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고나영</a:t>
            </a: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31642785-8A66-45FE-956C-50EF66A4AF24}"/>
              </a:ext>
            </a:extLst>
          </p:cNvPr>
          <p:cNvSpPr/>
          <p:nvPr/>
        </p:nvSpPr>
        <p:spPr>
          <a:xfrm rot="5400000">
            <a:off x="4762" y="-4764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67C846D-5988-46C3-974E-E2E4628FBCD8}"/>
              </a:ext>
            </a:extLst>
          </p:cNvPr>
          <p:cNvSpPr/>
          <p:nvPr/>
        </p:nvSpPr>
        <p:spPr>
          <a:xfrm rot="16200000">
            <a:off x="7900986" y="5614988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68572B0B-919A-494E-BFA4-85E6A87E699B}"/>
              </a:ext>
            </a:extLst>
          </p:cNvPr>
          <p:cNvSpPr/>
          <p:nvPr/>
        </p:nvSpPr>
        <p:spPr>
          <a:xfrm rot="5400000">
            <a:off x="4762" y="-4764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8B5D56FA-E382-422A-80ED-EE7151300BE9}"/>
              </a:ext>
            </a:extLst>
          </p:cNvPr>
          <p:cNvSpPr/>
          <p:nvPr/>
        </p:nvSpPr>
        <p:spPr>
          <a:xfrm rot="16200000">
            <a:off x="7900988" y="5614988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6FFF83-7B28-487B-B828-330269A1D2DF}"/>
              </a:ext>
            </a:extLst>
          </p:cNvPr>
          <p:cNvSpPr txBox="1"/>
          <p:nvPr/>
        </p:nvSpPr>
        <p:spPr>
          <a:xfrm>
            <a:off x="711487" y="1044831"/>
            <a:ext cx="204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Random Forest</a:t>
            </a:r>
            <a:endParaRPr lang="ko-KR" altLang="en-US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1C726D-E286-4B33-A867-B40F21C7009F}"/>
              </a:ext>
            </a:extLst>
          </p:cNvPr>
          <p:cNvSpPr txBox="1"/>
          <p:nvPr/>
        </p:nvSpPr>
        <p:spPr>
          <a:xfrm>
            <a:off x="1491797" y="235224"/>
            <a:ext cx="657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사용한 알고리즘 </a:t>
            </a:r>
            <a:r>
              <a:rPr lang="en-US" altLang="ko-KR" sz="36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앙상블 알고리즘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C0AA2-1B85-4BB6-BAFB-BF2C6082EF4E}"/>
              </a:ext>
            </a:extLst>
          </p:cNvPr>
          <p:cNvSpPr txBox="1"/>
          <p:nvPr/>
        </p:nvSpPr>
        <p:spPr>
          <a:xfrm>
            <a:off x="920249" y="450728"/>
            <a:ext cx="64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345D1E-0D61-4402-9845-721A65486BB3}"/>
              </a:ext>
            </a:extLst>
          </p:cNvPr>
          <p:cNvSpPr txBox="1"/>
          <p:nvPr/>
        </p:nvSpPr>
        <p:spPr>
          <a:xfrm>
            <a:off x="920249" y="1471193"/>
            <a:ext cx="7035644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Random Forest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반복 복원추출을 진행</a:t>
            </a:r>
            <a:endParaRPr lang="en-US" altLang="ko-KR" spc="-64" dirty="0">
              <a:solidFill>
                <a:srgbClr val="00002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변수를 </a:t>
            </a: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random 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하게 추출하여 다양한 모델을 만듦</a:t>
            </a:r>
            <a:endParaRPr lang="en-US" altLang="ko-KR" spc="-64" dirty="0">
              <a:solidFill>
                <a:srgbClr val="00002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프로젝트에서 사용한 데이터가 약 </a:t>
            </a: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1600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개이므로</a:t>
            </a: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앙상블 알고리즘 중에서 </a:t>
            </a:r>
            <a:endParaRPr lang="en-US" altLang="ko-KR" spc="-64" dirty="0">
              <a:solidFill>
                <a:srgbClr val="00002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변수를 랜덤하게 추출하는 </a:t>
            </a: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Random Forest 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알고리즘이 적합할 것으로 판단</a:t>
            </a:r>
            <a:endParaRPr lang="en-US" altLang="ko-KR" spc="-64" dirty="0">
              <a:solidFill>
                <a:srgbClr val="00002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E58AF08-E3E4-48CA-BAA1-885A93FCA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048" y="2841003"/>
            <a:ext cx="11288503" cy="532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553252440">
            <a:extLst>
              <a:ext uri="{FF2B5EF4-FFF2-40B4-BE49-F238E27FC236}">
                <a16:creationId xmlns:a16="http://schemas.microsoft.com/office/drawing/2014/main" id="{7E5E65B4-EAC7-4E17-AA36-9DBEB0E7D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048" y="3235214"/>
            <a:ext cx="4627111" cy="341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8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68572B0B-919A-494E-BFA4-85E6A87E699B}"/>
              </a:ext>
            </a:extLst>
          </p:cNvPr>
          <p:cNvSpPr/>
          <p:nvPr/>
        </p:nvSpPr>
        <p:spPr>
          <a:xfrm rot="5400000">
            <a:off x="4762" y="-4764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8B5D56FA-E382-422A-80ED-EE7151300BE9}"/>
              </a:ext>
            </a:extLst>
          </p:cNvPr>
          <p:cNvSpPr/>
          <p:nvPr/>
        </p:nvSpPr>
        <p:spPr>
          <a:xfrm rot="16200000">
            <a:off x="7900988" y="5614988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6FFF83-7B28-487B-B828-330269A1D2DF}"/>
              </a:ext>
            </a:extLst>
          </p:cNvPr>
          <p:cNvSpPr txBox="1"/>
          <p:nvPr/>
        </p:nvSpPr>
        <p:spPr>
          <a:xfrm>
            <a:off x="711487" y="1044831"/>
            <a:ext cx="204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Random Forest</a:t>
            </a:r>
            <a:endParaRPr lang="ko-KR" altLang="en-US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1C726D-E286-4B33-A867-B40F21C7009F}"/>
              </a:ext>
            </a:extLst>
          </p:cNvPr>
          <p:cNvSpPr txBox="1"/>
          <p:nvPr/>
        </p:nvSpPr>
        <p:spPr>
          <a:xfrm>
            <a:off x="1491797" y="235224"/>
            <a:ext cx="657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사용한 알고리즘 </a:t>
            </a:r>
            <a:r>
              <a:rPr lang="en-US" altLang="ko-KR" sz="36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앙상블 알고리즘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C0AA2-1B85-4BB6-BAFB-BF2C6082EF4E}"/>
              </a:ext>
            </a:extLst>
          </p:cNvPr>
          <p:cNvSpPr txBox="1"/>
          <p:nvPr/>
        </p:nvSpPr>
        <p:spPr>
          <a:xfrm>
            <a:off x="920249" y="450728"/>
            <a:ext cx="64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345D1E-0D61-4402-9845-721A65486BB3}"/>
              </a:ext>
            </a:extLst>
          </p:cNvPr>
          <p:cNvSpPr txBox="1"/>
          <p:nvPr/>
        </p:nvSpPr>
        <p:spPr>
          <a:xfrm>
            <a:off x="920249" y="1420393"/>
            <a:ext cx="5237972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64" dirty="0" err="1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feature_importances</a:t>
            </a: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 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이용한 변수 중요도 시각화</a:t>
            </a:r>
            <a:endParaRPr lang="en-US" altLang="ko-KR" spc="-64" dirty="0">
              <a:solidFill>
                <a:srgbClr val="00002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193" name="_x550826176">
            <a:extLst>
              <a:ext uri="{FF2B5EF4-FFF2-40B4-BE49-F238E27FC236}">
                <a16:creationId xmlns:a16="http://schemas.microsoft.com/office/drawing/2014/main" id="{7C165A4C-60CF-42DC-B6FC-44991A4A8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105" y="1983145"/>
            <a:ext cx="5931652" cy="202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_x550826752">
            <a:extLst>
              <a:ext uri="{FF2B5EF4-FFF2-40B4-BE49-F238E27FC236}">
                <a16:creationId xmlns:a16="http://schemas.microsoft.com/office/drawing/2014/main" id="{4421FCD1-5A1C-4951-9AC9-516AEAC9D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4107877"/>
            <a:ext cx="6204313" cy="275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2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68572B0B-919A-494E-BFA4-85E6A87E699B}"/>
              </a:ext>
            </a:extLst>
          </p:cNvPr>
          <p:cNvSpPr/>
          <p:nvPr/>
        </p:nvSpPr>
        <p:spPr>
          <a:xfrm rot="5400000">
            <a:off x="4762" y="-4764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8B5D56FA-E382-422A-80ED-EE7151300BE9}"/>
              </a:ext>
            </a:extLst>
          </p:cNvPr>
          <p:cNvSpPr/>
          <p:nvPr/>
        </p:nvSpPr>
        <p:spPr>
          <a:xfrm rot="16200000">
            <a:off x="7900988" y="5614988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6FFF83-7B28-487B-B828-330269A1D2DF}"/>
              </a:ext>
            </a:extLst>
          </p:cNvPr>
          <p:cNvSpPr txBox="1"/>
          <p:nvPr/>
        </p:nvSpPr>
        <p:spPr>
          <a:xfrm>
            <a:off x="711487" y="1044831"/>
            <a:ext cx="149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Roc Curve</a:t>
            </a:r>
            <a:endParaRPr lang="ko-KR" altLang="en-US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1C726D-E286-4B33-A867-B40F21C7009F}"/>
              </a:ext>
            </a:extLst>
          </p:cNvPr>
          <p:cNvSpPr txBox="1"/>
          <p:nvPr/>
        </p:nvSpPr>
        <p:spPr>
          <a:xfrm>
            <a:off x="1567607" y="266062"/>
            <a:ext cx="1420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시각화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C0AA2-1B85-4BB6-BAFB-BF2C6082EF4E}"/>
              </a:ext>
            </a:extLst>
          </p:cNvPr>
          <p:cNvSpPr txBox="1"/>
          <p:nvPr/>
        </p:nvSpPr>
        <p:spPr>
          <a:xfrm>
            <a:off x="920249" y="450728"/>
            <a:ext cx="64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345D1E-0D61-4402-9845-721A65486BB3}"/>
              </a:ext>
            </a:extLst>
          </p:cNvPr>
          <p:cNvSpPr txBox="1"/>
          <p:nvPr/>
        </p:nvSpPr>
        <p:spPr>
          <a:xfrm>
            <a:off x="920249" y="1420393"/>
            <a:ext cx="5237972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64" dirty="0" err="1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feature_importances</a:t>
            </a: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 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이용한 변수 중요도 시각화</a:t>
            </a:r>
            <a:endParaRPr lang="en-US" altLang="ko-KR" spc="-64" dirty="0">
              <a:solidFill>
                <a:srgbClr val="00002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9217" name="_x551763320">
            <a:extLst>
              <a:ext uri="{FF2B5EF4-FFF2-40B4-BE49-F238E27FC236}">
                <a16:creationId xmlns:a16="http://schemas.microsoft.com/office/drawing/2014/main" id="{76DD26CC-B6D6-4432-934D-7E8384C6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699" y="1957226"/>
            <a:ext cx="5701665" cy="471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416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68572B0B-919A-494E-BFA4-85E6A87E699B}"/>
              </a:ext>
            </a:extLst>
          </p:cNvPr>
          <p:cNvSpPr/>
          <p:nvPr/>
        </p:nvSpPr>
        <p:spPr>
          <a:xfrm rot="5400000">
            <a:off x="4762" y="-4764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8B5D56FA-E382-422A-80ED-EE7151300BE9}"/>
              </a:ext>
            </a:extLst>
          </p:cNvPr>
          <p:cNvSpPr/>
          <p:nvPr/>
        </p:nvSpPr>
        <p:spPr>
          <a:xfrm rot="16200000">
            <a:off x="7900988" y="5614988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6FFF83-7B28-487B-B828-330269A1D2DF}"/>
              </a:ext>
            </a:extLst>
          </p:cNvPr>
          <p:cNvSpPr txBox="1"/>
          <p:nvPr/>
        </p:nvSpPr>
        <p:spPr>
          <a:xfrm>
            <a:off x="623887" y="1216511"/>
            <a:ext cx="223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Confusion Matrix</a:t>
            </a:r>
            <a:endParaRPr lang="ko-KR" altLang="en-US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1C726D-E286-4B33-A867-B40F21C7009F}"/>
              </a:ext>
            </a:extLst>
          </p:cNvPr>
          <p:cNvSpPr txBox="1"/>
          <p:nvPr/>
        </p:nvSpPr>
        <p:spPr>
          <a:xfrm>
            <a:off x="1567607" y="345574"/>
            <a:ext cx="1420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시각화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C0AA2-1B85-4BB6-BAFB-BF2C6082EF4E}"/>
              </a:ext>
            </a:extLst>
          </p:cNvPr>
          <p:cNvSpPr txBox="1"/>
          <p:nvPr/>
        </p:nvSpPr>
        <p:spPr>
          <a:xfrm>
            <a:off x="920249" y="530240"/>
            <a:ext cx="64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41" name="_x550828408">
            <a:extLst>
              <a:ext uri="{FF2B5EF4-FFF2-40B4-BE49-F238E27FC236}">
                <a16:creationId xmlns:a16="http://schemas.microsoft.com/office/drawing/2014/main" id="{D69A5372-A703-4561-AE4F-765B38E7F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30" y="2024536"/>
            <a:ext cx="6958539" cy="359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74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68572B0B-919A-494E-BFA4-85E6A87E699B}"/>
              </a:ext>
            </a:extLst>
          </p:cNvPr>
          <p:cNvSpPr/>
          <p:nvPr/>
        </p:nvSpPr>
        <p:spPr>
          <a:xfrm rot="5400000">
            <a:off x="4762" y="-4764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8B5D56FA-E382-422A-80ED-EE7151300BE9}"/>
              </a:ext>
            </a:extLst>
          </p:cNvPr>
          <p:cNvSpPr/>
          <p:nvPr/>
        </p:nvSpPr>
        <p:spPr>
          <a:xfrm rot="16200000">
            <a:off x="7900988" y="5614988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6FFF83-7B28-487B-B828-330269A1D2DF}"/>
              </a:ext>
            </a:extLst>
          </p:cNvPr>
          <p:cNvSpPr txBox="1"/>
          <p:nvPr/>
        </p:nvSpPr>
        <p:spPr>
          <a:xfrm>
            <a:off x="711487" y="1044831"/>
            <a:ext cx="130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ko-KR" altLang="en-US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셋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1C726D-E286-4B33-A867-B40F21C7009F}"/>
              </a:ext>
            </a:extLst>
          </p:cNvPr>
          <p:cNvSpPr txBox="1"/>
          <p:nvPr/>
        </p:nvSpPr>
        <p:spPr>
          <a:xfrm>
            <a:off x="1567607" y="266062"/>
            <a:ext cx="2425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HW7</a:t>
            </a:r>
            <a:r>
              <a:rPr lang="ko-KR" altLang="en-US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</a:t>
            </a:r>
            <a:r>
              <a:rPr lang="ko-KR" altLang="en-US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4.2</a:t>
            </a:r>
            <a:endParaRPr lang="ko-KR" altLang="en-US" sz="36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C0AA2-1B85-4BB6-BAFB-BF2C6082EF4E}"/>
              </a:ext>
            </a:extLst>
          </p:cNvPr>
          <p:cNvSpPr txBox="1"/>
          <p:nvPr/>
        </p:nvSpPr>
        <p:spPr>
          <a:xfrm>
            <a:off x="920249" y="450728"/>
            <a:ext cx="64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265" name="_x550501400">
            <a:extLst>
              <a:ext uri="{FF2B5EF4-FFF2-40B4-BE49-F238E27FC236}">
                <a16:creationId xmlns:a16="http://schemas.microsoft.com/office/drawing/2014/main" id="{35706BC2-847D-4153-8072-01FF152E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32" y="1422915"/>
            <a:ext cx="7019336" cy="210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550505432">
            <a:extLst>
              <a:ext uri="{FF2B5EF4-FFF2-40B4-BE49-F238E27FC236}">
                <a16:creationId xmlns:a16="http://schemas.microsoft.com/office/drawing/2014/main" id="{1B8CAEB1-61A5-465B-AEA5-E7E68B848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285" y="3752850"/>
            <a:ext cx="3833813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080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68572B0B-919A-494E-BFA4-85E6A87E699B}"/>
              </a:ext>
            </a:extLst>
          </p:cNvPr>
          <p:cNvSpPr/>
          <p:nvPr/>
        </p:nvSpPr>
        <p:spPr>
          <a:xfrm rot="5400000">
            <a:off x="4762" y="-4764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8B5D56FA-E382-422A-80ED-EE7151300BE9}"/>
              </a:ext>
            </a:extLst>
          </p:cNvPr>
          <p:cNvSpPr/>
          <p:nvPr/>
        </p:nvSpPr>
        <p:spPr>
          <a:xfrm rot="16200000">
            <a:off x="7900988" y="5614988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6FFF83-7B28-487B-B828-330269A1D2DF}"/>
              </a:ext>
            </a:extLst>
          </p:cNvPr>
          <p:cNvSpPr txBox="1"/>
          <p:nvPr/>
        </p:nvSpPr>
        <p:spPr>
          <a:xfrm>
            <a:off x="711487" y="1044831"/>
            <a:ext cx="17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pc="-64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1C726D-E286-4B33-A867-B40F21C7009F}"/>
              </a:ext>
            </a:extLst>
          </p:cNvPr>
          <p:cNvSpPr txBox="1"/>
          <p:nvPr/>
        </p:nvSpPr>
        <p:spPr>
          <a:xfrm>
            <a:off x="1567607" y="266062"/>
            <a:ext cx="2425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HW7</a:t>
            </a:r>
            <a:r>
              <a:rPr lang="ko-KR" altLang="en-US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</a:t>
            </a:r>
            <a:r>
              <a:rPr lang="ko-KR" altLang="en-US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4.2</a:t>
            </a:r>
            <a:endParaRPr lang="ko-KR" altLang="en-US" sz="36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C0AA2-1B85-4BB6-BAFB-BF2C6082EF4E}"/>
              </a:ext>
            </a:extLst>
          </p:cNvPr>
          <p:cNvSpPr txBox="1"/>
          <p:nvPr/>
        </p:nvSpPr>
        <p:spPr>
          <a:xfrm>
            <a:off x="920249" y="450728"/>
            <a:ext cx="64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289" name="_x554788024">
            <a:extLst>
              <a:ext uri="{FF2B5EF4-FFF2-40B4-BE49-F238E27FC236}">
                <a16:creationId xmlns:a16="http://schemas.microsoft.com/office/drawing/2014/main" id="{31DD1E54-5A14-406D-A433-34A2BB499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23" y="1598036"/>
            <a:ext cx="7761953" cy="464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517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68572B0B-919A-494E-BFA4-85E6A87E699B}"/>
              </a:ext>
            </a:extLst>
          </p:cNvPr>
          <p:cNvSpPr/>
          <p:nvPr/>
        </p:nvSpPr>
        <p:spPr>
          <a:xfrm rot="5400000">
            <a:off x="4762" y="-4764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8B5D56FA-E382-422A-80ED-EE7151300BE9}"/>
              </a:ext>
            </a:extLst>
          </p:cNvPr>
          <p:cNvSpPr/>
          <p:nvPr/>
        </p:nvSpPr>
        <p:spPr>
          <a:xfrm rot="16200000">
            <a:off x="7900988" y="5614988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6FFF83-7B28-487B-B828-330269A1D2DF}"/>
              </a:ext>
            </a:extLst>
          </p:cNvPr>
          <p:cNvSpPr txBox="1"/>
          <p:nvPr/>
        </p:nvSpPr>
        <p:spPr>
          <a:xfrm>
            <a:off x="711487" y="1044831"/>
            <a:ext cx="261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3) </a:t>
            </a:r>
            <a:r>
              <a:rPr lang="ko-KR" altLang="en-US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 적용 및 시각화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1C726D-E286-4B33-A867-B40F21C7009F}"/>
              </a:ext>
            </a:extLst>
          </p:cNvPr>
          <p:cNvSpPr txBox="1"/>
          <p:nvPr/>
        </p:nvSpPr>
        <p:spPr>
          <a:xfrm>
            <a:off x="1567607" y="266062"/>
            <a:ext cx="2425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HW7</a:t>
            </a:r>
            <a:r>
              <a:rPr lang="ko-KR" altLang="en-US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</a:t>
            </a:r>
            <a:r>
              <a:rPr lang="ko-KR" altLang="en-US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4.2</a:t>
            </a:r>
            <a:endParaRPr lang="ko-KR" altLang="en-US" sz="36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C0AA2-1B85-4BB6-BAFB-BF2C6082EF4E}"/>
              </a:ext>
            </a:extLst>
          </p:cNvPr>
          <p:cNvSpPr txBox="1"/>
          <p:nvPr/>
        </p:nvSpPr>
        <p:spPr>
          <a:xfrm>
            <a:off x="920249" y="450728"/>
            <a:ext cx="64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313" name="_x550825816">
            <a:extLst>
              <a:ext uri="{FF2B5EF4-FFF2-40B4-BE49-F238E27FC236}">
                <a16:creationId xmlns:a16="http://schemas.microsoft.com/office/drawing/2014/main" id="{17C542D7-E538-4685-A125-0683A2EEC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83" y="1503701"/>
            <a:ext cx="5483433" cy="508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76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68572B0B-919A-494E-BFA4-85E6A87E699B}"/>
              </a:ext>
            </a:extLst>
          </p:cNvPr>
          <p:cNvSpPr/>
          <p:nvPr/>
        </p:nvSpPr>
        <p:spPr>
          <a:xfrm rot="5400000">
            <a:off x="4762" y="-4764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8B5D56FA-E382-422A-80ED-EE7151300BE9}"/>
              </a:ext>
            </a:extLst>
          </p:cNvPr>
          <p:cNvSpPr/>
          <p:nvPr/>
        </p:nvSpPr>
        <p:spPr>
          <a:xfrm rot="16200000">
            <a:off x="7900988" y="5614988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6FFF83-7B28-487B-B828-330269A1D2DF}"/>
              </a:ext>
            </a:extLst>
          </p:cNvPr>
          <p:cNvSpPr txBox="1"/>
          <p:nvPr/>
        </p:nvSpPr>
        <p:spPr>
          <a:xfrm>
            <a:off x="711487" y="1044831"/>
            <a:ext cx="261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3) </a:t>
            </a:r>
            <a:r>
              <a:rPr lang="ko-KR" altLang="en-US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 적용 및 시각화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1C726D-E286-4B33-A867-B40F21C7009F}"/>
              </a:ext>
            </a:extLst>
          </p:cNvPr>
          <p:cNvSpPr txBox="1"/>
          <p:nvPr/>
        </p:nvSpPr>
        <p:spPr>
          <a:xfrm>
            <a:off x="1567607" y="266062"/>
            <a:ext cx="2425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HW7</a:t>
            </a:r>
            <a:r>
              <a:rPr lang="ko-KR" altLang="en-US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</a:t>
            </a:r>
            <a:r>
              <a:rPr lang="ko-KR" altLang="en-US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4.2</a:t>
            </a:r>
            <a:endParaRPr lang="ko-KR" altLang="en-US" sz="36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C0AA2-1B85-4BB6-BAFB-BF2C6082EF4E}"/>
              </a:ext>
            </a:extLst>
          </p:cNvPr>
          <p:cNvSpPr txBox="1"/>
          <p:nvPr/>
        </p:nvSpPr>
        <p:spPr>
          <a:xfrm>
            <a:off x="920249" y="450728"/>
            <a:ext cx="64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4337" name="_x550831072">
            <a:extLst>
              <a:ext uri="{FF2B5EF4-FFF2-40B4-BE49-F238E27FC236}">
                <a16:creationId xmlns:a16="http://schemas.microsoft.com/office/drawing/2014/main" id="{4049DB05-6402-4D25-B95A-7D80A6806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715" y="1414163"/>
            <a:ext cx="5490565" cy="258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_x545547296">
            <a:extLst>
              <a:ext uri="{FF2B5EF4-FFF2-40B4-BE49-F238E27FC236}">
                <a16:creationId xmlns:a16="http://schemas.microsoft.com/office/drawing/2014/main" id="{3BF75C84-CA34-4A28-AFFD-5B69E4B1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607" y="3996262"/>
            <a:ext cx="5948091" cy="275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BD5F01-135B-4A90-B872-30C24DE7280E}"/>
              </a:ext>
            </a:extLst>
          </p:cNvPr>
          <p:cNvSpPr txBox="1"/>
          <p:nvPr/>
        </p:nvSpPr>
        <p:spPr>
          <a:xfrm>
            <a:off x="440408" y="2458996"/>
            <a:ext cx="124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64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언더</a:t>
            </a:r>
            <a:r>
              <a:rPr lang="ko-KR" altLang="en-US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샘플링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B814C0-B520-4584-BE51-9450652B2CBD}"/>
              </a:ext>
            </a:extLst>
          </p:cNvPr>
          <p:cNvSpPr txBox="1"/>
          <p:nvPr/>
        </p:nvSpPr>
        <p:spPr>
          <a:xfrm>
            <a:off x="440408" y="5188377"/>
            <a:ext cx="124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오버 샘플링</a:t>
            </a:r>
          </a:p>
        </p:txBody>
      </p:sp>
    </p:spTree>
    <p:extLst>
      <p:ext uri="{BB962C8B-B14F-4D97-AF65-F5344CB8AC3E}">
        <p14:creationId xmlns:p14="http://schemas.microsoft.com/office/powerpoint/2010/main" val="1244732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68572B0B-919A-494E-BFA4-85E6A87E699B}"/>
              </a:ext>
            </a:extLst>
          </p:cNvPr>
          <p:cNvSpPr/>
          <p:nvPr/>
        </p:nvSpPr>
        <p:spPr>
          <a:xfrm rot="5400000">
            <a:off x="4762" y="-4764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8B5D56FA-E382-422A-80ED-EE7151300BE9}"/>
              </a:ext>
            </a:extLst>
          </p:cNvPr>
          <p:cNvSpPr/>
          <p:nvPr/>
        </p:nvSpPr>
        <p:spPr>
          <a:xfrm rot="16200000">
            <a:off x="7900988" y="5614988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6FFF83-7B28-487B-B828-330269A1D2DF}"/>
              </a:ext>
            </a:extLst>
          </p:cNvPr>
          <p:cNvSpPr txBox="1"/>
          <p:nvPr/>
        </p:nvSpPr>
        <p:spPr>
          <a:xfrm>
            <a:off x="711487" y="1044831"/>
            <a:ext cx="265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3) </a:t>
            </a:r>
            <a:r>
              <a:rPr lang="ko-KR" altLang="en-US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 적용 및 시각화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1C726D-E286-4B33-A867-B40F21C7009F}"/>
              </a:ext>
            </a:extLst>
          </p:cNvPr>
          <p:cNvSpPr txBox="1"/>
          <p:nvPr/>
        </p:nvSpPr>
        <p:spPr>
          <a:xfrm>
            <a:off x="1567607" y="266062"/>
            <a:ext cx="2425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HW7</a:t>
            </a:r>
            <a:r>
              <a:rPr lang="ko-KR" altLang="en-US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</a:t>
            </a:r>
            <a:r>
              <a:rPr lang="ko-KR" altLang="en-US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4.2</a:t>
            </a:r>
            <a:endParaRPr lang="ko-KR" altLang="en-US" sz="36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C0AA2-1B85-4BB6-BAFB-BF2C6082EF4E}"/>
              </a:ext>
            </a:extLst>
          </p:cNvPr>
          <p:cNvSpPr txBox="1"/>
          <p:nvPr/>
        </p:nvSpPr>
        <p:spPr>
          <a:xfrm>
            <a:off x="920249" y="450728"/>
            <a:ext cx="64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5363" name="_x550663448">
            <a:extLst>
              <a:ext uri="{FF2B5EF4-FFF2-40B4-BE49-F238E27FC236}">
                <a16:creationId xmlns:a16="http://schemas.microsoft.com/office/drawing/2014/main" id="{7CED4D8D-3BF5-4420-B24F-53EC1BE5A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" y="4190169"/>
            <a:ext cx="8952345" cy="163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_x368455768">
            <a:extLst>
              <a:ext uri="{FF2B5EF4-FFF2-40B4-BE49-F238E27FC236}">
                <a16:creationId xmlns:a16="http://schemas.microsoft.com/office/drawing/2014/main" id="{72764110-FDDE-4BBF-83B0-E5D8A7945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" y="1896170"/>
            <a:ext cx="8952345" cy="163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B72504-C2B6-4850-8A14-A22013F177EB}"/>
              </a:ext>
            </a:extLst>
          </p:cNvPr>
          <p:cNvSpPr txBox="1"/>
          <p:nvPr/>
        </p:nvSpPr>
        <p:spPr>
          <a:xfrm>
            <a:off x="470888" y="1526805"/>
            <a:ext cx="124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64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언더</a:t>
            </a:r>
            <a:r>
              <a:rPr lang="ko-KR" altLang="en-US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샘플링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F9B9F1-5331-447D-B357-2D6452CB9272}"/>
              </a:ext>
            </a:extLst>
          </p:cNvPr>
          <p:cNvSpPr txBox="1"/>
          <p:nvPr/>
        </p:nvSpPr>
        <p:spPr>
          <a:xfrm>
            <a:off x="470888" y="3944543"/>
            <a:ext cx="124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오버 샘플링</a:t>
            </a:r>
          </a:p>
        </p:txBody>
      </p:sp>
    </p:spTree>
    <p:extLst>
      <p:ext uri="{BB962C8B-B14F-4D97-AF65-F5344CB8AC3E}">
        <p14:creationId xmlns:p14="http://schemas.microsoft.com/office/powerpoint/2010/main" val="4169015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68572B0B-919A-494E-BFA4-85E6A87E699B}"/>
              </a:ext>
            </a:extLst>
          </p:cNvPr>
          <p:cNvSpPr/>
          <p:nvPr/>
        </p:nvSpPr>
        <p:spPr>
          <a:xfrm rot="5400000">
            <a:off x="4762" y="-4764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8B5D56FA-E382-422A-80ED-EE7151300BE9}"/>
              </a:ext>
            </a:extLst>
          </p:cNvPr>
          <p:cNvSpPr/>
          <p:nvPr/>
        </p:nvSpPr>
        <p:spPr>
          <a:xfrm rot="16200000">
            <a:off x="7900988" y="5614988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6FFF83-7B28-487B-B828-330269A1D2DF}"/>
              </a:ext>
            </a:extLst>
          </p:cNvPr>
          <p:cNvSpPr txBox="1"/>
          <p:nvPr/>
        </p:nvSpPr>
        <p:spPr>
          <a:xfrm>
            <a:off x="98733" y="1277471"/>
            <a:ext cx="17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ko-KR" altLang="en-US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 적용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1C726D-E286-4B33-A867-B40F21C7009F}"/>
              </a:ext>
            </a:extLst>
          </p:cNvPr>
          <p:cNvSpPr txBox="1"/>
          <p:nvPr/>
        </p:nvSpPr>
        <p:spPr>
          <a:xfrm>
            <a:off x="1516807" y="144142"/>
            <a:ext cx="2425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HW7</a:t>
            </a:r>
            <a:r>
              <a:rPr lang="ko-KR" altLang="en-US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</a:t>
            </a:r>
            <a:r>
              <a:rPr lang="ko-KR" altLang="en-US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4.3</a:t>
            </a:r>
            <a:endParaRPr lang="ko-KR" altLang="en-US" sz="36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C0AA2-1B85-4BB6-BAFB-BF2C6082EF4E}"/>
              </a:ext>
            </a:extLst>
          </p:cNvPr>
          <p:cNvSpPr txBox="1"/>
          <p:nvPr/>
        </p:nvSpPr>
        <p:spPr>
          <a:xfrm>
            <a:off x="869450" y="328808"/>
            <a:ext cx="647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6385" name="_x554139672">
            <a:extLst>
              <a:ext uri="{FF2B5EF4-FFF2-40B4-BE49-F238E27FC236}">
                <a16:creationId xmlns:a16="http://schemas.microsoft.com/office/drawing/2014/main" id="{362C222B-BD88-47A3-B2A1-B744AE192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23" y="790473"/>
            <a:ext cx="5971502" cy="606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62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916" y="1740825"/>
            <a:ext cx="14574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8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6912" y="2962275"/>
            <a:ext cx="2041457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목적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6220" y="1747136"/>
            <a:ext cx="14574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8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3741" y="1740825"/>
            <a:ext cx="14574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8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40373" y="2962284"/>
            <a:ext cx="1450731" cy="466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셋 </a:t>
            </a:r>
            <a:endParaRPr lang="en-US" altLang="ko-KR" sz="16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  <a:r>
              <a:rPr lang="en-US" altLang="ko-KR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속성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89253" y="1740824"/>
            <a:ext cx="14574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8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01645" y="2962275"/>
            <a:ext cx="1601641" cy="466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16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13400" y="749779"/>
            <a:ext cx="1717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2400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116375" y="1211444"/>
            <a:ext cx="9112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FC00EC9F-05A1-4915-B78B-AF561CAEA12C}"/>
              </a:ext>
            </a:extLst>
          </p:cNvPr>
          <p:cNvSpPr/>
          <p:nvPr/>
        </p:nvSpPr>
        <p:spPr>
          <a:xfrm rot="5400000">
            <a:off x="4762" y="-4764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724977DD-1746-4ED8-8E66-9279A930B980}"/>
              </a:ext>
            </a:extLst>
          </p:cNvPr>
          <p:cNvSpPr/>
          <p:nvPr/>
        </p:nvSpPr>
        <p:spPr>
          <a:xfrm rot="16200000">
            <a:off x="7900988" y="5614988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833EA2-0951-4B9F-A12C-4AF7B49E0D54}"/>
              </a:ext>
            </a:extLst>
          </p:cNvPr>
          <p:cNvSpPr/>
          <p:nvPr/>
        </p:nvSpPr>
        <p:spPr>
          <a:xfrm>
            <a:off x="6866684" y="2962275"/>
            <a:ext cx="1601641" cy="466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사용한 알고리즘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2BB543-BD91-45C0-AA72-82F57A89C82E}"/>
              </a:ext>
            </a:extLst>
          </p:cNvPr>
          <p:cNvSpPr txBox="1"/>
          <p:nvPr/>
        </p:nvSpPr>
        <p:spPr>
          <a:xfrm>
            <a:off x="898916" y="3829587"/>
            <a:ext cx="14574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8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E83B44-E806-49FF-A3C9-84C2DBBAB2D0}"/>
              </a:ext>
            </a:extLst>
          </p:cNvPr>
          <p:cNvSpPr/>
          <p:nvPr/>
        </p:nvSpPr>
        <p:spPr>
          <a:xfrm>
            <a:off x="876347" y="5051038"/>
            <a:ext cx="1601641" cy="466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시각화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B4476B-03C0-4C39-8B9D-C5D82A1237FC}"/>
              </a:ext>
            </a:extLst>
          </p:cNvPr>
          <p:cNvSpPr txBox="1"/>
          <p:nvPr/>
        </p:nvSpPr>
        <p:spPr>
          <a:xfrm>
            <a:off x="2874964" y="3829587"/>
            <a:ext cx="14574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  <a:endParaRPr lang="ko-KR" altLang="en-US" sz="8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8E9C7E-D05A-4C16-8B17-B089047FA133}"/>
              </a:ext>
            </a:extLst>
          </p:cNvPr>
          <p:cNvSpPr/>
          <p:nvPr/>
        </p:nvSpPr>
        <p:spPr>
          <a:xfrm>
            <a:off x="2852395" y="5051038"/>
            <a:ext cx="1601641" cy="466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HW7</a:t>
            </a:r>
            <a:r>
              <a:rPr lang="ko-KR" altLang="en-US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</a:t>
            </a:r>
            <a:r>
              <a:rPr lang="ko-KR" altLang="en-US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4.2</a:t>
            </a:r>
            <a:endParaRPr lang="ko-KR" altLang="en-US" sz="16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629C3E-7209-4D38-81F6-16D8BD8CE2D1}"/>
              </a:ext>
            </a:extLst>
          </p:cNvPr>
          <p:cNvSpPr txBox="1"/>
          <p:nvPr/>
        </p:nvSpPr>
        <p:spPr>
          <a:xfrm>
            <a:off x="4896310" y="3829587"/>
            <a:ext cx="14574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  <a:endParaRPr lang="ko-KR" altLang="en-US" sz="8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8EE90B-FBD4-4637-B964-59F013DFD83F}"/>
              </a:ext>
            </a:extLst>
          </p:cNvPr>
          <p:cNvSpPr/>
          <p:nvPr/>
        </p:nvSpPr>
        <p:spPr>
          <a:xfrm>
            <a:off x="4873741" y="5051038"/>
            <a:ext cx="1601641" cy="466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HW7</a:t>
            </a:r>
            <a:r>
              <a:rPr lang="ko-KR" altLang="en-US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</a:t>
            </a:r>
            <a:r>
              <a:rPr lang="ko-KR" altLang="en-US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4.3</a:t>
            </a:r>
            <a:endParaRPr lang="ko-KR" altLang="en-US" sz="16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5C8EEA-435B-4640-A246-A42E2554319E}"/>
              </a:ext>
            </a:extLst>
          </p:cNvPr>
          <p:cNvSpPr txBox="1"/>
          <p:nvPr/>
        </p:nvSpPr>
        <p:spPr>
          <a:xfrm>
            <a:off x="7010875" y="3829587"/>
            <a:ext cx="14574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  <a:endParaRPr lang="ko-KR" altLang="en-US" sz="8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E386FE-BF89-49B1-B59F-020A4B204F99}"/>
              </a:ext>
            </a:extLst>
          </p:cNvPr>
          <p:cNvSpPr/>
          <p:nvPr/>
        </p:nvSpPr>
        <p:spPr>
          <a:xfrm>
            <a:off x="6988306" y="5051038"/>
            <a:ext cx="1601641" cy="466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68572B0B-919A-494E-BFA4-85E6A87E699B}"/>
              </a:ext>
            </a:extLst>
          </p:cNvPr>
          <p:cNvSpPr/>
          <p:nvPr/>
        </p:nvSpPr>
        <p:spPr>
          <a:xfrm rot="5400000">
            <a:off x="4762" y="-4764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8B5D56FA-E382-422A-80ED-EE7151300BE9}"/>
              </a:ext>
            </a:extLst>
          </p:cNvPr>
          <p:cNvSpPr/>
          <p:nvPr/>
        </p:nvSpPr>
        <p:spPr>
          <a:xfrm rot="16200000">
            <a:off x="7900988" y="5614988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6FFF83-7B28-487B-B828-330269A1D2DF}"/>
              </a:ext>
            </a:extLst>
          </p:cNvPr>
          <p:cNvSpPr txBox="1"/>
          <p:nvPr/>
        </p:nvSpPr>
        <p:spPr>
          <a:xfrm>
            <a:off x="395778" y="991352"/>
            <a:ext cx="17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ko-KR" altLang="en-US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 적용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1C726D-E286-4B33-A867-B40F21C7009F}"/>
              </a:ext>
            </a:extLst>
          </p:cNvPr>
          <p:cNvSpPr txBox="1"/>
          <p:nvPr/>
        </p:nvSpPr>
        <p:spPr>
          <a:xfrm>
            <a:off x="1516807" y="144142"/>
            <a:ext cx="2425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HW7</a:t>
            </a:r>
            <a:r>
              <a:rPr lang="ko-KR" altLang="en-US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</a:t>
            </a:r>
            <a:r>
              <a:rPr lang="ko-KR" altLang="en-US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4.3</a:t>
            </a:r>
            <a:endParaRPr lang="ko-KR" altLang="en-US" sz="36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C0AA2-1B85-4BB6-BAFB-BF2C6082EF4E}"/>
              </a:ext>
            </a:extLst>
          </p:cNvPr>
          <p:cNvSpPr txBox="1"/>
          <p:nvPr/>
        </p:nvSpPr>
        <p:spPr>
          <a:xfrm>
            <a:off x="869450" y="328808"/>
            <a:ext cx="647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7409" name="_x554140896">
            <a:extLst>
              <a:ext uri="{FF2B5EF4-FFF2-40B4-BE49-F238E27FC236}">
                <a16:creationId xmlns:a16="http://schemas.microsoft.com/office/drawing/2014/main" id="{0454696F-EAD4-4CE1-9261-9E44E6D39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78" y="1439128"/>
            <a:ext cx="8293385" cy="458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124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68572B0B-919A-494E-BFA4-85E6A87E699B}"/>
              </a:ext>
            </a:extLst>
          </p:cNvPr>
          <p:cNvSpPr/>
          <p:nvPr/>
        </p:nvSpPr>
        <p:spPr>
          <a:xfrm rot="5400000">
            <a:off x="4762" y="-4764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8B5D56FA-E382-422A-80ED-EE7151300BE9}"/>
              </a:ext>
            </a:extLst>
          </p:cNvPr>
          <p:cNvSpPr/>
          <p:nvPr/>
        </p:nvSpPr>
        <p:spPr>
          <a:xfrm rot="16200000">
            <a:off x="7900988" y="5614988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6FFF83-7B28-487B-B828-330269A1D2DF}"/>
              </a:ext>
            </a:extLst>
          </p:cNvPr>
          <p:cNvSpPr txBox="1"/>
          <p:nvPr/>
        </p:nvSpPr>
        <p:spPr>
          <a:xfrm>
            <a:off x="698458" y="985389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ko-KR" altLang="en-US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 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1C726D-E286-4B33-A867-B40F21C7009F}"/>
              </a:ext>
            </a:extLst>
          </p:cNvPr>
          <p:cNvSpPr txBox="1"/>
          <p:nvPr/>
        </p:nvSpPr>
        <p:spPr>
          <a:xfrm>
            <a:off x="1516807" y="236474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마무리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C0AA2-1B85-4BB6-BAFB-BF2C6082EF4E}"/>
              </a:ext>
            </a:extLst>
          </p:cNvPr>
          <p:cNvSpPr txBox="1"/>
          <p:nvPr/>
        </p:nvSpPr>
        <p:spPr>
          <a:xfrm>
            <a:off x="920249" y="421140"/>
            <a:ext cx="64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08.</a:t>
            </a:r>
            <a:endParaRPr lang="ko-KR" altLang="en-US" sz="2400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B96A1-DE41-4D9C-89FC-278BE6CF4453}"/>
              </a:ext>
            </a:extLst>
          </p:cNvPr>
          <p:cNvSpPr txBox="1"/>
          <p:nvPr/>
        </p:nvSpPr>
        <p:spPr>
          <a:xfrm>
            <a:off x="920249" y="1471193"/>
            <a:ext cx="7306359" cy="2129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 학기 동안 공부한 여러 알고리즘을 내가 선택한 데이터에 맞추어서 프로젝트를 </a:t>
            </a:r>
            <a:endParaRPr lang="en-US" altLang="ko-KR" spc="-64" dirty="0">
              <a:solidFill>
                <a:srgbClr val="00002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진행할 수 있어서 뿌듯했다</a:t>
            </a: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프로젝트를 하면서 오류가 정말 많이 났는데 오류들을 해결하는 과정에서 </a:t>
            </a:r>
            <a:endParaRPr lang="en-US" altLang="ko-KR" spc="-64" dirty="0">
              <a:solidFill>
                <a:srgbClr val="00002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더 많이 배울 수 있었던 것 같다</a:t>
            </a: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겨울 방학 때 </a:t>
            </a:r>
            <a:r>
              <a:rPr lang="ko-KR" altLang="en-US" spc="-64" dirty="0" err="1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머신러닝에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대해 더 심도 있는 공부를 </a:t>
            </a:r>
            <a:r>
              <a:rPr lang="ko-KR" altLang="en-US" spc="-64" dirty="0" err="1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진행해야겠다고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마음먹었다</a:t>
            </a: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C8F66B-43F4-4AA6-BDCC-1159B9A2005B}"/>
              </a:ext>
            </a:extLst>
          </p:cNvPr>
          <p:cNvSpPr txBox="1"/>
          <p:nvPr/>
        </p:nvSpPr>
        <p:spPr>
          <a:xfrm>
            <a:off x="698458" y="3739518"/>
            <a:ext cx="150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참고한 정보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5FC18C-090E-45A4-A6F4-225762A14E0B}"/>
              </a:ext>
            </a:extLst>
          </p:cNvPr>
          <p:cNvSpPr txBox="1"/>
          <p:nvPr/>
        </p:nvSpPr>
        <p:spPr>
          <a:xfrm>
            <a:off x="920249" y="4189459"/>
            <a:ext cx="6958956" cy="2545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https://scikit-learn.org/stable/index.html </a:t>
            </a:r>
          </a:p>
          <a:p>
            <a:pPr>
              <a:lnSpc>
                <a:spcPct val="150000"/>
              </a:lnSpc>
            </a:pP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- 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여러 알고리즘의 사용 방법이나</a:t>
            </a: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설정 방법</a:t>
            </a: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파라미터들을 많이 참고하였다</a:t>
            </a: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https://stackoverflow.com/ </a:t>
            </a:r>
          </a:p>
          <a:p>
            <a:pPr>
              <a:lnSpc>
                <a:spcPct val="150000"/>
              </a:lnSpc>
            </a:pP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- 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오류가 발생했을 때 가장 많이 참고하였고 도움이 되었다</a:t>
            </a: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 외에도 </a:t>
            </a:r>
            <a:r>
              <a:rPr lang="ko-KR" altLang="en-US" spc="-64" dirty="0" err="1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머신러닝과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 마이닝을 공부하는 많은 사람이 남긴 </a:t>
            </a:r>
            <a:endParaRPr lang="en-US" altLang="ko-KR" spc="-64" dirty="0">
              <a:solidFill>
                <a:srgbClr val="00002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블로그나 기록들을 많이 참고하였다</a:t>
            </a: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4336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0518" y="3044279"/>
            <a:ext cx="2862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127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400" spc="-127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7783" y="1238249"/>
            <a:ext cx="2762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목적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0426" y="1416502"/>
            <a:ext cx="647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C8762B-5A2D-42CC-BD21-6AD5FE1A803F}"/>
              </a:ext>
            </a:extLst>
          </p:cNvPr>
          <p:cNvSpPr txBox="1"/>
          <p:nvPr/>
        </p:nvSpPr>
        <p:spPr>
          <a:xfrm>
            <a:off x="1397753" y="2738657"/>
            <a:ext cx="5745163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마이닝에서 배운 여러 알고리즘을 이용해 </a:t>
            </a:r>
            <a:endParaRPr lang="en-US" altLang="ko-KR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와인의 품질이 </a:t>
            </a:r>
            <a:r>
              <a:rPr lang="ko-KR" altLang="en-US" spc="-64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좋은지</a:t>
            </a:r>
            <a:r>
              <a:rPr lang="ko-KR" altLang="en-US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나쁜지 예측할 수 있는 모델을 만드는 것</a:t>
            </a:r>
            <a:r>
              <a:rPr lang="en-US" altLang="ko-KR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68572B0B-919A-494E-BFA4-85E6A87E699B}"/>
              </a:ext>
            </a:extLst>
          </p:cNvPr>
          <p:cNvSpPr/>
          <p:nvPr/>
        </p:nvSpPr>
        <p:spPr>
          <a:xfrm rot="5400000">
            <a:off x="4762" y="-4764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8B5D56FA-E382-422A-80ED-EE7151300BE9}"/>
              </a:ext>
            </a:extLst>
          </p:cNvPr>
          <p:cNvSpPr/>
          <p:nvPr/>
        </p:nvSpPr>
        <p:spPr>
          <a:xfrm rot="16200000">
            <a:off x="7900988" y="5614988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16343" y="578214"/>
            <a:ext cx="4218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셋 소개 </a:t>
            </a:r>
            <a:r>
              <a:rPr lang="en-US" altLang="ko-KR" sz="36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36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속성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8985" y="762880"/>
            <a:ext cx="64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68572B0B-919A-494E-BFA4-85E6A87E699B}"/>
              </a:ext>
            </a:extLst>
          </p:cNvPr>
          <p:cNvSpPr/>
          <p:nvPr/>
        </p:nvSpPr>
        <p:spPr>
          <a:xfrm rot="5400000">
            <a:off x="4762" y="-4764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8B5D56FA-E382-422A-80ED-EE7151300BE9}"/>
              </a:ext>
            </a:extLst>
          </p:cNvPr>
          <p:cNvSpPr/>
          <p:nvPr/>
        </p:nvSpPr>
        <p:spPr>
          <a:xfrm rot="16200000">
            <a:off x="7900988" y="5614988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590B80-D0A5-4FA5-B101-9EE1B5A0296A}"/>
              </a:ext>
            </a:extLst>
          </p:cNvPr>
          <p:cNvSpPr txBox="1"/>
          <p:nvPr/>
        </p:nvSpPr>
        <p:spPr>
          <a:xfrm>
            <a:off x="623887" y="1480615"/>
            <a:ext cx="196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Red Wine Quality</a:t>
            </a:r>
            <a:endParaRPr lang="ko-KR" altLang="en-US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5" name="_x550731344">
            <a:extLst>
              <a:ext uri="{FF2B5EF4-FFF2-40B4-BE49-F238E27FC236}">
                <a16:creationId xmlns:a16="http://schemas.microsoft.com/office/drawing/2014/main" id="{55D2C6C7-CFD9-43E2-8FB0-491A55EA9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897976"/>
            <a:ext cx="7896226" cy="167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222EDCE-0622-426D-9C1A-2D8E9148D89D}"/>
              </a:ext>
            </a:extLst>
          </p:cNvPr>
          <p:cNvSpPr txBox="1"/>
          <p:nvPr/>
        </p:nvSpPr>
        <p:spPr>
          <a:xfrm>
            <a:off x="623887" y="3868215"/>
            <a:ext cx="7824834" cy="2545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셋의 크기 </a:t>
            </a:r>
            <a:r>
              <a:rPr lang="en-US" altLang="ko-KR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Instances - 1599, Attributes - 11+output attribute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속성</a:t>
            </a:r>
            <a:r>
              <a:rPr lang="en-US" altLang="ko-KR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1 - fixed acidity, 2 - volatile acidity, 3 - citric acid, </a:t>
            </a:r>
          </a:p>
          <a:p>
            <a:pPr>
              <a:lnSpc>
                <a:spcPct val="150000"/>
              </a:lnSpc>
            </a:pPr>
            <a:r>
              <a:rPr lang="en-US" altLang="ko-KR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4 - residual sugar, 5 – chlorides , 6 - free sulfur dioxide</a:t>
            </a:r>
          </a:p>
          <a:p>
            <a:pPr>
              <a:lnSpc>
                <a:spcPct val="150000"/>
              </a:lnSpc>
            </a:pPr>
            <a:r>
              <a:rPr lang="en-US" altLang="ko-KR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7 - total sulfur dioxide, 8 – density, 9 – pH , 10 – sulphates , 11 - alcohol</a:t>
            </a:r>
          </a:p>
          <a:p>
            <a:pPr>
              <a:lnSpc>
                <a:spcPct val="150000"/>
              </a:lnSpc>
            </a:pPr>
            <a:r>
              <a:rPr lang="en-US" altLang="ko-KR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12 - quality (score between 0 and 10)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데이터셋 링크 </a:t>
            </a:r>
            <a:r>
              <a:rPr lang="en-US" altLang="ko-KR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3"/>
              </a:rPr>
              <a:t>https://archive.ics.uci.edu/ml/datasets/Wine+Quality</a:t>
            </a:r>
            <a:endParaRPr lang="ko-KR" altLang="en-US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849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68572B0B-919A-494E-BFA4-85E6A87E699B}"/>
              </a:ext>
            </a:extLst>
          </p:cNvPr>
          <p:cNvSpPr/>
          <p:nvPr/>
        </p:nvSpPr>
        <p:spPr>
          <a:xfrm rot="5400000">
            <a:off x="4762" y="-4764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8B5D56FA-E382-422A-80ED-EE7151300BE9}"/>
              </a:ext>
            </a:extLst>
          </p:cNvPr>
          <p:cNvSpPr/>
          <p:nvPr/>
        </p:nvSpPr>
        <p:spPr>
          <a:xfrm rot="16200000">
            <a:off x="7900988" y="5614988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6FFF83-7B28-487B-B828-330269A1D2DF}"/>
              </a:ext>
            </a:extLst>
          </p:cNvPr>
          <p:cNvSpPr txBox="1"/>
          <p:nvPr/>
        </p:nvSpPr>
        <p:spPr>
          <a:xfrm>
            <a:off x="480011" y="1464024"/>
            <a:ext cx="155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 </a:t>
            </a:r>
            <a:r>
              <a:rPr lang="ko-KR" altLang="en-US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와인의 품질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1C726D-E286-4B33-A867-B40F21C7009F}"/>
              </a:ext>
            </a:extLst>
          </p:cNvPr>
          <p:cNvSpPr txBox="1"/>
          <p:nvPr/>
        </p:nvSpPr>
        <p:spPr>
          <a:xfrm>
            <a:off x="1567607" y="502833"/>
            <a:ext cx="1420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64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3600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C0AA2-1B85-4BB6-BAFB-BF2C6082EF4E}"/>
              </a:ext>
            </a:extLst>
          </p:cNvPr>
          <p:cNvSpPr txBox="1"/>
          <p:nvPr/>
        </p:nvSpPr>
        <p:spPr>
          <a:xfrm>
            <a:off x="920249" y="687499"/>
            <a:ext cx="64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345D1E-0D61-4402-9845-721A65486BB3}"/>
              </a:ext>
            </a:extLst>
          </p:cNvPr>
          <p:cNvSpPr txBox="1"/>
          <p:nvPr/>
        </p:nvSpPr>
        <p:spPr>
          <a:xfrm>
            <a:off x="654085" y="1871969"/>
            <a:ext cx="5984908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와인 품질이 </a:t>
            </a: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부터 </a:t>
            </a: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까지 평가</a:t>
            </a:r>
            <a:endParaRPr lang="en-US" altLang="ko-KR" spc="-64" dirty="0">
              <a:solidFill>
                <a:srgbClr val="00002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실제 데이터에는 </a:t>
            </a: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부터 </a:t>
            </a: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까지의 값</a:t>
            </a:r>
            <a:endParaRPr lang="en-US" altLang="ko-KR" spc="-64" dirty="0">
              <a:solidFill>
                <a:srgbClr val="00002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품질 </a:t>
            </a: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scale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이진 분류로 바꿔주어야 함</a:t>
            </a:r>
            <a:endParaRPr lang="en-US" altLang="ko-KR" spc="-64" dirty="0">
              <a:solidFill>
                <a:srgbClr val="00002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5.5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점을 기준으로 </a:t>
            </a: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5.5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보다 낮으면 </a:t>
            </a: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bad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</a:t>
            </a: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5.5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보다 높으면 </a:t>
            </a: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good</a:t>
            </a:r>
            <a:endParaRPr lang="ko-KR" altLang="en-US" spc="-64" dirty="0">
              <a:solidFill>
                <a:srgbClr val="00002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049" name="_x554790472">
            <a:extLst>
              <a:ext uri="{FF2B5EF4-FFF2-40B4-BE49-F238E27FC236}">
                <a16:creationId xmlns:a16="http://schemas.microsoft.com/office/drawing/2014/main" id="{A3CB5C2D-D81A-44A8-A6DA-34E555E83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23" y="3976879"/>
            <a:ext cx="5383213" cy="170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554791408">
            <a:extLst>
              <a:ext uri="{FF2B5EF4-FFF2-40B4-BE49-F238E27FC236}">
                <a16:creationId xmlns:a16="http://schemas.microsoft.com/office/drawing/2014/main" id="{D30A9D32-33B1-46D7-B22F-F984D6942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552" y="4215004"/>
            <a:ext cx="2879725" cy="105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4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68572B0B-919A-494E-BFA4-85E6A87E699B}"/>
              </a:ext>
            </a:extLst>
          </p:cNvPr>
          <p:cNvSpPr/>
          <p:nvPr/>
        </p:nvSpPr>
        <p:spPr>
          <a:xfrm rot="5400000">
            <a:off x="4762" y="-4764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8B5D56FA-E382-422A-80ED-EE7151300BE9}"/>
              </a:ext>
            </a:extLst>
          </p:cNvPr>
          <p:cNvSpPr/>
          <p:nvPr/>
        </p:nvSpPr>
        <p:spPr>
          <a:xfrm rot="16200000">
            <a:off x="7900988" y="5614988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6FFF83-7B28-487B-B828-330269A1D2DF}"/>
              </a:ext>
            </a:extLst>
          </p:cNvPr>
          <p:cNvSpPr txBox="1"/>
          <p:nvPr/>
        </p:nvSpPr>
        <p:spPr>
          <a:xfrm>
            <a:off x="524116" y="1379742"/>
            <a:ext cx="175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 </a:t>
            </a:r>
            <a:r>
              <a:rPr lang="ko-KR" altLang="en-US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척도의 표준화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1C726D-E286-4B33-A867-B40F21C7009F}"/>
              </a:ext>
            </a:extLst>
          </p:cNvPr>
          <p:cNvSpPr txBox="1"/>
          <p:nvPr/>
        </p:nvSpPr>
        <p:spPr>
          <a:xfrm>
            <a:off x="1567607" y="405208"/>
            <a:ext cx="1420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64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3600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C0AA2-1B85-4BB6-BAFB-BF2C6082EF4E}"/>
              </a:ext>
            </a:extLst>
          </p:cNvPr>
          <p:cNvSpPr txBox="1"/>
          <p:nvPr/>
        </p:nvSpPr>
        <p:spPr>
          <a:xfrm>
            <a:off x="920249" y="589874"/>
            <a:ext cx="64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345D1E-0D61-4402-9845-721A65486BB3}"/>
              </a:ext>
            </a:extLst>
          </p:cNvPr>
          <p:cNvSpPr txBox="1"/>
          <p:nvPr/>
        </p:nvSpPr>
        <p:spPr>
          <a:xfrm>
            <a:off x="623887" y="1807802"/>
            <a:ext cx="6131037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 간의 척도가 다른 경우 직접 상호 비교를 할 수 없음</a:t>
            </a:r>
            <a:endParaRPr lang="en-US" altLang="ko-KR" spc="-64" dirty="0">
              <a:solidFill>
                <a:srgbClr val="00002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64" dirty="0" err="1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StandardScaler</a:t>
            </a: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()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사용해 변수들의 단위 간 표준화 작업을 시행</a:t>
            </a:r>
            <a:endParaRPr lang="en-US" altLang="ko-KR" spc="-64" dirty="0">
              <a:solidFill>
                <a:srgbClr val="00002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073" name="_x185864744">
            <a:extLst>
              <a:ext uri="{FF2B5EF4-FFF2-40B4-BE49-F238E27FC236}">
                <a16:creationId xmlns:a16="http://schemas.microsoft.com/office/drawing/2014/main" id="{12510C35-6E4B-4811-8B0B-1E9A6F023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607" y="2889191"/>
            <a:ext cx="3343984" cy="88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05B03A-7F57-4821-9614-4FE0AC431FC0}"/>
              </a:ext>
            </a:extLst>
          </p:cNvPr>
          <p:cNvSpPr txBox="1"/>
          <p:nvPr/>
        </p:nvSpPr>
        <p:spPr>
          <a:xfrm>
            <a:off x="623887" y="4462457"/>
            <a:ext cx="6210996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 셋 학습을 위해 데이터를 </a:t>
            </a: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 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데이터와 </a:t>
            </a: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 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데이터로 분리</a:t>
            </a:r>
            <a:endParaRPr lang="en-US" altLang="ko-KR" spc="-64" dirty="0">
              <a:solidFill>
                <a:srgbClr val="00002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85F1C-46B7-411D-A97F-EF87536984C1}"/>
              </a:ext>
            </a:extLst>
          </p:cNvPr>
          <p:cNvSpPr txBox="1"/>
          <p:nvPr/>
        </p:nvSpPr>
        <p:spPr>
          <a:xfrm>
            <a:off x="524116" y="4001877"/>
            <a:ext cx="2004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3)  </a:t>
            </a:r>
            <a:r>
              <a:rPr lang="ko-KR" altLang="en-US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셋의 분리</a:t>
            </a:r>
          </a:p>
        </p:txBody>
      </p:sp>
      <p:pic>
        <p:nvPicPr>
          <p:cNvPr id="3075" name="_x550502480">
            <a:extLst>
              <a:ext uri="{FF2B5EF4-FFF2-40B4-BE49-F238E27FC236}">
                <a16:creationId xmlns:a16="http://schemas.microsoft.com/office/drawing/2014/main" id="{A0A11FAF-D98E-41E2-9067-E0C049CAB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" y="5083266"/>
            <a:ext cx="6014720" cy="95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19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68572B0B-919A-494E-BFA4-85E6A87E699B}"/>
              </a:ext>
            </a:extLst>
          </p:cNvPr>
          <p:cNvSpPr/>
          <p:nvPr/>
        </p:nvSpPr>
        <p:spPr>
          <a:xfrm rot="5400000">
            <a:off x="4762" y="-4764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8B5D56FA-E382-422A-80ED-EE7151300BE9}"/>
              </a:ext>
            </a:extLst>
          </p:cNvPr>
          <p:cNvSpPr/>
          <p:nvPr/>
        </p:nvSpPr>
        <p:spPr>
          <a:xfrm rot="16200000">
            <a:off x="7900988" y="5614988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6FFF83-7B28-487B-B828-330269A1D2DF}"/>
              </a:ext>
            </a:extLst>
          </p:cNvPr>
          <p:cNvSpPr txBox="1"/>
          <p:nvPr/>
        </p:nvSpPr>
        <p:spPr>
          <a:xfrm>
            <a:off x="496460" y="1227468"/>
            <a:ext cx="247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Logistic Regression</a:t>
            </a:r>
            <a:endParaRPr lang="ko-KR" altLang="en-US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1C726D-E286-4B33-A867-B40F21C7009F}"/>
              </a:ext>
            </a:extLst>
          </p:cNvPr>
          <p:cNvSpPr txBox="1"/>
          <p:nvPr/>
        </p:nvSpPr>
        <p:spPr>
          <a:xfrm>
            <a:off x="1491797" y="266062"/>
            <a:ext cx="616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사용한 알고리즘 </a:t>
            </a:r>
            <a:r>
              <a:rPr lang="en-US" altLang="ko-KR" sz="36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분류 알고리즘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C0AA2-1B85-4BB6-BAFB-BF2C6082EF4E}"/>
              </a:ext>
            </a:extLst>
          </p:cNvPr>
          <p:cNvSpPr txBox="1"/>
          <p:nvPr/>
        </p:nvSpPr>
        <p:spPr>
          <a:xfrm>
            <a:off x="920249" y="450728"/>
            <a:ext cx="64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345D1E-0D61-4402-9845-721A65486BB3}"/>
              </a:ext>
            </a:extLst>
          </p:cNvPr>
          <p:cNvSpPr txBox="1"/>
          <p:nvPr/>
        </p:nvSpPr>
        <p:spPr>
          <a:xfrm>
            <a:off x="623887" y="1684928"/>
            <a:ext cx="6622839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로지스틱 회귀분석은 종속변수</a:t>
            </a: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(Y)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결과가 범주형으로 분류 분석에 해당</a:t>
            </a:r>
            <a:endParaRPr lang="en-US" altLang="ko-KR" spc="-64" dirty="0">
              <a:solidFill>
                <a:srgbClr val="00002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와인 품질 분류에 적합한 알고리즘이라고 판단</a:t>
            </a:r>
            <a:endParaRPr lang="en-US" altLang="ko-KR" spc="-64" dirty="0">
              <a:solidFill>
                <a:srgbClr val="00002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097" name="_x550828840">
            <a:extLst>
              <a:ext uri="{FF2B5EF4-FFF2-40B4-BE49-F238E27FC236}">
                <a16:creationId xmlns:a16="http://schemas.microsoft.com/office/drawing/2014/main" id="{32B3F36C-B414-4FC9-A93E-B1B7E6457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049" y="2744524"/>
            <a:ext cx="3966711" cy="400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2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68572B0B-919A-494E-BFA4-85E6A87E699B}"/>
              </a:ext>
            </a:extLst>
          </p:cNvPr>
          <p:cNvSpPr/>
          <p:nvPr/>
        </p:nvSpPr>
        <p:spPr>
          <a:xfrm rot="5400000">
            <a:off x="4762" y="-4764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8B5D56FA-E382-422A-80ED-EE7151300BE9}"/>
              </a:ext>
            </a:extLst>
          </p:cNvPr>
          <p:cNvSpPr/>
          <p:nvPr/>
        </p:nvSpPr>
        <p:spPr>
          <a:xfrm rot="16200000">
            <a:off x="7900988" y="5614988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6FFF83-7B28-487B-B828-330269A1D2DF}"/>
              </a:ext>
            </a:extLst>
          </p:cNvPr>
          <p:cNvSpPr txBox="1"/>
          <p:nvPr/>
        </p:nvSpPr>
        <p:spPr>
          <a:xfrm>
            <a:off x="496460" y="1426248"/>
            <a:ext cx="268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en-US" altLang="ko-KR" spc="-64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KNeighbors</a:t>
            </a:r>
            <a:r>
              <a:rPr lang="en-US" altLang="ko-KR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Classifier</a:t>
            </a:r>
            <a:endParaRPr lang="ko-KR" altLang="en-US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1C726D-E286-4B33-A867-B40F21C7009F}"/>
              </a:ext>
            </a:extLst>
          </p:cNvPr>
          <p:cNvSpPr txBox="1"/>
          <p:nvPr/>
        </p:nvSpPr>
        <p:spPr>
          <a:xfrm>
            <a:off x="1491797" y="435025"/>
            <a:ext cx="616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사용한 </a:t>
            </a:r>
            <a:r>
              <a:rPr lang="ko-KR" altLang="en-US" sz="3600" spc="-64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 </a:t>
            </a:r>
            <a:r>
              <a:rPr lang="en-US" altLang="ko-KR" sz="36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분류 알고리즘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C0AA2-1B85-4BB6-BAFB-BF2C6082EF4E}"/>
              </a:ext>
            </a:extLst>
          </p:cNvPr>
          <p:cNvSpPr txBox="1"/>
          <p:nvPr/>
        </p:nvSpPr>
        <p:spPr>
          <a:xfrm>
            <a:off x="920249" y="619691"/>
            <a:ext cx="64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345D1E-0D61-4402-9845-721A65486BB3}"/>
              </a:ext>
            </a:extLst>
          </p:cNvPr>
          <p:cNvSpPr txBox="1"/>
          <p:nvPr/>
        </p:nvSpPr>
        <p:spPr>
          <a:xfrm>
            <a:off x="623887" y="2011733"/>
            <a:ext cx="7679666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비슷한 속성</a:t>
            </a: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카테고리</a:t>
            </a: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갖는 데이터끼리 가까이에 위치한다는 것을 이용한 알고리즘</a:t>
            </a:r>
            <a:endParaRPr lang="en-US" altLang="ko-KR" spc="-64" dirty="0">
              <a:solidFill>
                <a:srgbClr val="00002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 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값에 따라 결과 값이 바뀜</a:t>
            </a:r>
            <a:endParaRPr lang="en-US" altLang="ko-KR" spc="-64" dirty="0">
              <a:solidFill>
                <a:srgbClr val="00002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여러 </a:t>
            </a: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 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값을 사용해 가장 적합한 </a:t>
            </a: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 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값을 찾아보았다</a:t>
            </a: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pic>
        <p:nvPicPr>
          <p:cNvPr id="5121" name="_x855768424">
            <a:extLst>
              <a:ext uri="{FF2B5EF4-FFF2-40B4-BE49-F238E27FC236}">
                <a16:creationId xmlns:a16="http://schemas.microsoft.com/office/drawing/2014/main" id="{7F5E5882-02D5-42D4-A1E3-AD4454921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797" y="3627780"/>
            <a:ext cx="4527550" cy="158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68572B0B-919A-494E-BFA4-85E6A87E699B}"/>
              </a:ext>
            </a:extLst>
          </p:cNvPr>
          <p:cNvSpPr/>
          <p:nvPr/>
        </p:nvSpPr>
        <p:spPr>
          <a:xfrm rot="5400000">
            <a:off x="4762" y="-4764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8B5D56FA-E382-422A-80ED-EE7151300BE9}"/>
              </a:ext>
            </a:extLst>
          </p:cNvPr>
          <p:cNvSpPr/>
          <p:nvPr/>
        </p:nvSpPr>
        <p:spPr>
          <a:xfrm rot="16200000">
            <a:off x="7900988" y="5614988"/>
            <a:ext cx="1238250" cy="1247775"/>
          </a:xfrm>
          <a:prstGeom prst="rtTriangle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6FFF83-7B28-487B-B828-330269A1D2DF}"/>
              </a:ext>
            </a:extLst>
          </p:cNvPr>
          <p:cNvSpPr txBox="1"/>
          <p:nvPr/>
        </p:nvSpPr>
        <p:spPr>
          <a:xfrm>
            <a:off x="496460" y="1114923"/>
            <a:ext cx="268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en-US" altLang="ko-KR" spc="-64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KNeighbors</a:t>
            </a:r>
            <a:r>
              <a:rPr lang="en-US" altLang="ko-KR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Classifier</a:t>
            </a:r>
            <a:endParaRPr lang="ko-KR" altLang="en-US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1C726D-E286-4B33-A867-B40F21C7009F}"/>
              </a:ext>
            </a:extLst>
          </p:cNvPr>
          <p:cNvSpPr txBox="1"/>
          <p:nvPr/>
        </p:nvSpPr>
        <p:spPr>
          <a:xfrm>
            <a:off x="1491797" y="267632"/>
            <a:ext cx="616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사용한 알고리즘 </a:t>
            </a:r>
            <a:r>
              <a:rPr lang="en-US" altLang="ko-KR" sz="36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분류 알고리즘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C0AA2-1B85-4BB6-BAFB-BF2C6082EF4E}"/>
              </a:ext>
            </a:extLst>
          </p:cNvPr>
          <p:cNvSpPr txBox="1"/>
          <p:nvPr/>
        </p:nvSpPr>
        <p:spPr>
          <a:xfrm>
            <a:off x="920249" y="540179"/>
            <a:ext cx="64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64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64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345D1E-0D61-4402-9845-721A65486BB3}"/>
              </a:ext>
            </a:extLst>
          </p:cNvPr>
          <p:cNvSpPr txBox="1"/>
          <p:nvPr/>
        </p:nvSpPr>
        <p:spPr>
          <a:xfrm>
            <a:off x="862256" y="1647531"/>
            <a:ext cx="6235105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 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값에 따라 달라지는 정확도와 </a:t>
            </a:r>
            <a:r>
              <a:rPr lang="ko-KR" altLang="en-US" spc="-64" dirty="0" err="1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머신러닝</a:t>
            </a:r>
            <a:r>
              <a:rPr lang="ko-KR" altLang="en-US" spc="-64" dirty="0">
                <a:solidFill>
                  <a:srgbClr val="0000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분류 모델 평가 지표를 확인</a:t>
            </a:r>
            <a:endParaRPr lang="en-US" altLang="ko-KR" spc="-64" dirty="0">
              <a:solidFill>
                <a:srgbClr val="00002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145" name="_x546702688">
            <a:extLst>
              <a:ext uri="{FF2B5EF4-FFF2-40B4-BE49-F238E27FC236}">
                <a16:creationId xmlns:a16="http://schemas.microsoft.com/office/drawing/2014/main" id="{F1614ECC-675F-4A06-AF43-2050D979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307" y="2377543"/>
            <a:ext cx="6449383" cy="381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5731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623</Words>
  <Application>Microsoft Office PowerPoint</Application>
  <PresentationFormat>화면 슬라이드 쇼(4:3)</PresentationFormat>
  <Paragraphs>121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Arial</vt:lpstr>
      <vt:lpstr>나눔스퀘어 ExtraBold</vt:lpstr>
      <vt:lpstr>나눔스퀘어_ac Bold</vt:lpstr>
      <vt:lpstr>Calibri</vt:lpstr>
      <vt:lpstr>나눔스퀘어 Bold</vt:lpstr>
      <vt:lpstr>Calibri Light</vt:lpstr>
      <vt:lpstr>맑은 고딕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고나영</cp:lastModifiedBy>
  <cp:revision>30</cp:revision>
  <dcterms:created xsi:type="dcterms:W3CDTF">2017-05-29T09:12:16Z</dcterms:created>
  <dcterms:modified xsi:type="dcterms:W3CDTF">2021-12-13T06:14:57Z</dcterms:modified>
</cp:coreProperties>
</file>