
<file path=[Content_Types].xml><?xml version="1.0" encoding="utf-8"?>
<Types xmlns="http://schemas.openxmlformats.org/package/2006/content-types">
  <Default Extension="tmp" ContentType="image/png"/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1" r:id="rId4"/>
    <p:sldId id="264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71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4" Type="http://schemas.openxmlformats.org/officeDocument/2006/relationships/image" Target="../media/image2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D08C-5514-4E56-8B30-239487251B26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BAD-5EBC-4B71-BA93-719FD797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5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D08C-5514-4E56-8B30-239487251B26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BAD-5EBC-4B71-BA93-719FD797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6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D08C-5514-4E56-8B30-239487251B26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BAD-5EBC-4B71-BA93-719FD797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5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D08C-5514-4E56-8B30-239487251B26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BAD-5EBC-4B71-BA93-719FD797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4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D08C-5514-4E56-8B30-239487251B26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BAD-5EBC-4B71-BA93-719FD797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D08C-5514-4E56-8B30-239487251B26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BAD-5EBC-4B71-BA93-719FD797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5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D08C-5514-4E56-8B30-239487251B26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BAD-5EBC-4B71-BA93-719FD797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D08C-5514-4E56-8B30-239487251B26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BAD-5EBC-4B71-BA93-719FD797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8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D08C-5514-4E56-8B30-239487251B26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BAD-5EBC-4B71-BA93-719FD797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5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D08C-5514-4E56-8B30-239487251B26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BAD-5EBC-4B71-BA93-719FD797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4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D08C-5514-4E56-8B30-239487251B26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BAD-5EBC-4B71-BA93-719FD797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4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7D08C-5514-4E56-8B30-239487251B26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8FBAD-5EBC-4B71-BA93-719FD797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1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8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11" Type="http://schemas.openxmlformats.org/officeDocument/2006/relationships/image" Target="../media/image16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5.pn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emf"/><Relationship Id="rId11" Type="http://schemas.openxmlformats.org/officeDocument/2006/relationships/image" Target="../media/image23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Molecule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Gif file: Styrene monomer.gif</a:t>
            </a:r>
          </a:p>
          <a:p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5" y="1371600"/>
            <a:ext cx="400050" cy="704850"/>
          </a:xfr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2266221"/>
            <a:ext cx="6781800" cy="443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4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Gif file: Polystyrene.gif</a:t>
            </a:r>
          </a:p>
          <a:p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485171"/>
            <a:ext cx="590550" cy="752475"/>
          </a:xfr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364674"/>
            <a:ext cx="6629400" cy="425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84199"/>
              </p:ext>
            </p:extLst>
          </p:nvPr>
        </p:nvGraphicFramePr>
        <p:xfrm>
          <a:off x="828675" y="1143000"/>
          <a:ext cx="7486650" cy="5517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30"/>
                <a:gridCol w="1497330"/>
                <a:gridCol w="1497330"/>
                <a:gridCol w="1497330"/>
                <a:gridCol w="1497330"/>
              </a:tblGrid>
              <a:tr h="58344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Monomer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Polymer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Brackets Removed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 Into</a:t>
                      </a:r>
                      <a:r>
                        <a:rPr lang="en-US" baseline="0" dirty="0" smtClean="0"/>
                        <a:t> End Groups and Polymer</a:t>
                      </a:r>
                      <a:endParaRPr lang="en-US" dirty="0"/>
                    </a:p>
                  </a:txBody>
                  <a:tcPr anchor="ctr"/>
                </a:tc>
              </a:tr>
              <a:tr h="1524251">
                <a:tc>
                  <a:txBody>
                    <a:bodyPr/>
                    <a:lstStyle/>
                    <a:p>
                      <a:r>
                        <a:rPr lang="en-US" dirty="0" smtClean="0"/>
                        <a:t>Structure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4251">
                <a:tc>
                  <a:txBody>
                    <a:bodyPr/>
                    <a:lstStyle/>
                    <a:p>
                      <a:r>
                        <a:rPr lang="en-US" dirty="0" smtClean="0"/>
                        <a:t>OSRA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Note:</a:t>
                      </a:r>
                      <a:r>
                        <a:rPr lang="en-US" sz="1200" baseline="0" dirty="0" smtClean="0"/>
                        <a:t> the brackets are seen as bonds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4251">
                <a:tc>
                  <a:txBody>
                    <a:bodyPr/>
                    <a:lstStyle/>
                    <a:p>
                      <a:r>
                        <a:rPr lang="en-US" dirty="0" smtClean="0"/>
                        <a:t>SMILES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C=Cc1ccccc1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CCC(C)c1ccccc1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EG 1: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 </a:t>
                      </a:r>
                    </a:p>
                    <a:p>
                      <a:pPr algn="ctr"/>
                      <a:r>
                        <a:rPr lang="en-US" dirty="0" smtClean="0"/>
                        <a:t>M: CCc1ccccc1</a:t>
                      </a:r>
                    </a:p>
                    <a:p>
                      <a:pPr algn="ctr"/>
                      <a:r>
                        <a:rPr lang="en-US" dirty="0" smtClean="0"/>
                        <a:t>EG2: C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Polystyrene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643832"/>
              </p:ext>
            </p:extLst>
          </p:nvPr>
        </p:nvGraphicFramePr>
        <p:xfrm>
          <a:off x="2895600" y="2346325"/>
          <a:ext cx="38258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CS ChemDraw Drawing" r:id="rId3" imgW="381966" imgH="691570" progId="ChemDraw.Document.6.0">
                  <p:embed/>
                </p:oleObj>
              </mc:Choice>
              <mc:Fallback>
                <p:oleObj name="CS ChemDraw Drawing" r:id="rId3" imgW="381966" imgH="69157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2346325"/>
                        <a:ext cx="382588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872161"/>
              </p:ext>
            </p:extLst>
          </p:nvPr>
        </p:nvGraphicFramePr>
        <p:xfrm>
          <a:off x="4287837" y="2324100"/>
          <a:ext cx="5683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CS ChemDraw Drawing" r:id="rId5" imgW="567956" imgH="737189" progId="ChemDraw.Document.6.0">
                  <p:embed/>
                </p:oleObj>
              </mc:Choice>
              <mc:Fallback>
                <p:oleObj name="CS ChemDraw Drawing" r:id="rId5" imgW="567956" imgH="73718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7837" y="2324100"/>
                        <a:ext cx="568325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696359"/>
              </p:ext>
            </p:extLst>
          </p:nvPr>
        </p:nvGraphicFramePr>
        <p:xfrm>
          <a:off x="5715000" y="2345532"/>
          <a:ext cx="52387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CS ChemDraw Drawing" r:id="rId7" imgW="523955" imgH="693189" progId="ChemDraw.Document.6.0">
                  <p:embed/>
                </p:oleObj>
              </mc:Choice>
              <mc:Fallback>
                <p:oleObj name="CS ChemDraw Drawing" r:id="rId7" imgW="523955" imgH="693189" progId="ChemDraw.Document.6.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345532"/>
                        <a:ext cx="523875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996926"/>
              </p:ext>
            </p:extLst>
          </p:nvPr>
        </p:nvGraphicFramePr>
        <p:xfrm>
          <a:off x="7162800" y="2309019"/>
          <a:ext cx="90805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CS ChemDraw Drawing" r:id="rId9" imgW="907811" imgH="766071" progId="ChemDraw.Document.6.0">
                  <p:embed/>
                </p:oleObj>
              </mc:Choice>
              <mc:Fallback>
                <p:oleObj name="CS ChemDraw Drawing" r:id="rId9" imgW="907811" imgH="766071" progId="ChemDraw.Document.6.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309019"/>
                        <a:ext cx="90805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28" name="Picture 36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7" t="33119" r="70030" b="55704"/>
          <a:stretch/>
        </p:blipFill>
        <p:spPr bwMode="auto">
          <a:xfrm>
            <a:off x="2667000" y="3671345"/>
            <a:ext cx="904875" cy="87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33" name="Picture 41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1" t="36140" r="68820" b="50890"/>
          <a:stretch/>
        </p:blipFill>
        <p:spPr bwMode="auto">
          <a:xfrm>
            <a:off x="4114800" y="3609909"/>
            <a:ext cx="914400" cy="96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34" name="Picture 42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0" t="37152" r="69298" b="52527"/>
          <a:stretch/>
        </p:blipFill>
        <p:spPr bwMode="auto">
          <a:xfrm>
            <a:off x="5562600" y="3590796"/>
            <a:ext cx="930276" cy="108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93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680979"/>
              </p:ext>
            </p:extLst>
          </p:nvPr>
        </p:nvGraphicFramePr>
        <p:xfrm>
          <a:off x="828675" y="1143000"/>
          <a:ext cx="7705725" cy="5487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30"/>
                <a:gridCol w="1497330"/>
                <a:gridCol w="1497330"/>
                <a:gridCol w="1497330"/>
                <a:gridCol w="1716405"/>
              </a:tblGrid>
              <a:tr h="58344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Monomer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Polymer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Brackets Removed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 Into</a:t>
                      </a:r>
                      <a:r>
                        <a:rPr lang="en-US" baseline="0" dirty="0" smtClean="0"/>
                        <a:t> End Groups and Polymer</a:t>
                      </a:r>
                      <a:endParaRPr lang="en-US" dirty="0"/>
                    </a:p>
                  </a:txBody>
                  <a:tcPr anchor="ctr"/>
                </a:tc>
              </a:tr>
              <a:tr h="1524251">
                <a:tc>
                  <a:txBody>
                    <a:bodyPr/>
                    <a:lstStyle/>
                    <a:p>
                      <a:r>
                        <a:rPr lang="en-US" dirty="0" smtClean="0"/>
                        <a:t>Structure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251">
                <a:tc>
                  <a:txBody>
                    <a:bodyPr/>
                    <a:lstStyle/>
                    <a:p>
                      <a:r>
                        <a:rPr lang="en-US" dirty="0" smtClean="0"/>
                        <a:t>OSRA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4251">
                <a:tc>
                  <a:txBody>
                    <a:bodyPr/>
                    <a:lstStyle/>
                    <a:p>
                      <a:r>
                        <a:rPr lang="en-US" dirty="0" smtClean="0"/>
                        <a:t>SMILES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C=C(C)C(=O)OC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CCOC(O)C(C)(C)CC(Br)C(=O)OC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EG1: CCOC(=O)C(C)C</a:t>
                      </a:r>
                    </a:p>
                    <a:p>
                      <a:pPr algn="ctr"/>
                      <a:r>
                        <a:rPr lang="en-US" dirty="0" smtClean="0"/>
                        <a:t>M: CCC(=O)OC</a:t>
                      </a:r>
                    </a:p>
                    <a:p>
                      <a:pPr algn="ctr"/>
                      <a:r>
                        <a:rPr lang="en-US" dirty="0" smtClean="0"/>
                        <a:t>EG2: Br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 </a:t>
            </a:r>
            <a:r>
              <a:rPr lang="en-US" dirty="0" err="1" smtClean="0"/>
              <a:t>methylacrylate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823226"/>
              </p:ext>
            </p:extLst>
          </p:nvPr>
        </p:nvGraphicFramePr>
        <p:xfrm>
          <a:off x="2899568" y="2438400"/>
          <a:ext cx="4587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CS ChemDraw Drawing" r:id="rId3" imgW="458360" imgH="594124" progId="ChemDraw.Document.6.0">
                  <p:embed/>
                </p:oleObj>
              </mc:Choice>
              <mc:Fallback>
                <p:oleObj name="CS ChemDraw Drawing" r:id="rId3" imgW="458360" imgH="59412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9568" y="2438400"/>
                        <a:ext cx="458787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3331"/>
              </p:ext>
            </p:extLst>
          </p:nvPr>
        </p:nvGraphicFramePr>
        <p:xfrm>
          <a:off x="3886200" y="2286000"/>
          <a:ext cx="12382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CS ChemDraw Drawing" r:id="rId5" imgW="1238759" imgH="831665" progId="ChemDraw.Document.6.0">
                  <p:embed/>
                </p:oleObj>
              </mc:Choice>
              <mc:Fallback>
                <p:oleObj name="CS ChemDraw Drawing" r:id="rId5" imgW="1238759" imgH="83166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86200" y="2286000"/>
                        <a:ext cx="1238250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647506"/>
              </p:ext>
            </p:extLst>
          </p:nvPr>
        </p:nvGraphicFramePr>
        <p:xfrm>
          <a:off x="5408613" y="2286000"/>
          <a:ext cx="12382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CS ChemDraw Drawing" r:id="rId7" imgW="1238759" imgH="831665" progId="ChemDraw.Document.6.0">
                  <p:embed/>
                </p:oleObj>
              </mc:Choice>
              <mc:Fallback>
                <p:oleObj name="CS ChemDraw Drawing" r:id="rId7" imgW="1238759" imgH="831665" progId="ChemDraw.Document.6.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613" y="2286000"/>
                        <a:ext cx="123825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400039"/>
              </p:ext>
            </p:extLst>
          </p:nvPr>
        </p:nvGraphicFramePr>
        <p:xfrm>
          <a:off x="6894168" y="2347913"/>
          <a:ext cx="1564032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CS ChemDraw Drawing" r:id="rId9" imgW="1733830" imgH="860818" progId="ChemDraw.Document.6.0">
                  <p:embed/>
                </p:oleObj>
              </mc:Choice>
              <mc:Fallback>
                <p:oleObj name="CS ChemDraw Drawing" r:id="rId9" imgW="1733830" imgH="86081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94168" y="2347913"/>
                        <a:ext cx="1564032" cy="77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20" name="Picture 48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4" t="37426" r="69888" b="52604"/>
          <a:stretch/>
        </p:blipFill>
        <p:spPr bwMode="auto">
          <a:xfrm>
            <a:off x="2590800" y="3805237"/>
            <a:ext cx="770885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25" name="Picture 53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59" t="52257" r="31235" b="36111"/>
          <a:stretch/>
        </p:blipFill>
        <p:spPr bwMode="auto">
          <a:xfrm>
            <a:off x="3962400" y="3805237"/>
            <a:ext cx="1219200" cy="100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26" name="Picture 54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0" t="49034" r="28648" b="33333"/>
          <a:stretch/>
        </p:blipFill>
        <p:spPr bwMode="auto">
          <a:xfrm>
            <a:off x="5334000" y="3733800"/>
            <a:ext cx="1457324" cy="1080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11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Polycarbonate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91894"/>
              </p:ext>
            </p:extLst>
          </p:nvPr>
        </p:nvGraphicFramePr>
        <p:xfrm>
          <a:off x="828675" y="1143000"/>
          <a:ext cx="7705725" cy="5639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30"/>
                <a:gridCol w="1497330"/>
                <a:gridCol w="1497330"/>
                <a:gridCol w="1497330"/>
                <a:gridCol w="1716405"/>
              </a:tblGrid>
              <a:tr h="58344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Monomer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Polymer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Brackets Removed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 Into</a:t>
                      </a:r>
                      <a:r>
                        <a:rPr lang="en-US" baseline="0" dirty="0" smtClean="0"/>
                        <a:t> End Groups and Polymer</a:t>
                      </a:r>
                      <a:endParaRPr lang="en-US" dirty="0"/>
                    </a:p>
                  </a:txBody>
                  <a:tcPr anchor="ctr"/>
                </a:tc>
              </a:tr>
              <a:tr h="1524251">
                <a:tc>
                  <a:txBody>
                    <a:bodyPr/>
                    <a:lstStyle/>
                    <a:p>
                      <a:r>
                        <a:rPr lang="en-US" dirty="0" smtClean="0"/>
                        <a:t>Structure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251">
                <a:tc>
                  <a:txBody>
                    <a:bodyPr/>
                    <a:lstStyle/>
                    <a:p>
                      <a:r>
                        <a:rPr lang="en-US" dirty="0" smtClean="0"/>
                        <a:t>OSRA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sz="1600" dirty="0" smtClean="0"/>
                        <a:t>Note:</a:t>
                      </a:r>
                      <a:r>
                        <a:rPr lang="en-US" sz="1600" baseline="0" dirty="0" smtClean="0"/>
                        <a:t> the brackets are seen as bonds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sz="1600" dirty="0" smtClean="0"/>
                        <a:t>Note: structure is not correct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4251">
                <a:tc>
                  <a:txBody>
                    <a:bodyPr/>
                    <a:lstStyle/>
                    <a:p>
                      <a:r>
                        <a:rPr lang="en-US" dirty="0" smtClean="0"/>
                        <a:t>SMILES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O=C1OCCCO1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Correct</a:t>
                      </a:r>
                      <a:r>
                        <a:rPr lang="en-US" sz="1600" baseline="0" dirty="0" smtClean="0"/>
                        <a:t> Smile String:</a:t>
                      </a:r>
                    </a:p>
                    <a:p>
                      <a:pPr algn="ctr"/>
                      <a:r>
                        <a:rPr lang="en-US" sz="1600" dirty="0" smtClean="0"/>
                        <a:t>CC(=O)OCCCOC(=O)OCCCCc1ccc2ccc3cccc4ccc1c2c34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EG1: OCCCCc1ccc2ccc3cccc4ccc1c2c34</a:t>
                      </a:r>
                    </a:p>
                    <a:p>
                      <a:pPr algn="ctr"/>
                      <a:r>
                        <a:rPr lang="en-US" sz="1600" dirty="0" smtClean="0"/>
                        <a:t>M: O=COCCCO</a:t>
                      </a:r>
                    </a:p>
                    <a:p>
                      <a:pPr algn="ctr"/>
                      <a:r>
                        <a:rPr lang="en-US" sz="1600" dirty="0" smtClean="0"/>
                        <a:t>EG2: CCO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492724"/>
              </p:ext>
            </p:extLst>
          </p:nvPr>
        </p:nvGraphicFramePr>
        <p:xfrm>
          <a:off x="2746848" y="2438400"/>
          <a:ext cx="45878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CS ChemDraw Drawing" r:id="rId3" imgW="458360" imgH="653509" progId="ChemDraw.Document.6.0">
                  <p:embed/>
                </p:oleObj>
              </mc:Choice>
              <mc:Fallback>
                <p:oleObj name="CS ChemDraw Drawing" r:id="rId3" imgW="458360" imgH="65350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6848" y="2438400"/>
                        <a:ext cx="458787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311991"/>
              </p:ext>
            </p:extLst>
          </p:nvPr>
        </p:nvGraphicFramePr>
        <p:xfrm>
          <a:off x="3902075" y="2438400"/>
          <a:ext cx="14319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CS ChemDraw Drawing" r:id="rId5" imgW="2576856" imgH="1200665" progId="ChemDraw.Document.6.0">
                  <p:embed/>
                </p:oleObj>
              </mc:Choice>
              <mc:Fallback>
                <p:oleObj name="CS ChemDraw Drawing" r:id="rId5" imgW="2576856" imgH="120066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02075" y="2438400"/>
                        <a:ext cx="1431925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169846"/>
              </p:ext>
            </p:extLst>
          </p:nvPr>
        </p:nvGraphicFramePr>
        <p:xfrm>
          <a:off x="5410200" y="2438400"/>
          <a:ext cx="143033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CS ChemDraw Drawing" r:id="rId7" imgW="2575236" imgH="1200665" progId="ChemDraw.Document.6.0">
                  <p:embed/>
                </p:oleObj>
              </mc:Choice>
              <mc:Fallback>
                <p:oleObj name="CS ChemDraw Drawing" r:id="rId7" imgW="2575236" imgH="1200665" progId="ChemDraw.Document.6.0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438400"/>
                        <a:ext cx="143033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032917"/>
              </p:ext>
            </p:extLst>
          </p:nvPr>
        </p:nvGraphicFramePr>
        <p:xfrm>
          <a:off x="6934200" y="2514600"/>
          <a:ext cx="1498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CS ChemDraw Drawing" r:id="rId9" imgW="2692390" imgH="964203" progId="ChemDraw.Document.6.0">
                  <p:embed/>
                </p:oleObj>
              </mc:Choice>
              <mc:Fallback>
                <p:oleObj name="CS ChemDraw Drawing" r:id="rId9" imgW="2692390" imgH="964203" progId="ChemDraw.Document.6.0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514600"/>
                        <a:ext cx="14986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41" name="Picture 45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2" t="46875" r="32943" b="40625"/>
          <a:stretch/>
        </p:blipFill>
        <p:spPr bwMode="auto">
          <a:xfrm>
            <a:off x="2667000" y="3733800"/>
            <a:ext cx="609600" cy="91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42" name="Picture 46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5" t="40625" r="21523" b="34114"/>
          <a:stretch/>
        </p:blipFill>
        <p:spPr bwMode="auto">
          <a:xfrm>
            <a:off x="3853211" y="3727302"/>
            <a:ext cx="1404589" cy="72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43" name="Picture 47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9" t="41406" r="21821" b="34896"/>
          <a:stretch/>
        </p:blipFill>
        <p:spPr bwMode="auto">
          <a:xfrm>
            <a:off x="5314949" y="3727302"/>
            <a:ext cx="1438329" cy="711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07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131</Words>
  <Application>Microsoft Office PowerPoint</Application>
  <PresentationFormat>On-screen Show (4:3)</PresentationFormat>
  <Paragraphs>61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CS ChemDraw Drawing</vt:lpstr>
      <vt:lpstr>Small Molecule Example</vt:lpstr>
      <vt:lpstr>Polymer Example</vt:lpstr>
      <vt:lpstr>Polystyrene</vt:lpstr>
      <vt:lpstr>Poly methylacrylate</vt:lpstr>
      <vt:lpstr>Polycarbonate</vt:lpstr>
    </vt:vector>
  </TitlesOfParts>
  <Company>IBM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ADMINIBM</dc:creator>
  <cp:lastModifiedBy>ADMINIBM</cp:lastModifiedBy>
  <cp:revision>22</cp:revision>
  <dcterms:created xsi:type="dcterms:W3CDTF">2013-11-12T00:09:57Z</dcterms:created>
  <dcterms:modified xsi:type="dcterms:W3CDTF">2014-01-14T22:04:37Z</dcterms:modified>
</cp:coreProperties>
</file>