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00" r:id="rId1"/>
  </p:sldMasterIdLst>
  <p:notesMasterIdLst>
    <p:notesMasterId r:id="rId3"/>
  </p:notesMasterIdLst>
  <p:handoutMasterIdLst>
    <p:handoutMasterId r:id="rId4"/>
  </p:handoutMasterIdLst>
  <p:sldIdLst>
    <p:sldId id="474" r:id="rId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DE2"/>
    <a:srgbClr val="2CB1AE"/>
    <a:srgbClr val="DEE1FE"/>
    <a:srgbClr val="BFA741"/>
    <a:srgbClr val="B755A9"/>
    <a:srgbClr val="E06C24"/>
    <a:srgbClr val="76C0FE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9296" autoAdjust="0"/>
  </p:normalViewPr>
  <p:slideViewPr>
    <p:cSldViewPr snapToGrid="0">
      <p:cViewPr varScale="1">
        <p:scale>
          <a:sx n="74" d="100"/>
          <a:sy n="74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t" anchorCtr="0" compatLnSpc="1">
            <a:prstTxWarp prst="textNoShape">
              <a:avLst/>
            </a:prstTxWarp>
          </a:bodyPr>
          <a:lstStyle>
            <a:lvl1pPr defTabSz="930634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t" anchorCtr="0" compatLnSpc="1">
            <a:prstTxWarp prst="textNoShape">
              <a:avLst/>
            </a:prstTxWarp>
          </a:bodyPr>
          <a:lstStyle>
            <a:lvl1pPr algn="r" defTabSz="930634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b" anchorCtr="0" compatLnSpc="1">
            <a:prstTxWarp prst="textNoShape">
              <a:avLst/>
            </a:prstTxWarp>
          </a:bodyPr>
          <a:lstStyle>
            <a:lvl1pPr defTabSz="930634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b" anchorCtr="0" compatLnSpc="1">
            <a:prstTxWarp prst="textNoShape">
              <a:avLst/>
            </a:prstTxWarp>
          </a:bodyPr>
          <a:lstStyle>
            <a:lvl1pPr algn="r" defTabSz="930634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586492A-4F1E-4C66-9C41-70C00C00F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t" anchorCtr="0" compatLnSpc="1">
            <a:prstTxWarp prst="textNoShape">
              <a:avLst/>
            </a:prstTxWarp>
          </a:bodyPr>
          <a:lstStyle>
            <a:lvl1pPr defTabSz="930634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t" anchorCtr="0" compatLnSpc="1">
            <a:prstTxWarp prst="textNoShape">
              <a:avLst/>
            </a:prstTxWarp>
          </a:bodyPr>
          <a:lstStyle>
            <a:lvl1pPr algn="r" defTabSz="930634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b" anchorCtr="0" compatLnSpc="1">
            <a:prstTxWarp prst="textNoShape">
              <a:avLst/>
            </a:prstTxWarp>
          </a:bodyPr>
          <a:lstStyle>
            <a:lvl1pPr defTabSz="930634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0" tIns="46515" rIns="93030" bIns="46515" numCol="1" anchor="b" anchorCtr="0" compatLnSpc="1">
            <a:prstTxWarp prst="textNoShape">
              <a:avLst/>
            </a:prstTxWarp>
          </a:bodyPr>
          <a:lstStyle>
            <a:lvl1pPr algn="r" defTabSz="930634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509A213-83F0-4265-B3DF-E89CAA79A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 sz="1600" b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© 2013 IBM Corporation</a:t>
            </a:r>
            <a:endParaRPr lang="en-US" dirty="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pic>
        <p:nvPicPr>
          <p:cNvPr id="6" name="Picture 7" descr="R120_G137_B251-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08 w 2880"/>
                <a:gd name="T5" fmla="*/ 288 h 288"/>
                <a:gd name="T6" fmla="*/ 2767 w 2880"/>
                <a:gd name="T7" fmla="*/ 256 h 288"/>
                <a:gd name="T8" fmla="*/ 2594 w 2880"/>
                <a:gd name="T9" fmla="*/ 134 h 288"/>
                <a:gd name="T10" fmla="*/ 2370 w 2880"/>
                <a:gd name="T11" fmla="*/ 46 h 288"/>
                <a:gd name="T12" fmla="*/ 2174 w 2880"/>
                <a:gd name="T13" fmla="*/ 10 h 288"/>
                <a:gd name="T14" fmla="*/ 2060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2 h 290"/>
                <a:gd name="T4" fmla="*/ 3114 w 3194"/>
                <a:gd name="T5" fmla="*/ 294 h 290"/>
                <a:gd name="T6" fmla="*/ 3108 w 3194"/>
                <a:gd name="T7" fmla="*/ 260 h 290"/>
                <a:gd name="T8" fmla="*/ 3081 w 3194"/>
                <a:gd name="T9" fmla="*/ 150 h 290"/>
                <a:gd name="T10" fmla="*/ 3041 w 3194"/>
                <a:gd name="T11" fmla="*/ 34 h 290"/>
                <a:gd name="T12" fmla="*/ 3026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95" y="3417"/>
              <a:ext cx="917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2 w 3194"/>
                <a:gd name="T5" fmla="*/ 0 h 290"/>
                <a:gd name="T6" fmla="*/ 22 w 3194"/>
                <a:gd name="T7" fmla="*/ 156 h 290"/>
                <a:gd name="T8" fmla="*/ 21 w 3194"/>
                <a:gd name="T9" fmla="*/ 254 h 290"/>
                <a:gd name="T10" fmla="*/ 21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</p:grpSp>
      <p:sp>
        <p:nvSpPr>
          <p:cNvPr id="18" name="Rectangle 19"/>
          <p:cNvSpPr>
            <a:spLocks noChangeArrowheads="1"/>
          </p:cNvSpPr>
          <p:nvPr userDrawn="1"/>
        </p:nvSpPr>
        <p:spPr bwMode="auto">
          <a:xfrm>
            <a:off x="139700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" charset="0"/>
              <a:ea typeface="SimSun" charset="0"/>
              <a:cs typeface="Arial" charset="0"/>
            </a:endParaRPr>
          </a:p>
        </p:txBody>
      </p:sp>
      <p:pic>
        <p:nvPicPr>
          <p:cNvPr id="19" name="Picture 80" descr="testtub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975100"/>
            <a:ext cx="2049463" cy="1855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" name="Picture 81" descr="doctor"/>
          <p:cNvPicPr>
            <a:picLocks noChangeAspect="1" noChangeArrowheads="1"/>
          </p:cNvPicPr>
          <p:nvPr userDrawn="1"/>
        </p:nvPicPr>
        <p:blipFill>
          <a:blip r:embed="rId4" cstate="print"/>
          <a:srcRect r="3412" b="12634"/>
          <a:stretch>
            <a:fillRect/>
          </a:stretch>
        </p:blipFill>
        <p:spPr bwMode="auto">
          <a:xfrm>
            <a:off x="4633913" y="3975100"/>
            <a:ext cx="2057400" cy="18605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1" name="Picture 82" descr="doctors"/>
          <p:cNvPicPr>
            <a:picLocks noChangeAspect="1" noChangeArrowheads="1"/>
          </p:cNvPicPr>
          <p:nvPr userDrawn="1"/>
        </p:nvPicPr>
        <p:blipFill>
          <a:blip r:embed="rId5" cstate="print"/>
          <a:srcRect t="14395" r="9665" b="1237"/>
          <a:stretch>
            <a:fillRect/>
          </a:stretch>
        </p:blipFill>
        <p:spPr bwMode="auto">
          <a:xfrm>
            <a:off x="2452688" y="3975100"/>
            <a:ext cx="2028825" cy="18684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2" name="Picture 83" descr="man"/>
          <p:cNvPicPr>
            <a:picLocks noChangeAspect="1" noChangeArrowheads="1"/>
          </p:cNvPicPr>
          <p:nvPr userDrawn="1"/>
        </p:nvPicPr>
        <p:blipFill>
          <a:blip r:embed="rId6" cstate="print"/>
          <a:srcRect t="14938" r="1834" b="5653"/>
          <a:stretch>
            <a:fillRect/>
          </a:stretch>
        </p:blipFill>
        <p:spPr bwMode="auto">
          <a:xfrm>
            <a:off x="6845300" y="3975100"/>
            <a:ext cx="2038350" cy="18732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2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2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194C6-884D-4E9D-875A-965D115B71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E4D31-C29C-4DD9-A1BC-358C361211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874838"/>
            <a:ext cx="8686800" cy="4479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F3E00-C3EE-4DB8-AD31-EC9D35DC58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ACCE-5457-4465-B263-B16E0F4633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9CEE1-A807-42F1-8CD7-3E7C2D6D23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59513-250C-406B-BED1-A81FCD3244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36DB6-435B-434D-836D-F411AF7B4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31EA7-A19F-4DB6-A8D5-12CDF72685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3BCB2-C075-4741-A38A-70F5FC15F2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2D4D6-9BF3-40B9-92BF-9994BE93BA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798E5-68D8-4193-B549-A78FE7D53E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2854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 sz="1600" b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pic>
        <p:nvPicPr>
          <p:cNvPr id="1028" name="Picture 8" descr="R120_G137_B251-2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28561" name="Rectangle 17"/>
          <p:cNvSpPr>
            <a:spLocks noChangeArrowheads="1"/>
          </p:cNvSpPr>
          <p:nvPr userDrawn="1"/>
        </p:nvSpPr>
        <p:spPr bwMode="auto">
          <a:xfrm>
            <a:off x="139700" y="6537325"/>
            <a:ext cx="61198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latin typeface="Arial" charset="0"/>
                <a:ea typeface="SimSun" charset="0"/>
                <a:cs typeface="Arial" charset="0"/>
              </a:rPr>
              <a:t>© 2013 IBM Corporation</a:t>
            </a:r>
          </a:p>
        </p:txBody>
      </p:sp>
      <p:sp>
        <p:nvSpPr>
          <p:cNvPr id="2028562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fld id="{E7A20C08-BAC4-46EF-9E6B-B0C07A6F4625}" type="slidenum">
              <a:rPr lang="en-US">
                <a:solidFill>
                  <a:srgbClr val="000000"/>
                </a:solidFill>
                <a:latin typeface="Arial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28563" name="Rectangle 19"/>
          <p:cNvSpPr>
            <a:spLocks noChangeArrowheads="1"/>
          </p:cNvSpPr>
          <p:nvPr userDrawn="1"/>
        </p:nvSpPr>
        <p:spPr bwMode="auto">
          <a:xfrm>
            <a:off x="182563" y="279400"/>
            <a:ext cx="3779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tIns="46038" rIns="92075" bIns="46038"/>
          <a:lstStyle/>
          <a:p>
            <a:pPr>
              <a:defRPr/>
            </a:pPr>
            <a:r>
              <a:rPr lang="en-US" altLang="zh-CN" sz="1000" dirty="0">
                <a:solidFill>
                  <a:srgbClr val="000000"/>
                </a:solidFill>
                <a:latin typeface="Arial" charset="0"/>
                <a:ea typeface="SimSun" charset="0"/>
                <a:cs typeface="Arial" charset="0"/>
              </a:rPr>
              <a:t>Accelerated Materials Discovery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4" y="1114984"/>
            <a:ext cx="8686800" cy="4479925"/>
          </a:xfrm>
        </p:spPr>
        <p:txBody>
          <a:bodyPr/>
          <a:lstStyle/>
          <a:p>
            <a:r>
              <a:rPr lang="en-US" sz="1800" dirty="0" smtClean="0"/>
              <a:t>Revision control environment: </a:t>
            </a:r>
            <a:r>
              <a:rPr lang="en-US" sz="1800" dirty="0" err="1" smtClean="0"/>
              <a:t>git</a:t>
            </a:r>
            <a:endParaRPr lang="en-US" sz="1800" dirty="0" smtClean="0"/>
          </a:p>
          <a:p>
            <a:r>
              <a:rPr lang="en-US" sz="1800" dirty="0" smtClean="0"/>
              <a:t>Operating system and s/w:  Windows + </a:t>
            </a:r>
            <a:r>
              <a:rPr lang="en-US" sz="1800" dirty="0" err="1" smtClean="0"/>
              <a:t>Cygwin</a:t>
            </a:r>
            <a:r>
              <a:rPr lang="en-US" sz="1800" dirty="0" smtClean="0"/>
              <a:t>, compilers: </a:t>
            </a:r>
            <a:r>
              <a:rPr lang="en-US" sz="1800" dirty="0" err="1" smtClean="0"/>
              <a:t>gcc</a:t>
            </a:r>
            <a:endParaRPr lang="en-US" sz="1800" dirty="0" smtClean="0"/>
          </a:p>
          <a:p>
            <a:r>
              <a:rPr lang="en-US" sz="1800" dirty="0" smtClean="0"/>
              <a:t>Tools for documenting existing apps (e.g. OSRA) : </a:t>
            </a:r>
            <a:r>
              <a:rPr lang="en-US" sz="1800" dirty="0" err="1" smtClean="0"/>
              <a:t>doxygen</a:t>
            </a:r>
            <a:endParaRPr lang="en-US" sz="1800" dirty="0" smtClean="0"/>
          </a:p>
          <a:p>
            <a:r>
              <a:rPr lang="en-US" sz="1800" dirty="0" smtClean="0"/>
              <a:t>Software development process … modeled on Scrum</a:t>
            </a:r>
          </a:p>
          <a:p>
            <a:pPr lvl="1"/>
            <a:r>
              <a:rPr lang="en-US" sz="1800" dirty="0" smtClean="0"/>
              <a:t>s</a:t>
            </a:r>
            <a:r>
              <a:rPr lang="en-US" sz="1800" dirty="0" smtClean="0"/>
              <a:t>uggest the team proposes individual goals/tasks and then proposal reviewed by Hans and Julia before you start</a:t>
            </a:r>
            <a:endParaRPr lang="en-US" dirty="0" smtClean="0"/>
          </a:p>
          <a:p>
            <a:pPr lvl="1"/>
            <a:r>
              <a:rPr lang="en-US" sz="1800" dirty="0" smtClean="0"/>
              <a:t>suggest tasks are approx 2 weeks long</a:t>
            </a:r>
          </a:p>
          <a:p>
            <a:pPr lvl="1"/>
            <a:r>
              <a:rPr lang="en-US" sz="1800" dirty="0" smtClean="0"/>
              <a:t>s</a:t>
            </a:r>
            <a:r>
              <a:rPr lang="en-US" sz="1800" dirty="0" smtClean="0"/>
              <a:t>uggest meetings every 2 weeks and phone call every other week – day/time?</a:t>
            </a:r>
            <a:endParaRPr lang="en-US" sz="1800" dirty="0" smtClean="0"/>
          </a:p>
          <a:p>
            <a:pPr lvl="1"/>
            <a:r>
              <a:rPr lang="en-US" sz="1800" dirty="0" smtClean="0"/>
              <a:t>u</a:t>
            </a:r>
            <a:r>
              <a:rPr lang="en-US" sz="1800" dirty="0" smtClean="0"/>
              <a:t>pdates transmitted to Hans every 2 weeks</a:t>
            </a:r>
          </a:p>
          <a:p>
            <a:pPr lvl="1"/>
            <a:r>
              <a:rPr lang="en-US" sz="1800" dirty="0" smtClean="0"/>
              <a:t>p</a:t>
            </a:r>
            <a:r>
              <a:rPr lang="en-US" sz="1800" dirty="0" smtClean="0"/>
              <a:t>roblem reporting through </a:t>
            </a:r>
            <a:r>
              <a:rPr lang="en-US" sz="1800" dirty="0" err="1" smtClean="0"/>
              <a:t>git</a:t>
            </a: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6ACCE-5457-4465-B263-B16E0F46336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2_10 September 2009</vt:lpstr>
      <vt:lpstr>Practical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dc:creator/>
  <cp:lastModifiedBy/>
  <cp:revision>317</cp:revision>
  <dcterms:created xsi:type="dcterms:W3CDTF">2013-03-04T21:45:54Z</dcterms:created>
  <dcterms:modified xsi:type="dcterms:W3CDTF">2014-01-15T15:54:03Z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00080000c60000000000010250300207f94006b004c800</vt:lpwstr>
  </property>
</Properties>
</file>