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1" r:id="rId2"/>
    <p:sldId id="269" r:id="rId3"/>
    <p:sldId id="268" r:id="rId4"/>
    <p:sldId id="270" r:id="rId5"/>
    <p:sldId id="272" r:id="rId6"/>
    <p:sldId id="273" r:id="rId7"/>
    <p:sldId id="277" r:id="rId8"/>
    <p:sldId id="281" r:id="rId9"/>
    <p:sldId id="278" r:id="rId10"/>
    <p:sldId id="276" r:id="rId11"/>
    <p:sldId id="274" r:id="rId12"/>
    <p:sldId id="275" r:id="rId13"/>
    <p:sldId id="261" r:id="rId14"/>
    <p:sldId id="264" r:id="rId15"/>
    <p:sldId id="260" r:id="rId16"/>
    <p:sldId id="280" r:id="rId17"/>
    <p:sldId id="279" r:id="rId18"/>
    <p:sldId id="265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6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3.emf"/><Relationship Id="rId7" Type="http://schemas.openxmlformats.org/officeDocument/2006/relationships/image" Target="../media/image21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D08C-5514-4E56-8B30-239487251B2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7.pn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6.emf"/><Relationship Id="rId5" Type="http://schemas.openxmlformats.org/officeDocument/2006/relationships/image" Target="../media/image39.png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8.png"/><Relationship Id="rId9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6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3.png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11" Type="http://schemas.openxmlformats.org/officeDocument/2006/relationships/image" Target="../media/image51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0.png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emf"/><Relationship Id="rId11" Type="http://schemas.openxmlformats.org/officeDocument/2006/relationships/image" Target="../media/image58.png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9.tmp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tmp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1.tmp"/><Relationship Id="rId10" Type="http://schemas.openxmlformats.org/officeDocument/2006/relationships/image" Target="../media/image6.emf"/><Relationship Id="rId4" Type="http://schemas.openxmlformats.org/officeDocument/2006/relationships/image" Target="../media/image10.tmp"/><Relationship Id="rId9" Type="http://schemas.openxmlformats.org/officeDocument/2006/relationships/oleObject" Target="../embeddings/oleObject2.bin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hyperlink" Target="http://www.daylight.com/dayhtml/doc/theory/theory.smiles.html" TargetMode="Externa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9.e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Table</a:t>
            </a:r>
            <a:endParaRPr lang="en-US" dirty="0"/>
          </a:p>
        </p:txBody>
      </p:sp>
      <p:pic>
        <p:nvPicPr>
          <p:cNvPr id="9218" name="Picture 2" descr="http://0.tqn.com/d/chemistry/1/0/F/g/1/PeriodicTableE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04800"/>
            <a:ext cx="8124825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362700" y="838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533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e-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953375" y="4307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86675" y="1259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to polymers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54188"/>
            <a:ext cx="66675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Bracket 3"/>
          <p:cNvSpPr/>
          <p:nvPr/>
        </p:nvSpPr>
        <p:spPr>
          <a:xfrm>
            <a:off x="1840995" y="1931649"/>
            <a:ext cx="356839" cy="2973659"/>
          </a:xfrm>
          <a:prstGeom prst="leftBracket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Left Bracket 5"/>
          <p:cNvSpPr/>
          <p:nvPr/>
        </p:nvSpPr>
        <p:spPr>
          <a:xfrm rot="10800000">
            <a:off x="5479995" y="1868462"/>
            <a:ext cx="356839" cy="2973659"/>
          </a:xfrm>
          <a:prstGeom prst="leftBracket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5" name="TextBox 4"/>
          <p:cNvSpPr txBox="1"/>
          <p:nvPr/>
        </p:nvSpPr>
        <p:spPr>
          <a:xfrm>
            <a:off x="5877737" y="46599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73946"/>
              </p:ext>
            </p:extLst>
          </p:nvPr>
        </p:nvGraphicFramePr>
        <p:xfrm>
          <a:off x="3714750" y="5599113"/>
          <a:ext cx="1422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CS ChemDraw Drawing" r:id="rId4" imgW="1423139" imgH="720417" progId="ChemDraw.Document.6.0">
                  <p:embed/>
                </p:oleObj>
              </mc:Choice>
              <mc:Fallback>
                <p:oleObj name="CS ChemDraw Drawing" r:id="rId4" imgW="1423139" imgH="7204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4750" y="5599113"/>
                        <a:ext cx="14224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31559" y="3598577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H7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54408" y="4665376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H6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40961" y="3094173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H5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00780" y="1903295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H8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0093" y="2023327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H9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1877" y="17549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H10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56433" y="201726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H11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67994" y="335244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H12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08015" y="3451581"/>
            <a:ext cx="60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O3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13355" y="2616641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C2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18695" y="3561073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C4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58034" y="2646672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C4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7172" y="339264"/>
            <a:ext cx="837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Mockup: PEG (</a:t>
            </a:r>
            <a:r>
              <a:rPr lang="en-US" sz="2400" b="1" dirty="0" err="1" smtClean="0"/>
              <a:t>polyethyleneglycol</a:t>
            </a:r>
            <a:r>
              <a:rPr lang="en-US" sz="2400" b="1" dirty="0" smtClean="0"/>
              <a:t>) with 1 repeat unit</a:t>
            </a:r>
          </a:p>
        </p:txBody>
      </p:sp>
    </p:spTree>
    <p:extLst>
      <p:ext uri="{BB962C8B-B14F-4D97-AF65-F5344CB8AC3E}">
        <p14:creationId xmlns:p14="http://schemas.microsoft.com/office/powerpoint/2010/main" val="42468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11" y="365495"/>
            <a:ext cx="5875699" cy="315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72514" y="3063921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H6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40961" y="1492718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H5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00780" y="30184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H8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0093" y="421872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H9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44227" y="1850126"/>
            <a:ext cx="60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O3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22408" y="1017631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C2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21408" y="927522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X2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3" y="3646426"/>
            <a:ext cx="1723932" cy="86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119" y="386768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H7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70255" y="383017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X1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22623" y="1990807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X1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44361" y="1966737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C4</a:t>
            </a:r>
            <a:endParaRPr lang="en-US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159" y="2265546"/>
            <a:ext cx="2985758" cy="229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373502" y="218135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H10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78588" y="244367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H11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399619" y="377886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H12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84907" y="388649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X2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443" y="5813048"/>
            <a:ext cx="8415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SMILES:</a:t>
            </a:r>
          </a:p>
          <a:p>
            <a:pPr defTabSz="346075"/>
            <a:r>
              <a:rPr lang="en-US" sz="2400" b="1" dirty="0" smtClean="0"/>
              <a:t>	HX1                                   X1CCOX2</a:t>
            </a:r>
            <a:r>
              <a:rPr lang="en-US" sz="2400" dirty="0" smtClean="0"/>
              <a:t> 			                         </a:t>
            </a:r>
            <a:r>
              <a:rPr lang="en-US" sz="2400" b="1" dirty="0" smtClean="0"/>
              <a:t>X2C	</a:t>
            </a:r>
            <a:r>
              <a:rPr lang="en-US" sz="2800" b="1" dirty="0" smtClean="0"/>
              <a:t>	 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454" y="5248757"/>
            <a:ext cx="89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endgroup</a:t>
            </a:r>
            <a:r>
              <a:rPr lang="en-US" sz="2800" b="1" dirty="0" smtClean="0"/>
              <a:t> 1 (EG1) 	   repeat unit (RU)	     </a:t>
            </a:r>
            <a:r>
              <a:rPr lang="en-US" sz="2800" b="1" dirty="0" err="1" smtClean="0"/>
              <a:t>endgroup</a:t>
            </a:r>
            <a:r>
              <a:rPr lang="en-US" sz="2800" b="1" dirty="0" smtClean="0"/>
              <a:t> 2 (EG2)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308213"/>
              </p:ext>
            </p:extLst>
          </p:nvPr>
        </p:nvGraphicFramePr>
        <p:xfrm>
          <a:off x="736600" y="4733925"/>
          <a:ext cx="5635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CS ChemDraw Drawing" r:id="rId6" imgW="563637" imgH="359282" progId="ChemDraw.Document.6.0">
                  <p:embed/>
                </p:oleObj>
              </mc:Choice>
              <mc:Fallback>
                <p:oleObj name="CS ChemDraw Drawing" r:id="rId6" imgW="563637" imgH="359282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733925"/>
                        <a:ext cx="5635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2461"/>
              </p:ext>
            </p:extLst>
          </p:nvPr>
        </p:nvGraphicFramePr>
        <p:xfrm>
          <a:off x="7427913" y="4494213"/>
          <a:ext cx="5016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CS ChemDraw Drawing" r:id="rId8" imgW="501010" imgH="334718" progId="ChemDraw.Document.6.0">
                  <p:embed/>
                </p:oleObj>
              </mc:Choice>
              <mc:Fallback>
                <p:oleObj name="CS ChemDraw Drawing" r:id="rId8" imgW="501010" imgH="334718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913" y="4494213"/>
                        <a:ext cx="5016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7918"/>
              </p:ext>
            </p:extLst>
          </p:nvPr>
        </p:nvGraphicFramePr>
        <p:xfrm>
          <a:off x="3440113" y="4459288"/>
          <a:ext cx="1620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CS ChemDraw Drawing" r:id="rId10" imgW="1621265" imgH="362521" progId="ChemDraw.Document.6.0">
                  <p:embed/>
                </p:oleObj>
              </mc:Choice>
              <mc:Fallback>
                <p:oleObj name="CS ChemDraw Drawing" r:id="rId10" imgW="1621265" imgH="362521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459288"/>
                        <a:ext cx="16208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543800" y="31343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686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32499"/>
              </p:ext>
            </p:extLst>
          </p:nvPr>
        </p:nvGraphicFramePr>
        <p:xfrm>
          <a:off x="304800" y="1143000"/>
          <a:ext cx="8686801" cy="524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425"/>
                <a:gridCol w="1593425"/>
                <a:gridCol w="1593425"/>
                <a:gridCol w="1696725"/>
                <a:gridCol w="2209801"/>
              </a:tblGrid>
              <a:tr h="5834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Monomer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Brackets Removed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X</a:t>
                      </a:r>
                      <a:r>
                        <a:rPr lang="en-US" baseline="-25000" dirty="0" err="1" smtClean="0"/>
                        <a:t>n</a:t>
                      </a:r>
                      <a:r>
                        <a:rPr lang="en-US" baseline="0" dirty="0" smtClean="0"/>
                        <a:t> Notation for Polymer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OSRA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Note:</a:t>
                      </a:r>
                      <a:r>
                        <a:rPr lang="en-US" sz="1200" baseline="0" dirty="0" smtClean="0"/>
                        <a:t> the brackets are seen as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C=Cc1ccccc1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CCC(C)c1ccccc1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EG 1: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CX1 </a:t>
                      </a:r>
                    </a:p>
                    <a:p>
                      <a:pPr algn="ctr"/>
                      <a:r>
                        <a:rPr lang="en-US" sz="1600" dirty="0" smtClean="0"/>
                        <a:t>RU: X1CC(X2)c1ccccc1</a:t>
                      </a:r>
                    </a:p>
                    <a:p>
                      <a:pPr algn="ctr"/>
                      <a:r>
                        <a:rPr lang="en-US" sz="1600" dirty="0" smtClean="0"/>
                        <a:t>EG2: X2C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Polystyrene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43832"/>
              </p:ext>
            </p:extLst>
          </p:nvPr>
        </p:nvGraphicFramePr>
        <p:xfrm>
          <a:off x="2895600" y="2346325"/>
          <a:ext cx="3825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CS ChemDraw Drawing" r:id="rId3" imgW="381966" imgH="691570" progId="ChemDraw.Document.6.0">
                  <p:embed/>
                </p:oleObj>
              </mc:Choice>
              <mc:Fallback>
                <p:oleObj name="CS ChemDraw Drawing" r:id="rId3" imgW="381966" imgH="6915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346325"/>
                        <a:ext cx="382588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72161"/>
              </p:ext>
            </p:extLst>
          </p:nvPr>
        </p:nvGraphicFramePr>
        <p:xfrm>
          <a:off x="4287837" y="2324100"/>
          <a:ext cx="568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CS ChemDraw Drawing" r:id="rId5" imgW="567956" imgH="737189" progId="ChemDraw.Document.6.0">
                  <p:embed/>
                </p:oleObj>
              </mc:Choice>
              <mc:Fallback>
                <p:oleObj name="CS ChemDraw Drawing" r:id="rId5" imgW="567956" imgH="7371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7837" y="2324100"/>
                        <a:ext cx="56832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696359"/>
              </p:ext>
            </p:extLst>
          </p:nvPr>
        </p:nvGraphicFramePr>
        <p:xfrm>
          <a:off x="5715000" y="2345532"/>
          <a:ext cx="5238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CS ChemDraw Drawing" r:id="rId7" imgW="523955" imgH="693189" progId="ChemDraw.Document.6.0">
                  <p:embed/>
                </p:oleObj>
              </mc:Choice>
              <mc:Fallback>
                <p:oleObj name="CS ChemDraw Drawing" r:id="rId7" imgW="523955" imgH="693189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345532"/>
                        <a:ext cx="5238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24176"/>
              </p:ext>
            </p:extLst>
          </p:nvPr>
        </p:nvGraphicFramePr>
        <p:xfrm>
          <a:off x="6934200" y="2209800"/>
          <a:ext cx="19192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CS ChemDraw Drawing" r:id="rId9" imgW="1919819" imgH="766071" progId="ChemDraw.Document.6.0">
                  <p:embed/>
                </p:oleObj>
              </mc:Choice>
              <mc:Fallback>
                <p:oleObj name="CS ChemDraw Drawing" r:id="rId9" imgW="1919819" imgH="766071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09800"/>
                        <a:ext cx="191928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28" name="Picture 36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7" t="33119" r="70030" b="55704"/>
          <a:stretch/>
        </p:blipFill>
        <p:spPr bwMode="auto">
          <a:xfrm>
            <a:off x="2209800" y="3505200"/>
            <a:ext cx="904875" cy="87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3" name="Picture 41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1" t="36140" r="68820" b="50890"/>
          <a:stretch/>
        </p:blipFill>
        <p:spPr bwMode="auto">
          <a:xfrm>
            <a:off x="3810000" y="3429000"/>
            <a:ext cx="914400" cy="96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4" name="Picture 4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0" t="37152" r="69298" b="52527"/>
          <a:stretch/>
        </p:blipFill>
        <p:spPr bwMode="auto">
          <a:xfrm>
            <a:off x="5334000" y="3505200"/>
            <a:ext cx="930276" cy="108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 rot="5400000">
            <a:off x="3880365" y="3693468"/>
            <a:ext cx="4038601" cy="461665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is NOT what we want!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9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77461"/>
              </p:ext>
            </p:extLst>
          </p:nvPr>
        </p:nvGraphicFramePr>
        <p:xfrm>
          <a:off x="457200" y="1143000"/>
          <a:ext cx="8458200" cy="521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447800"/>
                <a:gridCol w="1600200"/>
                <a:gridCol w="1788795"/>
                <a:gridCol w="2097405"/>
              </a:tblGrid>
              <a:tr h="5834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Monomer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Brackets Removed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r>
                        <a:rPr lang="en-US" baseline="-25000" dirty="0" err="1" smtClean="0"/>
                        <a:t>n</a:t>
                      </a:r>
                      <a:r>
                        <a:rPr lang="en-US" baseline="0" dirty="0" smtClean="0"/>
                        <a:t> Notation for Polymer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OSRA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C=C(C)C(=O)OC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CCOC(O)C(C)(C)CC(Br)C(=O)OC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EG1: CCOC(=O)C(C)(C)X1</a:t>
                      </a:r>
                    </a:p>
                    <a:p>
                      <a:pPr algn="ctr"/>
                      <a:r>
                        <a:rPr lang="en-US" sz="1400" dirty="0" smtClean="0"/>
                        <a:t>RU: X1CC(X2)C(=O)OC</a:t>
                      </a:r>
                    </a:p>
                    <a:p>
                      <a:pPr algn="ctr"/>
                      <a:r>
                        <a:rPr lang="en-US" sz="1400" dirty="0" smtClean="0"/>
                        <a:t>EG2: X2Br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 </a:t>
            </a:r>
            <a:r>
              <a:rPr lang="en-US" dirty="0" err="1" smtClean="0"/>
              <a:t>methylacrylate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80473"/>
              </p:ext>
            </p:extLst>
          </p:nvPr>
        </p:nvGraphicFramePr>
        <p:xfrm>
          <a:off x="2514600" y="2362200"/>
          <a:ext cx="4587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CS ChemDraw Drawing" r:id="rId3" imgW="458360" imgH="594124" progId="ChemDraw.Document.6.0">
                  <p:embed/>
                </p:oleObj>
              </mc:Choice>
              <mc:Fallback>
                <p:oleObj name="CS ChemDraw Drawing" r:id="rId3" imgW="458360" imgH="59412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458787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47186"/>
              </p:ext>
            </p:extLst>
          </p:nvPr>
        </p:nvGraphicFramePr>
        <p:xfrm>
          <a:off x="3581400" y="2286000"/>
          <a:ext cx="1238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CS ChemDraw Drawing" r:id="rId5" imgW="1238759" imgH="831665" progId="ChemDraw.Document.6.0">
                  <p:embed/>
                </p:oleObj>
              </mc:Choice>
              <mc:Fallback>
                <p:oleObj name="CS ChemDraw Drawing" r:id="rId5" imgW="1238759" imgH="83166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2286000"/>
                        <a:ext cx="12382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47506"/>
              </p:ext>
            </p:extLst>
          </p:nvPr>
        </p:nvGraphicFramePr>
        <p:xfrm>
          <a:off x="5408613" y="2286000"/>
          <a:ext cx="1238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CS ChemDraw Drawing" r:id="rId7" imgW="1238759" imgH="831665" progId="ChemDraw.Document.6.0">
                  <p:embed/>
                </p:oleObj>
              </mc:Choice>
              <mc:Fallback>
                <p:oleObj name="CS ChemDraw Drawing" r:id="rId7" imgW="1238759" imgH="831665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2286000"/>
                        <a:ext cx="12382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985605"/>
              </p:ext>
            </p:extLst>
          </p:nvPr>
        </p:nvGraphicFramePr>
        <p:xfrm>
          <a:off x="6911975" y="2305050"/>
          <a:ext cx="18986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CS ChemDraw Drawing" r:id="rId9" imgW="2105809" imgH="879174" progId="ChemDraw.Document.6.0">
                  <p:embed/>
                </p:oleObj>
              </mc:Choice>
              <mc:Fallback>
                <p:oleObj name="CS ChemDraw Drawing" r:id="rId9" imgW="2105809" imgH="87917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1975" y="2305050"/>
                        <a:ext cx="189865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0" name="Picture 48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4" t="37426" r="69888" b="52604"/>
          <a:stretch/>
        </p:blipFill>
        <p:spPr bwMode="auto">
          <a:xfrm>
            <a:off x="2209800" y="3505200"/>
            <a:ext cx="77088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5" name="Picture 5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9" t="52257" r="31235" b="36111"/>
          <a:stretch/>
        </p:blipFill>
        <p:spPr bwMode="auto">
          <a:xfrm>
            <a:off x="3581400" y="3581400"/>
            <a:ext cx="1219200" cy="100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6" name="Picture 54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0" t="49034" r="28648" b="33333"/>
          <a:stretch/>
        </p:blipFill>
        <p:spPr bwMode="auto">
          <a:xfrm>
            <a:off x="5181600" y="3581400"/>
            <a:ext cx="1457324" cy="108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rot="5400000">
            <a:off x="3880365" y="3693468"/>
            <a:ext cx="4038601" cy="461665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is NOT what we want!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11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Polycarbonate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803"/>
              </p:ext>
            </p:extLst>
          </p:nvPr>
        </p:nvGraphicFramePr>
        <p:xfrm>
          <a:off x="381000" y="1143000"/>
          <a:ext cx="8534399" cy="533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353"/>
                <a:gridCol w="1658353"/>
                <a:gridCol w="1658353"/>
                <a:gridCol w="1658353"/>
                <a:gridCol w="1900987"/>
              </a:tblGrid>
              <a:tr h="5834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Monomer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Brackets Removed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r>
                        <a:rPr lang="en-US" baseline="-25000" dirty="0" err="1" smtClean="0"/>
                        <a:t>n</a:t>
                      </a:r>
                      <a:r>
                        <a:rPr lang="en-US" baseline="0" dirty="0" smtClean="0"/>
                        <a:t> Notation for Polymer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OSRA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600" dirty="0" smtClean="0"/>
                        <a:t>Note:</a:t>
                      </a:r>
                      <a:r>
                        <a:rPr lang="en-US" sz="1600" baseline="0" dirty="0" smtClean="0"/>
                        <a:t> the brackets are seen as bonds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Note: structure is not correct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O=C1OCCCO1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Correct</a:t>
                      </a:r>
                      <a:r>
                        <a:rPr lang="en-US" sz="1400" baseline="0" dirty="0" smtClean="0"/>
                        <a:t> Smile String:</a:t>
                      </a:r>
                    </a:p>
                    <a:p>
                      <a:pPr algn="ctr"/>
                      <a:r>
                        <a:rPr lang="en-US" sz="1400" dirty="0" smtClean="0"/>
                        <a:t>CC(=O)OCCCOC(=O)OCCCCc1ccc2ccc3cccc4ccc1c2c34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EG1: X1OCCCCc1ccc2ccc3cccc4ccc1c2c34</a:t>
                      </a:r>
                    </a:p>
                    <a:p>
                      <a:pPr algn="ctr"/>
                      <a:r>
                        <a:rPr lang="en-US" sz="1400" dirty="0" smtClean="0"/>
                        <a:t>RU: X2OCCCOC(X1)=O</a:t>
                      </a:r>
                    </a:p>
                    <a:p>
                      <a:pPr algn="ctr"/>
                      <a:r>
                        <a:rPr lang="en-US" sz="1400" dirty="0" smtClean="0"/>
                        <a:t>EG2: X2C(=O)C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492724"/>
              </p:ext>
            </p:extLst>
          </p:nvPr>
        </p:nvGraphicFramePr>
        <p:xfrm>
          <a:off x="2746848" y="2438400"/>
          <a:ext cx="4587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CS ChemDraw Drawing" r:id="rId3" imgW="458360" imgH="653509" progId="ChemDraw.Document.6.0">
                  <p:embed/>
                </p:oleObj>
              </mc:Choice>
              <mc:Fallback>
                <p:oleObj name="CS ChemDraw Drawing" r:id="rId3" imgW="458360" imgH="65350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6848" y="2438400"/>
                        <a:ext cx="458787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11991"/>
              </p:ext>
            </p:extLst>
          </p:nvPr>
        </p:nvGraphicFramePr>
        <p:xfrm>
          <a:off x="3902075" y="2438400"/>
          <a:ext cx="1431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CS ChemDraw Drawing" r:id="rId5" imgW="2576856" imgH="1200665" progId="ChemDraw.Document.6.0">
                  <p:embed/>
                </p:oleObj>
              </mc:Choice>
              <mc:Fallback>
                <p:oleObj name="CS ChemDraw Drawing" r:id="rId5" imgW="2576856" imgH="120066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2075" y="2438400"/>
                        <a:ext cx="143192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69846"/>
              </p:ext>
            </p:extLst>
          </p:nvPr>
        </p:nvGraphicFramePr>
        <p:xfrm>
          <a:off x="5410200" y="2438400"/>
          <a:ext cx="14303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CS ChemDraw Drawing" r:id="rId7" imgW="2575236" imgH="1200665" progId="ChemDraw.Document.6.0">
                  <p:embed/>
                </p:oleObj>
              </mc:Choice>
              <mc:Fallback>
                <p:oleObj name="CS ChemDraw Drawing" r:id="rId7" imgW="2575236" imgH="1200665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14303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906401"/>
              </p:ext>
            </p:extLst>
          </p:nvPr>
        </p:nvGraphicFramePr>
        <p:xfrm>
          <a:off x="7121133" y="2362200"/>
          <a:ext cx="161646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CS ChemDraw Drawing" r:id="rId9" imgW="2692390" imgH="1017650" progId="ChemDraw.Document.6.0">
                  <p:embed/>
                </p:oleObj>
              </mc:Choice>
              <mc:Fallback>
                <p:oleObj name="CS ChemDraw Drawing" r:id="rId9" imgW="2692390" imgH="1017650" progId="ChemDraw.Document.6.0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133" y="2362200"/>
                        <a:ext cx="161646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41" name="Picture 45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2" t="46875" r="32943" b="40625"/>
          <a:stretch/>
        </p:blipFill>
        <p:spPr bwMode="auto">
          <a:xfrm>
            <a:off x="2667000" y="3733800"/>
            <a:ext cx="609600" cy="9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2" name="Picture 46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5" t="40625" r="21523" b="34114"/>
          <a:stretch/>
        </p:blipFill>
        <p:spPr bwMode="auto">
          <a:xfrm>
            <a:off x="3886200" y="3352800"/>
            <a:ext cx="1404589" cy="72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3" name="Picture 47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9" t="41406" r="21821" b="34896"/>
          <a:stretch/>
        </p:blipFill>
        <p:spPr bwMode="auto">
          <a:xfrm>
            <a:off x="5486400" y="3352800"/>
            <a:ext cx="1438329" cy="71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 rot="5400000">
            <a:off x="4155132" y="3693468"/>
            <a:ext cx="4038601" cy="461665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is NOT what we want!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0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http://www.epa.gov/med/Prods_Pubs/smiles.htm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Molecule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Gif file: Styrene monomer.gif</a:t>
            </a:r>
          </a:p>
          <a:p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1371600"/>
            <a:ext cx="400050" cy="70485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66221"/>
            <a:ext cx="6781800" cy="4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Gif file: Polystyrene.gif</a:t>
            </a:r>
          </a:p>
          <a:p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85171"/>
            <a:ext cx="590550" cy="752475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364674"/>
            <a:ext cx="6629400" cy="42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Octet Rule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Rule of thumb: Atoms tend to combine in such a way that they have EIGHT electrons in their valence shell giving them the same electron configuration as a noble gas</a:t>
            </a:r>
            <a:endParaRPr lang="en-US" sz="28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7" y="3200400"/>
            <a:ext cx="4553586" cy="115268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724400"/>
            <a:ext cx="3200847" cy="67636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705357"/>
            <a:ext cx="5010850" cy="84784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4800" y="5257800"/>
            <a:ext cx="2667000" cy="688777"/>
            <a:chOff x="304800" y="5257800"/>
            <a:chExt cx="2667000" cy="688777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5638800"/>
              <a:ext cx="1008802" cy="307777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“lone pair”</a:t>
              </a:r>
              <a:endParaRPr lang="en-US" sz="1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447800" y="5257800"/>
              <a:ext cx="1524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Bond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Carbon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Aromatic Rings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4495800" cy="951611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3400900" cy="12384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Oxygen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09800"/>
            <a:ext cx="1771897" cy="107647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26" y="3853656"/>
            <a:ext cx="3572374" cy="1105054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264153"/>
              </p:ext>
            </p:extLst>
          </p:nvPr>
        </p:nvGraphicFramePr>
        <p:xfrm>
          <a:off x="914400" y="5410200"/>
          <a:ext cx="3667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CS ChemDraw Drawing" r:id="rId7" imgW="367120" imgH="417317" progId="ChemDraw.Document.6.0">
                  <p:embed/>
                </p:oleObj>
              </mc:Choice>
              <mc:Fallback>
                <p:oleObj name="CS ChemDraw Drawing" r:id="rId7" imgW="367120" imgH="4173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410200"/>
                        <a:ext cx="366713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79134"/>
              </p:ext>
            </p:extLst>
          </p:nvPr>
        </p:nvGraphicFramePr>
        <p:xfrm>
          <a:off x="2133600" y="5410200"/>
          <a:ext cx="3667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CS ChemDraw Drawing" r:id="rId9" imgW="366850" imgH="417047" progId="ChemDraw.Document.6.0">
                  <p:embed/>
                </p:oleObj>
              </mc:Choice>
              <mc:Fallback>
                <p:oleObj name="CS ChemDraw Drawing" r:id="rId9" imgW="366850" imgH="4170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5410200"/>
                        <a:ext cx="366713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63296"/>
              </p:ext>
            </p:extLst>
          </p:nvPr>
        </p:nvGraphicFramePr>
        <p:xfrm>
          <a:off x="1524000" y="5410200"/>
          <a:ext cx="3794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CS ChemDraw Drawing" r:id="rId11" imgW="366758" imgH="417358" progId="ChemDraw.Document.6.0">
                  <p:embed/>
                </p:oleObj>
              </mc:Choice>
              <mc:Fallback>
                <p:oleObj name="CS ChemDraw Drawing" r:id="rId11" imgW="366758" imgH="417358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3794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Brace 11"/>
          <p:cNvSpPr/>
          <p:nvPr/>
        </p:nvSpPr>
        <p:spPr>
          <a:xfrm rot="5400000">
            <a:off x="2007100" y="4855780"/>
            <a:ext cx="304800" cy="2674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3220" y="6347780"/>
            <a:ext cx="956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equivalent</a:t>
            </a:r>
            <a:endParaRPr lang="en-US" sz="1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99489"/>
              </p:ext>
            </p:extLst>
          </p:nvPr>
        </p:nvGraphicFramePr>
        <p:xfrm>
          <a:off x="2701925" y="5203825"/>
          <a:ext cx="7683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CS ChemDraw Drawing" r:id="rId13" imgW="767763" imgH="880437" progId="ChemDraw.Document.6.0">
                  <p:embed/>
                </p:oleObj>
              </mc:Choice>
              <mc:Fallback>
                <p:oleObj name="CS ChemDraw Drawing" r:id="rId13" imgW="767763" imgH="880437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5203825"/>
                        <a:ext cx="7683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1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Bond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Nitrogen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Phosphate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Halogens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3" y="2047679"/>
            <a:ext cx="2438741" cy="140037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34606"/>
            <a:ext cx="2810267" cy="115268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05" y="2228680"/>
            <a:ext cx="1038370" cy="121937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04" y="4482396"/>
            <a:ext cx="280074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Drawing Line Structure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43486"/>
              </p:ext>
            </p:extLst>
          </p:nvPr>
        </p:nvGraphicFramePr>
        <p:xfrm>
          <a:off x="828674" y="989529"/>
          <a:ext cx="7781925" cy="5716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385"/>
                <a:gridCol w="1556385"/>
                <a:gridCol w="1556385"/>
                <a:gridCol w="1556385"/>
                <a:gridCol w="1556385"/>
              </a:tblGrid>
              <a:tr h="5834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Lewis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Drawing Line 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Molecular Formula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8</a:t>
                      </a:r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O=C1CC=CCC1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11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CC(O)CCN</a:t>
                      </a:r>
                      <a:endParaRPr lang="en-US" dirty="0"/>
                    </a:p>
                  </a:txBody>
                  <a:tcPr anchor="ctr"/>
                </a:tc>
              </a:tr>
              <a:tr h="2027489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8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8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c1ccccc1C=C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80910"/>
              </p:ext>
            </p:extLst>
          </p:nvPr>
        </p:nvGraphicFramePr>
        <p:xfrm>
          <a:off x="2667000" y="1935162"/>
          <a:ext cx="7905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CS ChemDraw Drawing" r:id="rId3" imgW="790657" imgH="830046" progId="ChemDraw.Document.6.0">
                  <p:embed/>
                </p:oleObj>
              </mc:Choice>
              <mc:Fallback>
                <p:oleObj name="CS ChemDraw Drawing" r:id="rId3" imgW="790657" imgH="83004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935162"/>
                        <a:ext cx="790575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08863"/>
              </p:ext>
            </p:extLst>
          </p:nvPr>
        </p:nvGraphicFramePr>
        <p:xfrm>
          <a:off x="4287043" y="2157412"/>
          <a:ext cx="5699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CS ChemDraw Drawing" r:id="rId5" imgW="569575" imgH="462936" progId="ChemDraw.Document.6.0">
                  <p:embed/>
                </p:oleObj>
              </mc:Choice>
              <mc:Fallback>
                <p:oleObj name="CS ChemDraw Drawing" r:id="rId5" imgW="569575" imgH="46293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7043" y="2157412"/>
                        <a:ext cx="56991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559841"/>
              </p:ext>
            </p:extLst>
          </p:nvPr>
        </p:nvGraphicFramePr>
        <p:xfrm>
          <a:off x="2514600" y="4789487"/>
          <a:ext cx="1084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CS ChemDraw Drawing" r:id="rId7" imgW="1084622" imgH="880253" progId="ChemDraw.Document.6.0">
                  <p:embed/>
                </p:oleObj>
              </mc:Choice>
              <mc:Fallback>
                <p:oleObj name="CS ChemDraw Drawing" r:id="rId7" imgW="1084622" imgH="8802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4789487"/>
                        <a:ext cx="1084263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835201"/>
              </p:ext>
            </p:extLst>
          </p:nvPr>
        </p:nvGraphicFramePr>
        <p:xfrm>
          <a:off x="4231481" y="5020468"/>
          <a:ext cx="6810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CS ChemDraw Drawing" r:id="rId9" imgW="680791" imgH="417317" progId="ChemDraw.Document.6.0">
                  <p:embed/>
                </p:oleObj>
              </mc:Choice>
              <mc:Fallback>
                <p:oleObj name="CS ChemDraw Drawing" r:id="rId9" imgW="680791" imgH="4173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1481" y="5020468"/>
                        <a:ext cx="681037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568611"/>
              </p:ext>
            </p:extLst>
          </p:nvPr>
        </p:nvGraphicFramePr>
        <p:xfrm>
          <a:off x="2514600" y="5749925"/>
          <a:ext cx="1084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CS ChemDraw Drawing" r:id="rId11" imgW="1084622" imgH="878904" progId="ChemDraw.Document.6.0">
                  <p:embed/>
                </p:oleObj>
              </mc:Choice>
              <mc:Fallback>
                <p:oleObj name="CS ChemDraw Drawing" r:id="rId11" imgW="1084622" imgH="8789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600" y="5749925"/>
                        <a:ext cx="1084263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59121"/>
              </p:ext>
            </p:extLst>
          </p:nvPr>
        </p:nvGraphicFramePr>
        <p:xfrm>
          <a:off x="4230687" y="5980112"/>
          <a:ext cx="682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CS ChemDraw Drawing" r:id="rId13" imgW="682411" imgH="418667" progId="ChemDraw.Document.6.0">
                  <p:embed/>
                </p:oleObj>
              </mc:Choice>
              <mc:Fallback>
                <p:oleObj name="CS ChemDraw Drawing" r:id="rId13" imgW="682411" imgH="41866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0687" y="5980112"/>
                        <a:ext cx="6826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90590"/>
              </p:ext>
            </p:extLst>
          </p:nvPr>
        </p:nvGraphicFramePr>
        <p:xfrm>
          <a:off x="2590800" y="3581400"/>
          <a:ext cx="10493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CS ChemDraw Drawing" r:id="rId15" imgW="1049731" imgH="697557" progId="ChemDraw.Document.6.0">
                  <p:embed/>
                </p:oleObj>
              </mc:Choice>
              <mc:Fallback>
                <p:oleObj name="CS ChemDraw Drawing" r:id="rId15" imgW="1049731" imgH="697557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104933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954420"/>
              </p:ext>
            </p:extLst>
          </p:nvPr>
        </p:nvGraphicFramePr>
        <p:xfrm>
          <a:off x="4217988" y="3763963"/>
          <a:ext cx="7080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CS ChemDraw Drawing" r:id="rId17" imgW="708244" imgH="379149" progId="ChemDraw.Document.6.0">
                  <p:embed/>
                </p:oleObj>
              </mc:Choice>
              <mc:Fallback>
                <p:oleObj name="CS ChemDraw Drawing" r:id="rId17" imgW="708244" imgH="379149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3763963"/>
                        <a:ext cx="7080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5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use the molecular formula?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illustrative example: C</a:t>
            </a:r>
            <a:r>
              <a:rPr lang="en-US" baseline="-25000" dirty="0" smtClean="0"/>
              <a:t>2</a:t>
            </a:r>
            <a:r>
              <a:rPr lang="en-US" dirty="0" smtClean="0"/>
              <a:t>H</a:t>
            </a:r>
            <a:r>
              <a:rPr lang="en-US" baseline="-25000" dirty="0" smtClean="0"/>
              <a:t>6</a:t>
            </a:r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877511"/>
              </p:ext>
            </p:extLst>
          </p:nvPr>
        </p:nvGraphicFramePr>
        <p:xfrm>
          <a:off x="1752600" y="2736135"/>
          <a:ext cx="1817370" cy="68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CS ChemDraw Drawing" r:id="rId3" imgW="504250" imgH="190033" progId="ChemDraw.Document.6.0">
                  <p:embed/>
                </p:oleObj>
              </mc:Choice>
              <mc:Fallback>
                <p:oleObj name="CS ChemDraw Drawing" r:id="rId3" imgW="504250" imgH="19003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736135"/>
                        <a:ext cx="1817370" cy="684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19382"/>
              </p:ext>
            </p:extLst>
          </p:nvPr>
        </p:nvGraphicFramePr>
        <p:xfrm>
          <a:off x="5791200" y="2727389"/>
          <a:ext cx="1304140" cy="70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CS ChemDraw Drawing" r:id="rId5" imgW="362261" imgH="194892" progId="ChemDraw.Document.6.0">
                  <p:embed/>
                </p:oleObj>
              </mc:Choice>
              <mc:Fallback>
                <p:oleObj name="CS ChemDraw Drawing" r:id="rId5" imgW="362261" imgH="19489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0" y="2727389"/>
                        <a:ext cx="1304140" cy="701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3600" y="3821668"/>
            <a:ext cx="58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CCO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3821668"/>
            <a:ext cx="58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COC</a:t>
            </a:r>
          </a:p>
        </p:txBody>
      </p:sp>
    </p:spTree>
    <p:extLst>
      <p:ext uri="{BB962C8B-B14F-4D97-AF65-F5344CB8AC3E}">
        <p14:creationId xmlns:p14="http://schemas.microsoft.com/office/powerpoint/2010/main" val="25894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SMILES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686799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SMILES = “Simplified </a:t>
            </a:r>
            <a:r>
              <a:rPr lang="en-US" b="1" dirty="0"/>
              <a:t>Molecular-Input Line-Entry </a:t>
            </a:r>
            <a:r>
              <a:rPr lang="en-US" b="1" dirty="0" smtClean="0"/>
              <a:t>System”, </a:t>
            </a:r>
            <a:r>
              <a:rPr lang="en-US" sz="1400" b="1" dirty="0" smtClean="0"/>
              <a:t>(developed mid 1980s)</a:t>
            </a:r>
          </a:p>
          <a:p>
            <a:endParaRPr lang="en-US" sz="1400" b="1" dirty="0" smtClean="0"/>
          </a:p>
          <a:p>
            <a:r>
              <a:rPr lang="en-US" sz="1400" b="1" dirty="0" err="1" smtClean="0"/>
              <a:t>defacto</a:t>
            </a:r>
            <a:r>
              <a:rPr lang="en-US" sz="1400" b="1" dirty="0" smtClean="0"/>
              <a:t> standard “owned” </a:t>
            </a:r>
            <a:r>
              <a:rPr lang="en-US" sz="1400" b="1" dirty="0"/>
              <a:t>by Daylight </a:t>
            </a:r>
            <a:r>
              <a:rPr lang="en-US" sz="1400" b="1" dirty="0" smtClean="0"/>
              <a:t>          (</a:t>
            </a:r>
            <a:r>
              <a:rPr lang="en-US" sz="1400" b="1" dirty="0">
                <a:hlinkClick r:id="rId3"/>
              </a:rPr>
              <a:t>http://</a:t>
            </a:r>
            <a:r>
              <a:rPr lang="en-US" sz="1400" b="1" dirty="0" smtClean="0">
                <a:hlinkClick r:id="rId3"/>
              </a:rPr>
              <a:t>www.daylight.com/dayhtml/doc/theory/theory.smiles.html</a:t>
            </a:r>
            <a:r>
              <a:rPr lang="en-US" sz="1400" b="1" dirty="0" smtClean="0"/>
              <a:t>)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Windows file extension: “.</a:t>
            </a:r>
            <a:r>
              <a:rPr lang="en-US" sz="1400" b="1" dirty="0" err="1" smtClean="0"/>
              <a:t>smi</a:t>
            </a:r>
            <a:r>
              <a:rPr lang="en-US" sz="1400" b="1" dirty="0" smtClean="0"/>
              <a:t>”</a:t>
            </a:r>
          </a:p>
          <a:p>
            <a:endParaRPr lang="en-US" sz="1400" b="1" dirty="0"/>
          </a:p>
          <a:p>
            <a:r>
              <a:rPr lang="en-US" sz="1400" b="1" dirty="0" smtClean="0"/>
              <a:t>Aim: </a:t>
            </a:r>
            <a:r>
              <a:rPr lang="en-US" sz="1400" dirty="0" smtClean="0"/>
              <a:t>represent molecules in a compact form by a character string (“line notation”) that can be easily created, stored and converted into 2D or 3D representations (tools: </a:t>
            </a:r>
            <a:r>
              <a:rPr lang="en-US" sz="1400" dirty="0" err="1" smtClean="0"/>
              <a:t>openbabel</a:t>
            </a:r>
            <a:r>
              <a:rPr lang="en-US" sz="1400" dirty="0" smtClean="0"/>
              <a:t>, </a:t>
            </a:r>
            <a:r>
              <a:rPr lang="en-US" sz="1400" dirty="0" err="1" smtClean="0"/>
              <a:t>jmol</a:t>
            </a:r>
            <a:r>
              <a:rPr lang="en-US" sz="1400" dirty="0" smtClean="0"/>
              <a:t>, …)</a:t>
            </a:r>
          </a:p>
          <a:p>
            <a:endParaRPr lang="en-US" sz="1400" b="1" dirty="0"/>
          </a:p>
          <a:p>
            <a:r>
              <a:rPr lang="en-US" sz="1400" b="1" dirty="0" smtClean="0"/>
              <a:t>Idea: </a:t>
            </a:r>
            <a:r>
              <a:rPr lang="en-US" sz="1400" dirty="0" smtClean="0"/>
              <a:t>think of a molecule as a graph where the vertices are atoms (but </a:t>
            </a:r>
            <a:r>
              <a:rPr lang="en-US" sz="1400" dirty="0"/>
              <a:t>with all H atoms </a:t>
            </a:r>
            <a:r>
              <a:rPr lang="en-US" sz="1400" dirty="0" smtClean="0"/>
              <a:t>removed) and the edges are bonds; traverse graph and write down vertices while ignoring edges (unless they are multiple bonds)</a:t>
            </a:r>
          </a:p>
          <a:p>
            <a:endParaRPr lang="en-US" sz="1400" b="1" dirty="0"/>
          </a:p>
          <a:p>
            <a:r>
              <a:rPr lang="en-US" sz="1400" b="1" dirty="0" smtClean="0"/>
              <a:t>Notation for atoms: </a:t>
            </a:r>
            <a:r>
              <a:rPr lang="en-US" sz="1400" dirty="0" smtClean="0"/>
              <a:t>chemical symbol in square brackets, e.g. [Ag]; usually omitted for “organic subset” (</a:t>
            </a:r>
            <a:r>
              <a:rPr lang="pt-BR" sz="1400" dirty="0" smtClean="0"/>
              <a:t>B</a:t>
            </a:r>
            <a:r>
              <a:rPr lang="pt-BR" sz="1400" dirty="0"/>
              <a:t>, C, N, O, P, S, F, Cl, Br, </a:t>
            </a:r>
            <a:r>
              <a:rPr lang="pt-BR" sz="1400" dirty="0" smtClean="0"/>
              <a:t>I)</a:t>
            </a:r>
            <a:r>
              <a:rPr lang="en-US" sz="1400" b="1" dirty="0" smtClean="0"/>
              <a:t> ; </a:t>
            </a:r>
            <a:r>
              <a:rPr lang="en-US" sz="1400" dirty="0" smtClean="0"/>
              <a:t>charges indicated by n+/-, e.g. </a:t>
            </a:r>
            <a:r>
              <a:rPr lang="en-US" sz="1400" dirty="0"/>
              <a:t>[OH-</a:t>
            </a:r>
            <a:r>
              <a:rPr lang="en-US" sz="1400" dirty="0" smtClean="0"/>
              <a:t>] hydroxyl anion; for aromatic </a:t>
            </a:r>
            <a:r>
              <a:rPr lang="pt-BR" sz="1400" dirty="0"/>
              <a:t>C, O, S and </a:t>
            </a:r>
            <a:r>
              <a:rPr lang="pt-BR" sz="1400" dirty="0" smtClean="0"/>
              <a:t>N use lower case</a:t>
            </a:r>
            <a:endParaRPr lang="en-US" sz="1400" dirty="0" smtClean="0"/>
          </a:p>
          <a:p>
            <a:endParaRPr lang="en-US" sz="1400" b="1" dirty="0"/>
          </a:p>
          <a:p>
            <a:r>
              <a:rPr lang="en-US" sz="1400" b="1" dirty="0"/>
              <a:t>Notation for </a:t>
            </a:r>
            <a:r>
              <a:rPr lang="en-US" sz="1400" b="1" dirty="0" smtClean="0"/>
              <a:t>bonds: </a:t>
            </a:r>
            <a:r>
              <a:rPr lang="en-US" sz="1400" dirty="0" smtClean="0"/>
              <a:t> only for multiple bonds;  </a:t>
            </a:r>
            <a:r>
              <a:rPr lang="en-US" sz="1400" dirty="0"/>
              <a:t>indicate type </a:t>
            </a:r>
            <a:r>
              <a:rPr lang="en-US" sz="1400" dirty="0" smtClean="0"/>
              <a:t>by </a:t>
            </a:r>
            <a:r>
              <a:rPr lang="en-US" sz="1400" dirty="0"/>
              <a:t>'</a:t>
            </a:r>
            <a:r>
              <a:rPr lang="en-US" sz="1400" b="1" dirty="0"/>
              <a:t>=</a:t>
            </a:r>
            <a:r>
              <a:rPr lang="en-US" sz="1400" dirty="0"/>
              <a:t>‘ (double bond), '</a:t>
            </a:r>
            <a:r>
              <a:rPr lang="en-US" sz="1400" b="1" dirty="0"/>
              <a:t>#</a:t>
            </a:r>
            <a:r>
              <a:rPr lang="en-US" sz="1400" dirty="0"/>
              <a:t>‘ (triple), and '</a:t>
            </a:r>
            <a:r>
              <a:rPr lang="en-US" sz="1400" b="1" dirty="0"/>
              <a:t>$</a:t>
            </a:r>
            <a:r>
              <a:rPr lang="en-US" sz="1400" dirty="0"/>
              <a:t>‘ (quadruple</a:t>
            </a:r>
            <a:r>
              <a:rPr lang="en-US" sz="1400" dirty="0" smtClean="0"/>
              <a:t>), e.g. O=C=O, carbon </a:t>
            </a:r>
            <a:r>
              <a:rPr lang="en-US" sz="1400" dirty="0" smtClean="0"/>
              <a:t>dioxide, CO</a:t>
            </a:r>
            <a:r>
              <a:rPr lang="en-US" sz="1400" baseline="-25000" dirty="0" smtClean="0"/>
              <a:t>2</a:t>
            </a:r>
            <a:endParaRPr lang="en-US" sz="1400" baseline="-25000" dirty="0" smtClean="0"/>
          </a:p>
          <a:p>
            <a:endParaRPr lang="en-US" sz="1400" dirty="0"/>
          </a:p>
          <a:p>
            <a:r>
              <a:rPr lang="en-US" sz="1400" b="1" dirty="0" smtClean="0"/>
              <a:t>Notation for rings</a:t>
            </a:r>
            <a:r>
              <a:rPr lang="en-US" sz="1400" dirty="0" smtClean="0"/>
              <a:t>: </a:t>
            </a:r>
            <a:r>
              <a:rPr lang="en-US" sz="1400" dirty="0" smtClean="0"/>
              <a:t>use numeric index as closure labels, e.g.              (</a:t>
            </a:r>
            <a:r>
              <a:rPr lang="en-US" sz="1400" dirty="0" err="1" smtClean="0"/>
              <a:t>cycloohexane</a:t>
            </a:r>
            <a:r>
              <a:rPr lang="en-US" sz="1400" dirty="0" smtClean="0"/>
              <a:t>, C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H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): C1CCCCC1 </a:t>
            </a:r>
          </a:p>
          <a:p>
            <a:endParaRPr lang="en-US" sz="1400" dirty="0"/>
          </a:p>
          <a:p>
            <a:r>
              <a:rPr lang="en-US" sz="1400" b="1" dirty="0"/>
              <a:t>Notation for </a:t>
            </a:r>
            <a:r>
              <a:rPr lang="en-US" sz="1400" b="1" dirty="0" smtClean="0"/>
              <a:t>branching</a:t>
            </a:r>
            <a:r>
              <a:rPr lang="en-US" sz="1400" dirty="0" smtClean="0"/>
              <a:t>: enclose branch in parentheses, e.g. 	      (acetone, C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H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O): CC(=O)C</a:t>
            </a:r>
          </a:p>
          <a:p>
            <a:endParaRPr lang="en-US" sz="1400" dirty="0"/>
          </a:p>
          <a:p>
            <a:r>
              <a:rPr lang="en-US" sz="1400" b="1" dirty="0" smtClean="0"/>
              <a:t>“Unique” or “Canonical” SMILES</a:t>
            </a:r>
            <a:r>
              <a:rPr lang="en-US" sz="1400" dirty="0" smtClean="0"/>
              <a:t>: many different SMILES string are valid for a given molecule, e.g. </a:t>
            </a:r>
            <a:r>
              <a:rPr lang="en-US" sz="1400" dirty="0"/>
              <a:t>CCO, OCC and C(O)C </a:t>
            </a:r>
            <a:r>
              <a:rPr lang="en-US" sz="1400" dirty="0" smtClean="0"/>
              <a:t>for ethanol; algorithms exist that “</a:t>
            </a:r>
            <a:r>
              <a:rPr lang="en-US" sz="1400" b="1" i="1" dirty="0" err="1" smtClean="0"/>
              <a:t>uniquify</a:t>
            </a:r>
            <a:r>
              <a:rPr lang="en-US" sz="1400" dirty="0" smtClean="0"/>
              <a:t>” a SMILES string</a:t>
            </a:r>
            <a:endParaRPr lang="en-US" sz="1400" dirty="0"/>
          </a:p>
          <a:p>
            <a:endParaRPr lang="en-US" sz="14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2400" y="0"/>
            <a:ext cx="510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http://en.wikipedia.org/wiki/Simplified_molecular-input_line-entry_system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10082"/>
              </p:ext>
            </p:extLst>
          </p:nvPr>
        </p:nvGraphicFramePr>
        <p:xfrm>
          <a:off x="4725988" y="5116513"/>
          <a:ext cx="365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CS ChemDraw Drawing" r:id="rId5" imgW="365427" imgH="415725" progId="ChemDraw.Document.6.0">
                  <p:embed/>
                </p:oleObj>
              </mc:Choice>
              <mc:Fallback>
                <p:oleObj name="CS ChemDraw Drawing" r:id="rId5" imgW="365427" imgH="415725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116513"/>
                        <a:ext cx="3651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710307"/>
              </p:ext>
            </p:extLst>
          </p:nvPr>
        </p:nvGraphicFramePr>
        <p:xfrm>
          <a:off x="7644400" y="5080415"/>
          <a:ext cx="508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CS ChemDraw Drawing" r:id="rId7" imgW="508739" imgH="415399" progId="ChemDraw.Document.6.0">
                  <p:embed/>
                </p:oleObj>
              </mc:Choice>
              <mc:Fallback>
                <p:oleObj name="CS ChemDraw Drawing" r:id="rId7" imgW="508739" imgH="415399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5080415"/>
                        <a:ext cx="508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14017"/>
              </p:ext>
            </p:extLst>
          </p:nvPr>
        </p:nvGraphicFramePr>
        <p:xfrm>
          <a:off x="4764025" y="5541275"/>
          <a:ext cx="3619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CS ChemDraw Drawing" r:id="rId9" imgW="362102" imgH="378823" progId="ChemDraw.Document.6.0">
                  <p:embed/>
                </p:oleObj>
              </mc:Choice>
              <mc:Fallback>
                <p:oleObj name="CS ChemDraw Drawing" r:id="rId9" imgW="362102" imgH="378823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25" y="5541275"/>
                        <a:ext cx="3619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5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SD(F) Format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68679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SD(F</a:t>
            </a:r>
            <a:r>
              <a:rPr lang="en-US" b="1" dirty="0" smtClean="0"/>
              <a:t>) = S(</a:t>
            </a:r>
            <a:r>
              <a:rPr lang="en-US" b="1" dirty="0" err="1" smtClean="0"/>
              <a:t>tructure</a:t>
            </a:r>
            <a:r>
              <a:rPr lang="en-US" b="1" dirty="0" smtClean="0"/>
              <a:t>) D(</a:t>
            </a:r>
            <a:r>
              <a:rPr lang="en-US" b="1" dirty="0" err="1" smtClean="0"/>
              <a:t>ata</a:t>
            </a:r>
            <a:r>
              <a:rPr lang="en-US" b="1" dirty="0" smtClean="0"/>
              <a:t>) (File)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Created by MDL in early 1980s (now </a:t>
            </a:r>
            <a:r>
              <a:rPr lang="en-US" sz="1400" b="1" dirty="0" err="1" smtClean="0"/>
              <a:t>Symyx</a:t>
            </a:r>
            <a:r>
              <a:rPr lang="en-US" sz="1400" b="1" dirty="0" smtClean="0"/>
              <a:t>          , now owned by </a:t>
            </a:r>
            <a:r>
              <a:rPr lang="en-US" sz="1400" b="1" dirty="0" err="1" smtClean="0"/>
              <a:t>Accelrys</a:t>
            </a:r>
            <a:r>
              <a:rPr lang="en-US" sz="1400" b="1" dirty="0"/>
              <a:t>, </a:t>
            </a:r>
            <a:r>
              <a:rPr lang="en-US" sz="1400" b="1" dirty="0">
                <a:solidFill>
                  <a:srgbClr val="7030A0"/>
                </a:solidFill>
              </a:rPr>
              <a:t>http://</a:t>
            </a:r>
            <a:r>
              <a:rPr lang="en-US" sz="1400" b="1" dirty="0" smtClean="0">
                <a:solidFill>
                  <a:srgbClr val="7030A0"/>
                </a:solidFill>
              </a:rPr>
              <a:t>accelrys.com</a:t>
            </a:r>
            <a:r>
              <a:rPr lang="en-US" sz="1400" b="1" dirty="0" smtClean="0"/>
              <a:t>) </a:t>
            </a:r>
          </a:p>
          <a:p>
            <a:endParaRPr lang="en-US" sz="1400" b="1" dirty="0"/>
          </a:p>
          <a:p>
            <a:r>
              <a:rPr lang="en-US" sz="1400" b="1" dirty="0" smtClean="0"/>
              <a:t>One (of many) formats to store 3D coordinates + connectivity info of multiple molecules + additional compound properties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Windows file extension: </a:t>
            </a:r>
            <a:r>
              <a:rPr lang="en-US" sz="1400" b="1" dirty="0" smtClean="0"/>
              <a:t>“.</a:t>
            </a:r>
            <a:r>
              <a:rPr lang="en-US" sz="1400" b="1" dirty="0" err="1" smtClean="0"/>
              <a:t>sd</a:t>
            </a:r>
            <a:r>
              <a:rPr lang="en-US" sz="1400" b="1" dirty="0" smtClean="0"/>
              <a:t>” or “.</a:t>
            </a:r>
            <a:r>
              <a:rPr lang="en-US" sz="1400" b="1" dirty="0" err="1" smtClean="0"/>
              <a:t>sdf</a:t>
            </a:r>
            <a:r>
              <a:rPr lang="en-US" sz="1400" b="1" dirty="0" smtClean="0"/>
              <a:t>”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Extension of “</a:t>
            </a:r>
            <a:r>
              <a:rPr lang="en-US" sz="1400" b="1" dirty="0" err="1" smtClean="0"/>
              <a:t>molfile</a:t>
            </a:r>
            <a:r>
              <a:rPr lang="en-US" sz="1400" b="1" dirty="0" smtClean="0"/>
              <a:t>” (“.mol”) format </a:t>
            </a:r>
            <a:r>
              <a:rPr lang="en-US" sz="1400" b="1" dirty="0"/>
              <a:t>(</a:t>
            </a:r>
            <a:r>
              <a:rPr lang="en-US" sz="1400" b="1" dirty="0" smtClean="0"/>
              <a:t>used </a:t>
            </a:r>
            <a:r>
              <a:rPr lang="en-US" sz="1400" b="1" dirty="0"/>
              <a:t>to store 3D coordinates + connectivity info of </a:t>
            </a:r>
            <a:r>
              <a:rPr lang="en-US" sz="1400" b="1" dirty="0" smtClean="0"/>
              <a:t>a single molecule)</a:t>
            </a:r>
          </a:p>
          <a:p>
            <a:endParaRPr lang="en-US" sz="1400" b="1" dirty="0"/>
          </a:p>
          <a:p>
            <a:r>
              <a:rPr lang="en-US" sz="1400" b="1" dirty="0" smtClean="0"/>
              <a:t>Contents </a:t>
            </a:r>
            <a:r>
              <a:rPr lang="en-US" sz="1400" dirty="0" smtClean="0"/>
              <a:t>(’$$$$’ is molecule separator)</a:t>
            </a:r>
            <a:r>
              <a:rPr lang="en-US" sz="1400" b="1" dirty="0" smtClean="0"/>
              <a:t>: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molfile1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$$$$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molfile2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$$$$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7955" y="0"/>
            <a:ext cx="3528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http://en.wikipedia.org/wiki/Chemical_table_file</a:t>
            </a:r>
            <a:endParaRPr lang="en-US" sz="1200" b="1" dirty="0">
              <a:solidFill>
                <a:srgbClr val="7030A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65" y="1739180"/>
            <a:ext cx="303234" cy="30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8615" y="6462995"/>
            <a:ext cx="8686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Other formats are: “.mol2”, “.</a:t>
            </a:r>
            <a:r>
              <a:rPr lang="en-US" sz="1400" b="1" dirty="0" err="1" smtClean="0"/>
              <a:t>pdb</a:t>
            </a:r>
            <a:r>
              <a:rPr lang="en-US" sz="1400" b="1" dirty="0" smtClean="0"/>
              <a:t>”, “.cml”, …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55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Line Structure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07782"/>
              </p:ext>
            </p:extLst>
          </p:nvPr>
        </p:nvGraphicFramePr>
        <p:xfrm>
          <a:off x="828674" y="989529"/>
          <a:ext cx="7858125" cy="5716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5"/>
                <a:gridCol w="1571625"/>
                <a:gridCol w="1571625"/>
                <a:gridCol w="1571625"/>
                <a:gridCol w="1571625"/>
              </a:tblGrid>
              <a:tr h="5834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Lewis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Molecular Formula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8</a:t>
                      </a:r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O=C1CC=CCC1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11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CC(O)CCN</a:t>
                      </a:r>
                      <a:endParaRPr lang="en-US" dirty="0"/>
                    </a:p>
                  </a:txBody>
                  <a:tcPr anchor="ctr"/>
                </a:tc>
              </a:tr>
              <a:tr h="2027489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8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8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c1ccccc1C=C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47283"/>
              </p:ext>
            </p:extLst>
          </p:nvPr>
        </p:nvGraphicFramePr>
        <p:xfrm>
          <a:off x="2667000" y="1935162"/>
          <a:ext cx="7905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CS ChemDraw Drawing" r:id="rId3" imgW="790657" imgH="830046" progId="ChemDraw.Document.6.0">
                  <p:embed/>
                </p:oleObj>
              </mc:Choice>
              <mc:Fallback>
                <p:oleObj name="CS ChemDraw Drawing" r:id="rId3" imgW="790657" imgH="83004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935162"/>
                        <a:ext cx="790575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59253"/>
              </p:ext>
            </p:extLst>
          </p:nvPr>
        </p:nvGraphicFramePr>
        <p:xfrm>
          <a:off x="4287043" y="2157412"/>
          <a:ext cx="5699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CS ChemDraw Drawing" r:id="rId5" imgW="569575" imgH="462936" progId="ChemDraw.Document.6.0">
                  <p:embed/>
                </p:oleObj>
              </mc:Choice>
              <mc:Fallback>
                <p:oleObj name="CS ChemDraw Drawing" r:id="rId5" imgW="569575" imgH="46293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7043" y="2157412"/>
                        <a:ext cx="56991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90590"/>
              </p:ext>
            </p:extLst>
          </p:nvPr>
        </p:nvGraphicFramePr>
        <p:xfrm>
          <a:off x="2590800" y="3581400"/>
          <a:ext cx="10493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CS ChemDraw Drawing" r:id="rId7" imgW="1049731" imgH="697557" progId="ChemDraw.Document.6.0">
                  <p:embed/>
                </p:oleObj>
              </mc:Choice>
              <mc:Fallback>
                <p:oleObj name="CS ChemDraw Drawing" r:id="rId7" imgW="1049731" imgH="6975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3581400"/>
                        <a:ext cx="1049338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954420"/>
              </p:ext>
            </p:extLst>
          </p:nvPr>
        </p:nvGraphicFramePr>
        <p:xfrm>
          <a:off x="4217988" y="3763963"/>
          <a:ext cx="7080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CS ChemDraw Drawing" r:id="rId9" imgW="708244" imgH="379149" progId="ChemDraw.Document.6.0">
                  <p:embed/>
                </p:oleObj>
              </mc:Choice>
              <mc:Fallback>
                <p:oleObj name="CS ChemDraw Drawing" r:id="rId9" imgW="708244" imgH="37914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7988" y="3763963"/>
                        <a:ext cx="7080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444587"/>
              </p:ext>
            </p:extLst>
          </p:nvPr>
        </p:nvGraphicFramePr>
        <p:xfrm>
          <a:off x="2514600" y="4789487"/>
          <a:ext cx="1084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CS ChemDraw Drawing" r:id="rId11" imgW="1084622" imgH="880253" progId="ChemDraw.Document.6.0">
                  <p:embed/>
                </p:oleObj>
              </mc:Choice>
              <mc:Fallback>
                <p:oleObj name="CS ChemDraw Drawing" r:id="rId11" imgW="1084622" imgH="8802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600" y="4789487"/>
                        <a:ext cx="1084263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6431"/>
              </p:ext>
            </p:extLst>
          </p:nvPr>
        </p:nvGraphicFramePr>
        <p:xfrm>
          <a:off x="4231481" y="5020468"/>
          <a:ext cx="6810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CS ChemDraw Drawing" r:id="rId13" imgW="680791" imgH="417317" progId="ChemDraw.Document.6.0">
                  <p:embed/>
                </p:oleObj>
              </mc:Choice>
              <mc:Fallback>
                <p:oleObj name="CS ChemDraw Drawing" r:id="rId13" imgW="680791" imgH="4173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1481" y="5020468"/>
                        <a:ext cx="681037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83250"/>
              </p:ext>
            </p:extLst>
          </p:nvPr>
        </p:nvGraphicFramePr>
        <p:xfrm>
          <a:off x="2514600" y="5749925"/>
          <a:ext cx="1084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CS ChemDraw Drawing" r:id="rId15" imgW="1084622" imgH="878904" progId="ChemDraw.Document.6.0">
                  <p:embed/>
                </p:oleObj>
              </mc:Choice>
              <mc:Fallback>
                <p:oleObj name="CS ChemDraw Drawing" r:id="rId15" imgW="1084622" imgH="8789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600" y="5749925"/>
                        <a:ext cx="1084263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16652"/>
              </p:ext>
            </p:extLst>
          </p:nvPr>
        </p:nvGraphicFramePr>
        <p:xfrm>
          <a:off x="4230687" y="5980112"/>
          <a:ext cx="682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CS ChemDraw Drawing" r:id="rId17" imgW="682411" imgH="418667" progId="ChemDraw.Document.6.0">
                  <p:embed/>
                </p:oleObj>
              </mc:Choice>
              <mc:Fallback>
                <p:oleObj name="CS ChemDraw Drawing" r:id="rId17" imgW="682411" imgH="41866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30687" y="5980112"/>
                        <a:ext cx="6826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5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9066</TotalTime>
  <Words>689</Words>
  <Application>Microsoft Office PowerPoint</Application>
  <PresentationFormat>On-screen Show (4:3)</PresentationFormat>
  <Paragraphs>207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CS ChemDraw Drawing</vt:lpstr>
      <vt:lpstr>Periodic Table</vt:lpstr>
      <vt:lpstr>Octet Rule</vt:lpstr>
      <vt:lpstr>Common Bond Patterns</vt:lpstr>
      <vt:lpstr>Common Bond Patterns</vt:lpstr>
      <vt:lpstr>Drawing Line Structure</vt:lpstr>
      <vt:lpstr>Why not use the molecular formula?</vt:lpstr>
      <vt:lpstr>SMILES</vt:lpstr>
      <vt:lpstr>SD(F) Format</vt:lpstr>
      <vt:lpstr>Line Structure</vt:lpstr>
      <vt:lpstr>Bringing it to polymers</vt:lpstr>
      <vt:lpstr>PowerPoint Presentation</vt:lpstr>
      <vt:lpstr>PowerPoint Presentation</vt:lpstr>
      <vt:lpstr>Polystyrene</vt:lpstr>
      <vt:lpstr>Poly methylacrylate</vt:lpstr>
      <vt:lpstr>Polycarbonate</vt:lpstr>
      <vt:lpstr>Resources</vt:lpstr>
      <vt:lpstr>Back up</vt:lpstr>
      <vt:lpstr>Small Molecule Example</vt:lpstr>
      <vt:lpstr>Polymer Example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hans</cp:lastModifiedBy>
  <cp:revision>51</cp:revision>
  <dcterms:created xsi:type="dcterms:W3CDTF">2013-11-12T00:09:57Z</dcterms:created>
  <dcterms:modified xsi:type="dcterms:W3CDTF">2014-02-04T20:58:22Z</dcterms:modified>
</cp:coreProperties>
</file>