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37" d="100"/>
          <a:sy n="37" d="100"/>
        </p:scale>
        <p:origin x="696" y="29"/>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683264"/>
          </a:xfrm>
          <a:prstGeom prst="rect">
            <a:avLst/>
          </a:prstGeom>
        </p:spPr>
        <p:txBody>
          <a:bodyPr anchor="t" anchorCtr="0">
            <a:sp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552011"/>
          </a:xfrm>
          <a:prstGeom prst="rect">
            <a:avLst/>
          </a:prstGeom>
        </p:spPr>
        <p:txBody>
          <a:bodyPr anchor="t" anchorCtr="0">
            <a:sp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80241"/>
          </a:xfrm>
          <a:prstGeom prst="rect">
            <a:avLst/>
          </a:prstGeom>
        </p:spPr>
        <p:txBody>
          <a:bodyPr anchor="t" anchorCtr="0">
            <a:sp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683264"/>
          </a:xfrm>
          <a:prstGeom prst="rect">
            <a:avLst/>
          </a:prstGeom>
        </p:spPr>
        <p:txBody>
          <a:bodyPr anchor="t" anchorCtr="0">
            <a:sp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552011"/>
          </a:xfrm>
          <a:prstGeom prst="rect">
            <a:avLst/>
          </a:prstGeom>
        </p:spPr>
        <p:txBody>
          <a:bodyPr anchor="t" anchorCtr="0">
            <a:sp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80241"/>
          </a:xfrm>
          <a:prstGeom prst="rect">
            <a:avLst/>
          </a:prstGeom>
        </p:spPr>
        <p:txBody>
          <a:bodyPr anchor="t" anchorCtr="0">
            <a:sp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683264"/>
          </a:xfrm>
          <a:prstGeom prst="rect">
            <a:avLst/>
          </a:prstGeom>
        </p:spPr>
        <p:txBody>
          <a:bodyPr anchor="t" anchorCtr="0">
            <a:sp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552011"/>
          </a:xfrm>
          <a:prstGeom prst="rect">
            <a:avLst/>
          </a:prstGeom>
        </p:spPr>
        <p:txBody>
          <a:bodyPr anchor="t" anchorCtr="0">
            <a:sp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80241"/>
          </a:xfrm>
          <a:prstGeom prst="rect">
            <a:avLst/>
          </a:prstGeom>
        </p:spPr>
        <p:txBody>
          <a:bodyPr anchor="t" anchorCtr="0">
            <a:sp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t"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nchor="t" anchorCtr="0">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683264"/>
          </a:xfrm>
          <a:prstGeom prst="rect">
            <a:avLst/>
          </a:prstGeom>
        </p:spPr>
        <p:txBody>
          <a:bodyPr anchor="t" anchorCtr="0">
            <a:sp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552011"/>
          </a:xfrm>
          <a:prstGeom prst="rect">
            <a:avLst/>
          </a:prstGeom>
        </p:spPr>
        <p:txBody>
          <a:bodyPr anchor="t" anchorCtr="0">
            <a:sp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80241"/>
          </a:xfrm>
          <a:prstGeom prst="rect">
            <a:avLst/>
          </a:prstGeom>
        </p:spPr>
        <p:txBody>
          <a:bodyPr anchor="t" anchorCtr="0">
            <a:sp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4" name="Table 13">
            <a:extLst>
              <a:ext uri="{FF2B5EF4-FFF2-40B4-BE49-F238E27FC236}">
                <a16:creationId xmlns:a16="http://schemas.microsoft.com/office/drawing/2014/main" id="{722F9E8B-4AE2-FB47-A39D-544C52298399}"/>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6923C06-BF09-144D-800D-2798D4E11CD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3" name="Straight Connector 42"/>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94727"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1009815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960158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3" name="Table 12">
            <a:extLst>
              <a:ext uri="{FF2B5EF4-FFF2-40B4-BE49-F238E27FC236}">
                <a16:creationId xmlns:a16="http://schemas.microsoft.com/office/drawing/2014/main" id="{45992AB8-28AA-AE46-AF86-1B961C715DDF}"/>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DC4217D6-123B-5843-846D-963ADF01CCE3}"/>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38" name="Straight Connector 37"/>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94727"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7700195" y="2624507"/>
            <a:ext cx="13879916"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21945600"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9EC037CA-FEF4-9B4D-A4A3-F779F04C72F0}"/>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6534113-C4F6-094B-B756-8FD0DBAFB44F}"/>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iro.com/app/board/uXjVPkKNN10=/?share_link_id=475039729497" TargetMode="External"/><Relationship Id="rId3" Type="http://schemas.openxmlformats.org/officeDocument/2006/relationships/hyperlink" Target="https://docs.google.com/document/d/1k8zvFvVrMj1xGYe7qWwZntSbQl99DZDOYkPU8ubmjJk/edit?usp=sharing" TargetMode="External"/><Relationship Id="rId7" Type="http://schemas.openxmlformats.org/officeDocument/2006/relationships/hyperlink" Target="https://forms.gle/pe6SNP35icnssQMg7" TargetMode="External"/><Relationship Id="rId2" Type="http://schemas.openxmlformats.org/officeDocument/2006/relationships/hyperlink" Target="https://docs.google.com/document/d/1FItIvuN59mZT7WJF5BXzDOQE997pSvhkXxMuWrBYJY4/edit?usp=sharing" TargetMode="External"/><Relationship Id="rId1" Type="http://schemas.openxmlformats.org/officeDocument/2006/relationships/slideLayout" Target="../slideLayouts/slideLayout4.xml"/><Relationship Id="rId6" Type="http://schemas.openxmlformats.org/officeDocument/2006/relationships/hyperlink" Target="https://docs.google.com/document/d/1nxj6-eFT8i-u2u5bUey6FIyKrkSxwrBPtTOBMnFj6jQ/edit?usp=sharing" TargetMode="External"/><Relationship Id="rId5" Type="http://schemas.openxmlformats.org/officeDocument/2006/relationships/hyperlink" Target="https://www.figma.com/proto/e5Hh3CpyEBvejRFRl4S7GH/Phishing-detector-(Copy)?node-id=117%3A1573&amp;scaling=min-zoom&amp;page-id=0%3A1" TargetMode="External"/><Relationship Id="rId10" Type="http://schemas.openxmlformats.org/officeDocument/2006/relationships/image" Target="../media/image10.png"/><Relationship Id="rId4" Type="http://schemas.openxmlformats.org/officeDocument/2006/relationships/hyperlink" Target="https://drive.google.com/file/d/1oTADdQEOYHUsBswr3Lc1LfJPusfWLtNe/view?usp=sharin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6A3B99-EF09-E7E6-8A10-22E2A2F1FB7D}"/>
              </a:ext>
            </a:extLst>
          </p:cNvPr>
          <p:cNvSpPr>
            <a:spLocks noGrp="1"/>
          </p:cNvSpPr>
          <p:nvPr>
            <p:ph type="body" sz="quarter" idx="10"/>
          </p:nvPr>
        </p:nvSpPr>
        <p:spPr>
          <a:xfrm>
            <a:off x="608842" y="3051605"/>
            <a:ext cx="6704542" cy="3218450"/>
          </a:xfrm>
        </p:spPr>
        <p:txBody>
          <a:bodyPr/>
          <a:lstStyle/>
          <a:p>
            <a:r>
              <a:rPr lang="en-US" sz="2400" b="0" i="0" dirty="0">
                <a:solidFill>
                  <a:schemeClr val="tx1"/>
                </a:solidFill>
                <a:effectLst/>
                <a:latin typeface="Söhne"/>
              </a:rPr>
              <a:t>Phishing attacks are a growing threat to internet users worldwide. These attacks use fraudulent emails, websites, and other forms of communication to trick users into revealing sensitive information such as login credentials, credit card numbers, and personal data. As a result, phishing attacks can lead to identity theft, financial loss, and other serious consequences.</a:t>
            </a:r>
            <a:endParaRPr lang="en-US" sz="2400" dirty="0">
              <a:solidFill>
                <a:schemeClr val="tx1"/>
              </a:solidFill>
            </a:endParaRPr>
          </a:p>
        </p:txBody>
      </p:sp>
      <p:sp>
        <p:nvSpPr>
          <p:cNvPr id="3" name="Text Placeholder 2">
            <a:extLst>
              <a:ext uri="{FF2B5EF4-FFF2-40B4-BE49-F238E27FC236}">
                <a16:creationId xmlns:a16="http://schemas.microsoft.com/office/drawing/2014/main" id="{F2B6473F-FF5C-A97C-C90A-D6D9FBD40484}"/>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C6A65D84-CEC3-605E-9835-12014650E7CB}"/>
              </a:ext>
            </a:extLst>
          </p:cNvPr>
          <p:cNvSpPr>
            <a:spLocks noGrp="1"/>
          </p:cNvSpPr>
          <p:nvPr>
            <p:ph type="body" sz="quarter" idx="19"/>
          </p:nvPr>
        </p:nvSpPr>
        <p:spPr>
          <a:xfrm>
            <a:off x="614134" y="6820525"/>
            <a:ext cx="6705600" cy="4030980"/>
          </a:xfrm>
        </p:spPr>
        <p:txBody>
          <a:bodyPr/>
          <a:lstStyle/>
          <a:p>
            <a:r>
              <a:rPr lang="en-US" sz="2400" dirty="0"/>
              <a:t>Phisher is software that helps identify and prevent phishing attacks. It does this by analyzing and detecting signs that a message or website might be a phishing attempt, such as the presence of a suspicious URL, mismatched domains, or the use of known phishing tactics, and also with the integration of human intuition from the user feedback. This also gives updates about the latest phishing attacks and creates awareness among the</a:t>
            </a:r>
          </a:p>
          <a:p>
            <a:r>
              <a:rPr lang="en-US" sz="2400" dirty="0"/>
              <a:t>people.</a:t>
            </a:r>
          </a:p>
        </p:txBody>
      </p:sp>
      <p:sp>
        <p:nvSpPr>
          <p:cNvPr id="5" name="Text Placeholder 4">
            <a:extLst>
              <a:ext uri="{FF2B5EF4-FFF2-40B4-BE49-F238E27FC236}">
                <a16:creationId xmlns:a16="http://schemas.microsoft.com/office/drawing/2014/main" id="{4872DFF7-3D8A-36CF-B7F1-050BBDEA9A49}"/>
              </a:ext>
            </a:extLst>
          </p:cNvPr>
          <p:cNvSpPr>
            <a:spLocks noGrp="1"/>
          </p:cNvSpPr>
          <p:nvPr>
            <p:ph type="body" sz="quarter" idx="20"/>
          </p:nvPr>
        </p:nvSpPr>
        <p:spPr>
          <a:xfrm>
            <a:off x="556366" y="6370297"/>
            <a:ext cx="6700308" cy="450228"/>
          </a:xfrm>
        </p:spPr>
        <p:txBody>
          <a:bodyPr/>
          <a:lstStyle/>
          <a:p>
            <a:r>
              <a:rPr lang="en-US" dirty="0"/>
              <a:t>Scope</a:t>
            </a:r>
          </a:p>
        </p:txBody>
      </p:sp>
      <p:sp>
        <p:nvSpPr>
          <p:cNvPr id="7" name="Text Placeholder 6">
            <a:extLst>
              <a:ext uri="{FF2B5EF4-FFF2-40B4-BE49-F238E27FC236}">
                <a16:creationId xmlns:a16="http://schemas.microsoft.com/office/drawing/2014/main" id="{516F40A4-6F47-03E0-02BA-0F493B530D97}"/>
              </a:ext>
            </a:extLst>
          </p:cNvPr>
          <p:cNvSpPr>
            <a:spLocks noGrp="1"/>
          </p:cNvSpPr>
          <p:nvPr>
            <p:ph type="body" sz="quarter" idx="22"/>
          </p:nvPr>
        </p:nvSpPr>
        <p:spPr/>
        <p:txBody>
          <a:bodyPr/>
          <a:lstStyle/>
          <a:p>
            <a:r>
              <a:rPr lang="en-US" dirty="0"/>
              <a:t>Low Fidelity Prototype</a:t>
            </a:r>
          </a:p>
        </p:txBody>
      </p:sp>
      <p:sp>
        <p:nvSpPr>
          <p:cNvPr id="9" name="Text Placeholder 8">
            <a:extLst>
              <a:ext uri="{FF2B5EF4-FFF2-40B4-BE49-F238E27FC236}">
                <a16:creationId xmlns:a16="http://schemas.microsoft.com/office/drawing/2014/main" id="{907BF3C6-7472-D8D7-74BD-C6BFA3CEF204}"/>
              </a:ext>
            </a:extLst>
          </p:cNvPr>
          <p:cNvSpPr>
            <a:spLocks noGrp="1"/>
          </p:cNvSpPr>
          <p:nvPr>
            <p:ph type="body" sz="quarter" idx="24"/>
          </p:nvPr>
        </p:nvSpPr>
        <p:spPr/>
        <p:txBody>
          <a:bodyPr/>
          <a:lstStyle/>
          <a:p>
            <a:r>
              <a:rPr lang="en-US" dirty="0"/>
              <a:t>Miro Maps</a:t>
            </a:r>
          </a:p>
        </p:txBody>
      </p:sp>
      <p:sp>
        <p:nvSpPr>
          <p:cNvPr id="10" name="Text Placeholder 9">
            <a:extLst>
              <a:ext uri="{FF2B5EF4-FFF2-40B4-BE49-F238E27FC236}">
                <a16:creationId xmlns:a16="http://schemas.microsoft.com/office/drawing/2014/main" id="{8C134D75-205A-B16B-1FDD-07849B2ECCFA}"/>
              </a:ext>
            </a:extLst>
          </p:cNvPr>
          <p:cNvSpPr>
            <a:spLocks noGrp="1"/>
          </p:cNvSpPr>
          <p:nvPr>
            <p:ph type="body" sz="quarter" idx="25"/>
          </p:nvPr>
        </p:nvSpPr>
        <p:spPr/>
        <p:txBody>
          <a:bodyPr/>
          <a:lstStyle/>
          <a:p>
            <a:r>
              <a:rPr lang="en-US" dirty="0"/>
              <a:t>Findings from surveys</a:t>
            </a:r>
          </a:p>
        </p:txBody>
      </p:sp>
      <p:sp>
        <p:nvSpPr>
          <p:cNvPr id="11" name="Text Placeholder 10">
            <a:extLst>
              <a:ext uri="{FF2B5EF4-FFF2-40B4-BE49-F238E27FC236}">
                <a16:creationId xmlns:a16="http://schemas.microsoft.com/office/drawing/2014/main" id="{40873F7F-4662-9DA6-EF28-1B64AACA56DE}"/>
              </a:ext>
            </a:extLst>
          </p:cNvPr>
          <p:cNvSpPr>
            <a:spLocks noGrp="1"/>
          </p:cNvSpPr>
          <p:nvPr>
            <p:ph type="body" sz="quarter" idx="26"/>
          </p:nvPr>
        </p:nvSpPr>
        <p:spPr>
          <a:xfrm>
            <a:off x="22005275" y="3198633"/>
            <a:ext cx="6698012" cy="4917377"/>
          </a:xfrm>
        </p:spPr>
        <p:txBody>
          <a:bodyPr/>
          <a:lstStyle/>
          <a:p>
            <a:pPr marL="457200" indent="-457200">
              <a:buFont typeface="Arial" panose="020B0604020202020204" pitchFamily="34" charset="0"/>
              <a:buChar char="•"/>
            </a:pPr>
            <a:r>
              <a:rPr lang="en-US" sz="2800" dirty="0"/>
              <a:t>Most users are in the age group 18 to 24 and 25 to 34</a:t>
            </a:r>
            <a:endParaRPr lang="en-US" sz="2400" dirty="0"/>
          </a:p>
          <a:p>
            <a:pPr marL="457200" indent="-457200">
              <a:buFont typeface="Arial" panose="020B0604020202020204" pitchFamily="34" charset="0"/>
              <a:buChar char="•"/>
            </a:pPr>
            <a:r>
              <a:rPr lang="en-US" sz="2800" dirty="0"/>
              <a:t>Most of the users check emails once or twice a day followed by every few hours</a:t>
            </a:r>
            <a:endParaRPr lang="en-US" sz="2400" dirty="0"/>
          </a:p>
          <a:p>
            <a:pPr marL="457200" indent="-457200">
              <a:buFont typeface="Arial" panose="020B0604020202020204" pitchFamily="34" charset="0"/>
              <a:buChar char="•"/>
            </a:pPr>
            <a:r>
              <a:rPr lang="en-US" sz="2800" dirty="0"/>
              <a:t>Most of the users are aware of phishing attacks</a:t>
            </a:r>
            <a:endParaRPr lang="en-US" sz="2400" dirty="0"/>
          </a:p>
          <a:p>
            <a:pPr marL="457200" indent="-457200">
              <a:buFont typeface="Arial" panose="020B0604020202020204" pitchFamily="34" charset="0"/>
              <a:buChar char="•"/>
            </a:pPr>
            <a:r>
              <a:rPr lang="en-US" sz="2800" dirty="0"/>
              <a:t>Low percentage of users are affected by phishing attacks</a:t>
            </a:r>
            <a:endParaRPr lang="en-US" sz="2400" dirty="0"/>
          </a:p>
          <a:p>
            <a:pPr marL="457200" indent="-457200">
              <a:buFont typeface="Arial" panose="020B0604020202020204" pitchFamily="34" charset="0"/>
              <a:buChar char="•"/>
            </a:pPr>
            <a:r>
              <a:rPr lang="en-US" sz="2800" dirty="0"/>
              <a:t>Most of the users are not confident in identifying phishing emails,</a:t>
            </a:r>
            <a:endParaRPr lang="en-US" sz="2400" dirty="0"/>
          </a:p>
        </p:txBody>
      </p:sp>
      <p:sp>
        <p:nvSpPr>
          <p:cNvPr id="12" name="Text Placeholder 11">
            <a:extLst>
              <a:ext uri="{FF2B5EF4-FFF2-40B4-BE49-F238E27FC236}">
                <a16:creationId xmlns:a16="http://schemas.microsoft.com/office/drawing/2014/main" id="{F011691E-EC12-AF75-9BF4-0C35332BC286}"/>
              </a:ext>
            </a:extLst>
          </p:cNvPr>
          <p:cNvSpPr>
            <a:spLocks noGrp="1"/>
          </p:cNvSpPr>
          <p:nvPr>
            <p:ph type="body" sz="quarter" idx="27"/>
          </p:nvPr>
        </p:nvSpPr>
        <p:spPr>
          <a:xfrm>
            <a:off x="22263224" y="8266432"/>
            <a:ext cx="6698012" cy="450228"/>
          </a:xfrm>
        </p:spPr>
        <p:txBody>
          <a:bodyPr/>
          <a:lstStyle/>
          <a:p>
            <a:r>
              <a:rPr lang="en-US" dirty="0"/>
              <a:t>Findings from contextual Interviews</a:t>
            </a:r>
          </a:p>
        </p:txBody>
      </p:sp>
      <p:sp>
        <p:nvSpPr>
          <p:cNvPr id="13" name="Text Placeholder 12">
            <a:extLst>
              <a:ext uri="{FF2B5EF4-FFF2-40B4-BE49-F238E27FC236}">
                <a16:creationId xmlns:a16="http://schemas.microsoft.com/office/drawing/2014/main" id="{D7814800-875F-457A-93B5-F89F33EF2DC0}"/>
              </a:ext>
            </a:extLst>
          </p:cNvPr>
          <p:cNvSpPr>
            <a:spLocks noGrp="1"/>
          </p:cNvSpPr>
          <p:nvPr>
            <p:ph type="body" sz="quarter" idx="28"/>
          </p:nvPr>
        </p:nvSpPr>
        <p:spPr>
          <a:xfrm>
            <a:off x="22259870" y="8716660"/>
            <a:ext cx="6701366" cy="3452360"/>
          </a:xfrm>
        </p:spPr>
        <p:txBody>
          <a:bodyPr/>
          <a:lstStyle/>
          <a:p>
            <a:pPr marL="457200" indent="-457200">
              <a:buFont typeface="Arial" panose="020B0604020202020204" pitchFamily="34" charset="0"/>
              <a:buChar char="•"/>
            </a:pPr>
            <a:r>
              <a:rPr lang="en-US" sz="2800" dirty="0"/>
              <a:t>As it is an extension, most of the users are ok with it</a:t>
            </a:r>
          </a:p>
          <a:p>
            <a:pPr marL="457200" indent="-457200">
              <a:buFont typeface="Arial" panose="020B0604020202020204" pitchFamily="34" charset="0"/>
              <a:buChar char="•"/>
            </a:pPr>
            <a:r>
              <a:rPr lang="en-US" sz="2800" dirty="0"/>
              <a:t>Instead of the threat level showing as 1,2 better to show it as low, moderate-high</a:t>
            </a:r>
          </a:p>
          <a:p>
            <a:pPr marL="457200" indent="-457200">
              <a:buFont typeface="Arial" panose="020B0604020202020204" pitchFamily="34" charset="0"/>
              <a:buChar char="•"/>
            </a:pPr>
            <a:r>
              <a:rPr lang="en-US" sz="2800" dirty="0"/>
              <a:t>Suggested to improve in a more user friendly manner for highlighting the detection part.</a:t>
            </a:r>
          </a:p>
        </p:txBody>
      </p:sp>
      <p:sp>
        <p:nvSpPr>
          <p:cNvPr id="14" name="Text Placeholder 13">
            <a:extLst>
              <a:ext uri="{FF2B5EF4-FFF2-40B4-BE49-F238E27FC236}">
                <a16:creationId xmlns:a16="http://schemas.microsoft.com/office/drawing/2014/main" id="{54E5C609-997B-08E5-EEC5-8E7093764D7F}"/>
              </a:ext>
            </a:extLst>
          </p:cNvPr>
          <p:cNvSpPr>
            <a:spLocks noGrp="1"/>
          </p:cNvSpPr>
          <p:nvPr>
            <p:ph type="body" sz="quarter" idx="29"/>
          </p:nvPr>
        </p:nvSpPr>
        <p:spPr>
          <a:xfrm>
            <a:off x="21948654" y="12090480"/>
            <a:ext cx="6698012" cy="450228"/>
          </a:xfrm>
        </p:spPr>
        <p:txBody>
          <a:bodyPr/>
          <a:lstStyle/>
          <a:p>
            <a:r>
              <a:rPr lang="en-US" dirty="0"/>
              <a:t>References</a:t>
            </a:r>
          </a:p>
        </p:txBody>
      </p:sp>
      <p:sp>
        <p:nvSpPr>
          <p:cNvPr id="15" name="Text Placeholder 14">
            <a:extLst>
              <a:ext uri="{FF2B5EF4-FFF2-40B4-BE49-F238E27FC236}">
                <a16:creationId xmlns:a16="http://schemas.microsoft.com/office/drawing/2014/main" id="{5B22DBA1-B4F5-4180-1B01-6EBDC25AA07E}"/>
              </a:ext>
            </a:extLst>
          </p:cNvPr>
          <p:cNvSpPr>
            <a:spLocks noGrp="1"/>
          </p:cNvSpPr>
          <p:nvPr>
            <p:ph type="body" sz="quarter" idx="30"/>
          </p:nvPr>
        </p:nvSpPr>
        <p:spPr>
          <a:xfrm>
            <a:off x="21972279" y="12687625"/>
            <a:ext cx="6701366" cy="3292317"/>
          </a:xfrm>
        </p:spPr>
        <p:txBody>
          <a:bodyPr/>
          <a:lstStyle/>
          <a:p>
            <a:pPr marL="285750" indent="-285750">
              <a:buFont typeface="Arial" panose="020B0604020202020204" pitchFamily="34" charset="0"/>
              <a:buChar char="•"/>
            </a:pPr>
            <a:r>
              <a:rPr lang="en-US" sz="2400" dirty="0"/>
              <a:t>Literature review: </a:t>
            </a:r>
            <a:r>
              <a:rPr lang="en-US" sz="2400" dirty="0">
                <a:hlinkClick r:id="rId2"/>
              </a:rPr>
              <a:t>LINK</a:t>
            </a:r>
            <a:endParaRPr lang="en-US" sz="2400" dirty="0"/>
          </a:p>
          <a:p>
            <a:pPr marL="285750" indent="-285750">
              <a:buFont typeface="Arial" panose="020B0604020202020204" pitchFamily="34" charset="0"/>
              <a:buChar char="•"/>
            </a:pPr>
            <a:r>
              <a:rPr lang="en-US" sz="2400" dirty="0"/>
              <a:t>Comparative analysis: </a:t>
            </a:r>
            <a:r>
              <a:rPr lang="en-US" sz="2400" dirty="0">
                <a:hlinkClick r:id="rId3"/>
              </a:rPr>
              <a:t>LINK</a:t>
            </a:r>
            <a:endParaRPr lang="en-US" sz="2400" dirty="0"/>
          </a:p>
          <a:p>
            <a:pPr marL="285750" indent="-285750">
              <a:buFont typeface="Arial" panose="020B0604020202020204" pitchFamily="34" charset="0"/>
              <a:buChar char="•"/>
            </a:pPr>
            <a:r>
              <a:rPr lang="en-US" sz="2400" dirty="0"/>
              <a:t>Low-Fidelity Prototype: </a:t>
            </a:r>
            <a:r>
              <a:rPr lang="en-US" sz="2400" dirty="0">
                <a:hlinkClick r:id="rId4"/>
              </a:rPr>
              <a:t>LINK</a:t>
            </a:r>
            <a:endParaRPr lang="en-US" sz="2400" dirty="0"/>
          </a:p>
          <a:p>
            <a:pPr marL="285750" indent="-285750">
              <a:buFont typeface="Arial" panose="020B0604020202020204" pitchFamily="34" charset="0"/>
              <a:buChar char="•"/>
            </a:pPr>
            <a:r>
              <a:rPr lang="en-US" sz="2400" dirty="0"/>
              <a:t>Hi- Fidelity Prototype: </a:t>
            </a:r>
            <a:r>
              <a:rPr lang="en-US" sz="2400" dirty="0">
                <a:hlinkClick r:id="rId5"/>
              </a:rPr>
              <a:t>LINK</a:t>
            </a:r>
            <a:endParaRPr lang="en-US" sz="2400" dirty="0"/>
          </a:p>
          <a:p>
            <a:pPr marL="285750" indent="-285750">
              <a:buFont typeface="Arial" panose="020B0604020202020204" pitchFamily="34" charset="0"/>
              <a:buChar char="•"/>
            </a:pPr>
            <a:r>
              <a:rPr lang="en-US" sz="2400" dirty="0"/>
              <a:t>Contextual Interviews: </a:t>
            </a:r>
            <a:r>
              <a:rPr lang="en-US" sz="2400" dirty="0">
                <a:hlinkClick r:id="rId6"/>
              </a:rPr>
              <a:t>LINK</a:t>
            </a:r>
            <a:endParaRPr lang="en-US" sz="2400" dirty="0"/>
          </a:p>
          <a:p>
            <a:pPr marL="285750" indent="-285750">
              <a:buFont typeface="Arial" panose="020B0604020202020204" pitchFamily="34" charset="0"/>
              <a:buChar char="•"/>
            </a:pPr>
            <a:r>
              <a:rPr lang="en-US" sz="2400" dirty="0"/>
              <a:t>Survey: </a:t>
            </a:r>
            <a:r>
              <a:rPr lang="en-US" sz="2400" dirty="0">
                <a:hlinkClick r:id="rId7"/>
              </a:rPr>
              <a:t>LINK</a:t>
            </a:r>
            <a:endParaRPr lang="en-US" sz="2400" dirty="0"/>
          </a:p>
          <a:p>
            <a:pPr marL="285750" indent="-285750">
              <a:buFont typeface="Arial" panose="020B0604020202020204" pitchFamily="34" charset="0"/>
              <a:buChar char="•"/>
            </a:pPr>
            <a:r>
              <a:rPr lang="en-US" sz="2400" dirty="0"/>
              <a:t>Miro maps: </a:t>
            </a:r>
            <a:r>
              <a:rPr lang="en-US" sz="2400" dirty="0">
                <a:hlinkClick r:id="rId8"/>
              </a:rPr>
              <a:t>LINK</a:t>
            </a:r>
            <a:endParaRPr lang="en-US" sz="2400" dirty="0"/>
          </a:p>
        </p:txBody>
      </p:sp>
      <p:sp>
        <p:nvSpPr>
          <p:cNvPr id="16" name="Text Placeholder 15">
            <a:extLst>
              <a:ext uri="{FF2B5EF4-FFF2-40B4-BE49-F238E27FC236}">
                <a16:creationId xmlns:a16="http://schemas.microsoft.com/office/drawing/2014/main" id="{44614829-4B2A-106A-F01A-6CFAE7DEA188}"/>
              </a:ext>
            </a:extLst>
          </p:cNvPr>
          <p:cNvSpPr>
            <a:spLocks noGrp="1"/>
          </p:cNvSpPr>
          <p:nvPr>
            <p:ph type="body" sz="quarter" idx="150"/>
          </p:nvPr>
        </p:nvSpPr>
        <p:spPr/>
        <p:txBody>
          <a:bodyPr/>
          <a:lstStyle/>
          <a:p>
            <a:r>
              <a:rPr lang="en-US" dirty="0"/>
              <a:t>Konam Akhil Vamshi		Donthireddy Manoj Reddy</a:t>
            </a:r>
          </a:p>
        </p:txBody>
      </p:sp>
      <p:sp>
        <p:nvSpPr>
          <p:cNvPr id="17" name="Text Placeholder 16">
            <a:extLst>
              <a:ext uri="{FF2B5EF4-FFF2-40B4-BE49-F238E27FC236}">
                <a16:creationId xmlns:a16="http://schemas.microsoft.com/office/drawing/2014/main" id="{0EF66A05-F7AA-4BC7-9CD9-7887277D0E37}"/>
              </a:ext>
            </a:extLst>
          </p:cNvPr>
          <p:cNvSpPr>
            <a:spLocks noGrp="1"/>
          </p:cNvSpPr>
          <p:nvPr>
            <p:ph type="body" sz="quarter" idx="184"/>
          </p:nvPr>
        </p:nvSpPr>
        <p:spPr/>
        <p:txBody>
          <a:bodyPr/>
          <a:lstStyle/>
          <a:p>
            <a:r>
              <a:rPr lang="en-US" dirty="0"/>
              <a:t>Indraprastha Institute Of Information Technology Delhi</a:t>
            </a:r>
          </a:p>
        </p:txBody>
      </p:sp>
      <p:sp>
        <p:nvSpPr>
          <p:cNvPr id="18" name="Text Placeholder 17">
            <a:extLst>
              <a:ext uri="{FF2B5EF4-FFF2-40B4-BE49-F238E27FC236}">
                <a16:creationId xmlns:a16="http://schemas.microsoft.com/office/drawing/2014/main" id="{F6CCD480-9206-C55B-AC10-87733B81313D}"/>
              </a:ext>
            </a:extLst>
          </p:cNvPr>
          <p:cNvSpPr>
            <a:spLocks noGrp="1"/>
          </p:cNvSpPr>
          <p:nvPr>
            <p:ph type="body" sz="quarter" idx="185"/>
          </p:nvPr>
        </p:nvSpPr>
        <p:spPr/>
        <p:txBody>
          <a:bodyPr/>
          <a:lstStyle/>
          <a:p>
            <a:r>
              <a:rPr lang="en-US" dirty="0"/>
              <a:t>Phisher: A phishing detector</a:t>
            </a:r>
          </a:p>
        </p:txBody>
      </p:sp>
      <p:sp>
        <p:nvSpPr>
          <p:cNvPr id="19" name="Text Placeholder 4">
            <a:extLst>
              <a:ext uri="{FF2B5EF4-FFF2-40B4-BE49-F238E27FC236}">
                <a16:creationId xmlns:a16="http://schemas.microsoft.com/office/drawing/2014/main" id="{CC246193-B8D9-AF76-A882-4EE31AFDA34D}"/>
              </a:ext>
            </a:extLst>
          </p:cNvPr>
          <p:cNvSpPr txBox="1">
            <a:spLocks/>
          </p:cNvSpPr>
          <p:nvPr/>
        </p:nvSpPr>
        <p:spPr>
          <a:xfrm>
            <a:off x="556366" y="10951747"/>
            <a:ext cx="6700308" cy="450228"/>
          </a:xfrm>
          <a:prstGeom prst="rect">
            <a:avLst/>
          </a:prstGeom>
          <a:noFill/>
        </p:spPr>
        <p:txBody>
          <a:bodyPr wrap="square" lIns="52249" tIns="52249" rIns="52249" bIns="52249" anchor="t"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Materials and Methods</a:t>
            </a:r>
          </a:p>
        </p:txBody>
      </p:sp>
      <p:pic>
        <p:nvPicPr>
          <p:cNvPr id="22" name="Picture 21">
            <a:extLst>
              <a:ext uri="{FF2B5EF4-FFF2-40B4-BE49-F238E27FC236}">
                <a16:creationId xmlns:a16="http://schemas.microsoft.com/office/drawing/2014/main" id="{1AFE9E3E-3977-9F5E-6948-4DF94793920D}"/>
              </a:ext>
            </a:extLst>
          </p:cNvPr>
          <p:cNvPicPr>
            <a:picLocks noChangeAspect="1"/>
          </p:cNvPicPr>
          <p:nvPr/>
        </p:nvPicPr>
        <p:blipFill>
          <a:blip r:embed="rId9"/>
          <a:stretch>
            <a:fillRect/>
          </a:stretch>
        </p:blipFill>
        <p:spPr>
          <a:xfrm>
            <a:off x="9497290" y="3142005"/>
            <a:ext cx="10889674" cy="7003146"/>
          </a:xfrm>
          <a:prstGeom prst="rect">
            <a:avLst/>
          </a:prstGeom>
        </p:spPr>
      </p:pic>
      <p:pic>
        <p:nvPicPr>
          <p:cNvPr id="24" name="Picture 23">
            <a:extLst>
              <a:ext uri="{FF2B5EF4-FFF2-40B4-BE49-F238E27FC236}">
                <a16:creationId xmlns:a16="http://schemas.microsoft.com/office/drawing/2014/main" id="{3BD251BF-F832-3218-59E7-73F860FD21D1}"/>
              </a:ext>
            </a:extLst>
          </p:cNvPr>
          <p:cNvPicPr>
            <a:picLocks noChangeAspect="1"/>
          </p:cNvPicPr>
          <p:nvPr/>
        </p:nvPicPr>
        <p:blipFill>
          <a:blip r:embed="rId10"/>
          <a:stretch>
            <a:fillRect/>
          </a:stretch>
        </p:blipFill>
        <p:spPr>
          <a:xfrm>
            <a:off x="8514100" y="10976828"/>
            <a:ext cx="12856054" cy="5319221"/>
          </a:xfrm>
          <a:prstGeom prst="rect">
            <a:avLst/>
          </a:prstGeom>
        </p:spPr>
      </p:pic>
      <p:sp>
        <p:nvSpPr>
          <p:cNvPr id="25" name="Text Placeholder 3">
            <a:extLst>
              <a:ext uri="{FF2B5EF4-FFF2-40B4-BE49-F238E27FC236}">
                <a16:creationId xmlns:a16="http://schemas.microsoft.com/office/drawing/2014/main" id="{BA4F5356-08D3-F6C1-150D-A7B4151ED9B2}"/>
              </a:ext>
            </a:extLst>
          </p:cNvPr>
          <p:cNvSpPr txBox="1">
            <a:spLocks/>
          </p:cNvSpPr>
          <p:nvPr/>
        </p:nvSpPr>
        <p:spPr>
          <a:xfrm>
            <a:off x="614134" y="11351168"/>
            <a:ext cx="6705600" cy="5803773"/>
          </a:xfrm>
          <a:prstGeom prst="rect">
            <a:avLst/>
          </a:prstGeom>
        </p:spPr>
        <p:txBody>
          <a:bodyPr wrap="square" lIns="130622" tIns="130622" rIns="130622" bIns="130622" anchor="t" anchorCtr="0">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dirty="0"/>
              <a:t>The literature review analyzed various research papers, articles, blogs, etc. In addition to readings, a comparative analysis was conducted between some of the available phishing tools.</a:t>
            </a:r>
          </a:p>
          <a:p>
            <a:r>
              <a:rPr lang="en-US" sz="2400" dirty="0"/>
              <a:t>Usability studies were conducted in the form of surveys, and contextual interviews where general and broad questions related to the project and the usability of Low-fi and Hi-fi were answered, respectively. </a:t>
            </a:r>
          </a:p>
          <a:p>
            <a:r>
              <a:rPr lang="en-US" sz="2400" dirty="0"/>
              <a:t>Approximately 50 people have been involved in the usability studies to date.</a:t>
            </a:r>
          </a:p>
          <a:p>
            <a:endParaRPr lang="en-US" sz="2400" dirty="0"/>
          </a:p>
          <a:p>
            <a:endParaRPr lang="en-US" sz="2400" dirty="0"/>
          </a:p>
          <a:p>
            <a:endParaRPr lang="en-US" sz="2400" dirty="0"/>
          </a:p>
        </p:txBody>
      </p:sp>
    </p:spTree>
    <p:extLst>
      <p:ext uri="{BB962C8B-B14F-4D97-AF65-F5344CB8AC3E}">
        <p14:creationId xmlns:p14="http://schemas.microsoft.com/office/powerpoint/2010/main" val="138181081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340</TotalTime>
  <Words>392</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Söhne</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Akhil Konam</cp:lastModifiedBy>
  <cp:revision>47</cp:revision>
  <dcterms:created xsi:type="dcterms:W3CDTF">2012-02-06T18:46:22Z</dcterms:created>
  <dcterms:modified xsi:type="dcterms:W3CDTF">2023-03-04T02:31:32Z</dcterms:modified>
</cp:coreProperties>
</file>