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5" r:id="rId5"/>
    <p:sldId id="256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9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1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9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FEF-77EE-428A-8C00-1F1B74DE7BB1}" type="datetimeFigureOut">
              <a:rPr lang="fr-FR" smtClean="0"/>
              <a:t>03/01/2016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239250" cy="6858000"/>
          <a:chOff x="0" y="0"/>
          <a:chExt cx="9239250" cy="6858000"/>
        </a:xfrm>
      </p:grpSpPr>
      <p:sp>
        <p:nvSpPr>
          <p:cNvPr id="2" name="ZoneTexte 1"/>
          <p:cNvSpPr txBox="1"/>
          <p:nvPr/>
        </p:nvSpPr>
        <p:spPr>
          <a:xfrm>
            <a:off x="437564" y="2871569"/>
            <a:ext cx="9144000" cy="101566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fr-FR" sz="6000" dirty="0" smtClean="0">
                <a:solidFill>
                  <a:srgbClr val="FFFFFF"/>
                </a:solidFill>
                <a:latin typeface="Calibri Light"/>
              </a:rPr>
              <a:t>HACKINATOR</a:t>
            </a:r>
            <a:endParaRPr sz="60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7564" y="3572610"/>
            <a:ext cx="9144000" cy="769441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fr-FR" sz="4400" dirty="0" smtClean="0">
                <a:solidFill>
                  <a:srgbClr val="FFFFFF"/>
                </a:solidFill>
                <a:latin typeface="Calibri Light"/>
              </a:rPr>
              <a:t>Soutenance IA01 – 04/01</a:t>
            </a:r>
            <a:endParaRPr sz="44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863" y="6088559"/>
            <a:ext cx="11859945" cy="584775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fr-FR" sz="3200" dirty="0" smtClean="0">
                <a:solidFill>
                  <a:srgbClr val="FFFFFF"/>
                </a:solidFill>
                <a:latin typeface="Calibri Light"/>
              </a:rPr>
              <a:t>David KONAM &amp; </a:t>
            </a:r>
            <a:r>
              <a:rPr lang="fr-FR" sz="3200" smtClean="0">
                <a:solidFill>
                  <a:srgbClr val="FFFFFF"/>
                </a:solidFill>
                <a:latin typeface="Calibri Light"/>
              </a:rPr>
              <a:t>Paul JEANNOT</a:t>
            </a:r>
            <a:endParaRPr sz="3200" dirty="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6" name="Logo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393" y="201637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I. Présentation du système expert </a:t>
            </a:r>
            <a:r>
              <a:rPr lang="fr-FR" sz="3200" dirty="0" smtClean="0">
                <a:latin typeface="+mj-lt"/>
              </a:rPr>
              <a:t>(ordre 0+) </a:t>
            </a:r>
            <a:endParaRPr lang="en-GB" sz="48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00332" y="2194560"/>
            <a:ext cx="10818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Modes de jeu utilisant le </a:t>
            </a:r>
            <a:r>
              <a:rPr lang="fr-FR" sz="2800" b="1" dirty="0" smtClean="0">
                <a:solidFill>
                  <a:srgbClr val="C00000"/>
                </a:solidFill>
              </a:rPr>
              <a:t>chaînage avant </a:t>
            </a:r>
            <a:r>
              <a:rPr lang="fr-FR" sz="2800" dirty="0" smtClean="0"/>
              <a:t>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Partie interactive : Le programme pose des questions pour deviner le logiciel.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Recherche simple en profondeur (Base pré-remplie)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Recherche simple en largeur </a:t>
            </a:r>
            <a:r>
              <a:rPr lang="fr-FR" sz="2800" dirty="0"/>
              <a:t>(Base pré-remplie)</a:t>
            </a:r>
          </a:p>
          <a:p>
            <a:endParaRPr lang="fr-FR" sz="2800" dirty="0" smtClean="0"/>
          </a:p>
          <a:p>
            <a:r>
              <a:rPr lang="fr-FR" sz="2800" dirty="0" smtClean="0"/>
              <a:t>Mode de jeu utilisant le </a:t>
            </a:r>
            <a:r>
              <a:rPr lang="fr-FR" sz="2800" b="1" dirty="0" smtClean="0">
                <a:solidFill>
                  <a:srgbClr val="C00000"/>
                </a:solidFill>
              </a:rPr>
              <a:t>chaînage arrière </a:t>
            </a:r>
            <a:r>
              <a:rPr lang="fr-FR" sz="2800" dirty="0" smtClean="0"/>
              <a:t>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Le programme devine les informations d’un logiciel donné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/>
          </a:p>
        </p:txBody>
      </p:sp>
      <p:pic>
        <p:nvPicPr>
          <p:cNvPr id="24" name="Logo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II. Domaine d’étude</a:t>
            </a:r>
            <a:endParaRPr lang="en-GB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12497"/>
              </p:ext>
            </p:extLst>
          </p:nvPr>
        </p:nvGraphicFramePr>
        <p:xfrm>
          <a:off x="581465" y="2355697"/>
          <a:ext cx="5101883" cy="3756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335"/>
                <a:gridCol w="3814548"/>
              </a:tblGrid>
              <a:tr h="6471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Nom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Suite</a:t>
                      </a:r>
                      <a:r>
                        <a:rPr lang="fr-FR" sz="1600" b="1" baseline="0" dirty="0" smtClean="0"/>
                        <a:t> logicielle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Licence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Popularité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Thème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Editeur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Type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45392"/>
              </p:ext>
            </p:extLst>
          </p:nvPr>
        </p:nvGraphicFramePr>
        <p:xfrm>
          <a:off x="5990493" y="2360860"/>
          <a:ext cx="5891582" cy="36752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6450"/>
                <a:gridCol w="4135132"/>
              </a:tblGrid>
              <a:tr h="6341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1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Droits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125"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/>
                        <a:t>Communauté Utilisateurs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Développeurs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Documentation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Prise en main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Année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Genre</a:t>
                      </a:r>
                      <a:r>
                        <a:rPr lang="fr-FR" sz="1600" b="1" baseline="0" dirty="0" smtClean="0"/>
                        <a:t> utilisateur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81465" y="1797949"/>
            <a:ext cx="1081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Qu’est-ce qu’un</a:t>
            </a:r>
            <a:r>
              <a:rPr lang="fr-FR" sz="2800" b="1" dirty="0" smtClean="0">
                <a:solidFill>
                  <a:srgbClr val="C00000"/>
                </a:solidFill>
              </a:rPr>
              <a:t> logiciel </a:t>
            </a:r>
            <a:r>
              <a:rPr lang="fr-FR" sz="2800" dirty="0" smtClean="0"/>
              <a:t>? Comment le </a:t>
            </a:r>
            <a:r>
              <a:rPr lang="fr-FR" sz="2800" b="1" dirty="0" smtClean="0">
                <a:solidFill>
                  <a:srgbClr val="C00000"/>
                </a:solidFill>
              </a:rPr>
              <a:t>caractériser</a:t>
            </a:r>
            <a:r>
              <a:rPr lang="fr-FR" sz="2800" dirty="0" smtClean="0"/>
              <a:t> ?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734"/>
              </p:ext>
            </p:extLst>
          </p:nvPr>
        </p:nvGraphicFramePr>
        <p:xfrm>
          <a:off x="581464" y="2359621"/>
          <a:ext cx="5101883" cy="37388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335"/>
                <a:gridCol w="3814548"/>
              </a:tblGrid>
              <a:tr h="6392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Nom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Word,</a:t>
                      </a:r>
                      <a:r>
                        <a:rPr lang="fr-FR" sz="1600" i="0" baseline="0" dirty="0" smtClean="0"/>
                        <a:t> Powerpoint…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Suite</a:t>
                      </a:r>
                      <a:r>
                        <a:rPr lang="fr-FR" sz="1600" b="1" baseline="0" dirty="0" smtClean="0"/>
                        <a:t> logicielle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Microsoft</a:t>
                      </a:r>
                      <a:r>
                        <a:rPr lang="fr-FR" sz="1600" i="0" baseline="0" dirty="0" smtClean="0"/>
                        <a:t> Office, Adobe </a:t>
                      </a:r>
                      <a:r>
                        <a:rPr lang="fr-FR" sz="1600" i="0" baseline="0" dirty="0" err="1" smtClean="0"/>
                        <a:t>Creative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Licence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Libre, freeware, shareware,</a:t>
                      </a:r>
                      <a:r>
                        <a:rPr lang="fr-FR" sz="1600" i="0" baseline="0" dirty="0" smtClean="0"/>
                        <a:t> propriétaire…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Popularité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Faible, moyenne,</a:t>
                      </a:r>
                      <a:r>
                        <a:rPr lang="fr-FR" sz="1600" i="0" baseline="0" dirty="0" smtClean="0"/>
                        <a:t> forte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Thème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Bureautique, graphisme,…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Traitement de texte, diaporama,…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Editeur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Apple, Microsoft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Type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Application, OS,</a:t>
                      </a:r>
                      <a:r>
                        <a:rPr lang="fr-FR" sz="1600" i="0" baseline="0" dirty="0" smtClean="0"/>
                        <a:t> bibliothèque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41564"/>
              </p:ext>
            </p:extLst>
          </p:nvPr>
        </p:nvGraphicFramePr>
        <p:xfrm>
          <a:off x="5990493" y="2355697"/>
          <a:ext cx="5891582" cy="3680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6450"/>
                <a:gridCol w="4135132"/>
              </a:tblGrid>
              <a:tr h="6481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948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Droits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Protection</a:t>
                      </a:r>
                      <a:r>
                        <a:rPr lang="fr-FR" sz="1600" i="0" baseline="0" dirty="0" smtClean="0"/>
                        <a:t> droit d’auteur, copie, revente, modification, gratuité</a:t>
                      </a:r>
                      <a:endParaRPr lang="fr-FR" sz="16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9488"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/>
                        <a:t>Communauté Utilisateurs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Faible, moyenne, importante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Développeurs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Actif, inactif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Documentation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</a:t>
                      </a:r>
                      <a:r>
                        <a:rPr lang="fr-FR" sz="1600" i="0" baseline="0" dirty="0" smtClean="0"/>
                        <a:t>, exhaustive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Prise en main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Facile, normale difficile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Année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1990,2000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Genre</a:t>
                      </a:r>
                      <a:r>
                        <a:rPr lang="fr-FR" sz="1600" b="1" baseline="0" dirty="0" smtClean="0"/>
                        <a:t> utilisateur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0" dirty="0" smtClean="0"/>
                        <a:t>Tout public, expérimenté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6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III. Formalisme des questions</a:t>
            </a:r>
            <a:endParaRPr lang="en-GB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5268" y="1859845"/>
            <a:ext cx="10818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[PARAMETRE] = [VARIABLE] ?</a:t>
            </a:r>
          </a:p>
          <a:p>
            <a:endParaRPr lang="fr-FR" sz="2800" dirty="0"/>
          </a:p>
          <a:p>
            <a:r>
              <a:rPr lang="fr-FR" sz="2800" dirty="0" smtClean="0"/>
              <a:t>Question:</a:t>
            </a:r>
          </a:p>
          <a:p>
            <a:r>
              <a:rPr lang="fr-FR" sz="2800" i="1" dirty="0" smtClean="0"/>
              <a:t>Thème = Bureautique ?</a:t>
            </a:r>
          </a:p>
          <a:p>
            <a:endParaRPr lang="fr-FR" sz="2800" i="1" dirty="0"/>
          </a:p>
          <a:p>
            <a:r>
              <a:rPr lang="fr-FR" sz="2800" dirty="0" smtClean="0"/>
              <a:t>Réponse: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i="1" dirty="0" smtClean="0"/>
              <a:t>Oui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i="1" dirty="0" smtClean="0"/>
              <a:t>Non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i="1" dirty="0" smtClean="0"/>
              <a:t>Je ne sais pas</a:t>
            </a:r>
          </a:p>
        </p:txBody>
      </p:sp>
      <p:pic>
        <p:nvPicPr>
          <p:cNvPr id="7" name="Logo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Connecteur droit 202"/>
          <p:cNvCxnSpPr/>
          <p:nvPr/>
        </p:nvCxnSpPr>
        <p:spPr>
          <a:xfrm>
            <a:off x="7059410" y="4221034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2136901" y="1648047"/>
            <a:ext cx="18497" cy="322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1853914" y="416512"/>
            <a:ext cx="1163781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Prise en main</a:t>
            </a:r>
            <a:endParaRPr lang="fr-FR" sz="12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703738" y="6192866"/>
            <a:ext cx="1119467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Nom logiciel</a:t>
            </a:r>
            <a:endParaRPr lang="fr-FR" sz="12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42252" y="5216073"/>
            <a:ext cx="1314971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Suite logicielle</a:t>
            </a:r>
            <a:endParaRPr lang="fr-FR" sz="12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98679" y="412101"/>
            <a:ext cx="1285008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d’utilisateurs</a:t>
            </a:r>
            <a:endParaRPr lang="fr-FR" sz="1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66436" y="1359889"/>
            <a:ext cx="935183" cy="447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Popularité</a:t>
            </a:r>
            <a:endParaRPr lang="fr-FR" sz="1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9576053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Type</a:t>
            </a:r>
            <a:endParaRPr lang="fr-FR" sz="12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517040" y="3775008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Année</a:t>
            </a:r>
            <a:endParaRPr lang="fr-FR" sz="1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407157" y="3782673"/>
            <a:ext cx="846319" cy="4753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Licence</a:t>
            </a:r>
            <a:endParaRPr lang="fr-FR" sz="1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486014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Editeur</a:t>
            </a:r>
            <a:endParaRPr lang="fr-FR" sz="12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940200" y="2548851"/>
            <a:ext cx="1184500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Protection droit auteur ?</a:t>
            </a:r>
            <a:endParaRPr lang="fr-FR" sz="12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720447" y="2558920"/>
            <a:ext cx="1277203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Revente autorisé ?</a:t>
            </a:r>
            <a:endParaRPr lang="fr-FR" sz="12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840607" y="2562990"/>
            <a:ext cx="914988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Gratuit ?</a:t>
            </a:r>
            <a:endParaRPr lang="fr-FR" sz="12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688770" y="2532623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Modification autorisé ?</a:t>
            </a:r>
            <a:endParaRPr lang="fr-FR" sz="1200" b="1" dirty="0"/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3562976" y="-448390"/>
            <a:ext cx="479331" cy="31372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066488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Copie </a:t>
            </a:r>
          </a:p>
          <a:p>
            <a:pPr algn="ctr"/>
            <a:r>
              <a:rPr lang="fr-FR" sz="1200" b="1" dirty="0" smtClean="0"/>
              <a:t>autorisé ?</a:t>
            </a:r>
            <a:endParaRPr lang="fr-FR" sz="12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465472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Code disponible ?</a:t>
            </a:r>
            <a:endParaRPr lang="fr-FR" sz="12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405540" y="2537654"/>
            <a:ext cx="1080644" cy="47795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Genre d’utilisateurs</a:t>
            </a:r>
            <a:endParaRPr lang="fr-FR" sz="1200" b="1" dirty="0"/>
          </a:p>
        </p:txBody>
      </p:sp>
      <p:cxnSp>
        <p:nvCxnSpPr>
          <p:cNvPr id="37" name="Connecteur en angle 36"/>
          <p:cNvCxnSpPr/>
          <p:nvPr/>
        </p:nvCxnSpPr>
        <p:spPr>
          <a:xfrm rot="16200000" flipH="1">
            <a:off x="1297509" y="695773"/>
            <a:ext cx="723951" cy="633884"/>
          </a:xfrm>
          <a:prstGeom prst="bentConnector3">
            <a:avLst>
              <a:gd name="adj1" fmla="val 646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8" idx="2"/>
            <a:endCxn id="11" idx="0"/>
          </p:cNvCxnSpPr>
          <p:nvPr/>
        </p:nvCxnSpPr>
        <p:spPr>
          <a:xfrm rot="5400000">
            <a:off x="2797941" y="316646"/>
            <a:ext cx="479331" cy="16071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973854" y="870167"/>
            <a:ext cx="0" cy="49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4284519" y="2215542"/>
            <a:ext cx="2776702" cy="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0" idx="0"/>
          </p:cNvCxnSpPr>
          <p:nvPr/>
        </p:nvCxnSpPr>
        <p:spPr>
          <a:xfrm>
            <a:off x="4281222" y="2213006"/>
            <a:ext cx="3297" cy="31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2" idx="0"/>
          </p:cNvCxnSpPr>
          <p:nvPr/>
        </p:nvCxnSpPr>
        <p:spPr>
          <a:xfrm>
            <a:off x="5662237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23" idx="0"/>
          </p:cNvCxnSpPr>
          <p:nvPr/>
        </p:nvCxnSpPr>
        <p:spPr>
          <a:xfrm>
            <a:off x="7061221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5662237" y="880557"/>
            <a:ext cx="1648" cy="1397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277498" y="3322706"/>
            <a:ext cx="6670409" cy="1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683556" y="3327042"/>
            <a:ext cx="1" cy="455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20" idx="2"/>
          </p:cNvCxnSpPr>
          <p:nvPr/>
        </p:nvCxnSpPr>
        <p:spPr>
          <a:xfrm flipV="1">
            <a:off x="4281222" y="3019265"/>
            <a:ext cx="3297" cy="312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22" idx="2"/>
          </p:cNvCxnSpPr>
          <p:nvPr/>
        </p:nvCxnSpPr>
        <p:spPr>
          <a:xfrm>
            <a:off x="5662237" y="3015609"/>
            <a:ext cx="0" cy="29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23" idx="2"/>
          </p:cNvCxnSpPr>
          <p:nvPr/>
        </p:nvCxnSpPr>
        <p:spPr>
          <a:xfrm>
            <a:off x="7061221" y="3015609"/>
            <a:ext cx="0" cy="307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19" idx="2"/>
          </p:cNvCxnSpPr>
          <p:nvPr/>
        </p:nvCxnSpPr>
        <p:spPr>
          <a:xfrm flipH="1">
            <a:off x="8295571" y="3007633"/>
            <a:ext cx="2530" cy="331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7" idx="2"/>
          </p:cNvCxnSpPr>
          <p:nvPr/>
        </p:nvCxnSpPr>
        <p:spPr>
          <a:xfrm>
            <a:off x="9532450" y="2993494"/>
            <a:ext cx="0" cy="353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0956011" y="2993300"/>
            <a:ext cx="2529" cy="3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931" y="8805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2876417" y="87315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876417" y="1359889"/>
            <a:ext cx="0" cy="288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3475931" y="1374691"/>
            <a:ext cx="0" cy="27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876417" y="1648047"/>
            <a:ext cx="59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3198679" y="1648047"/>
            <a:ext cx="0" cy="88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1259879" y="2973706"/>
            <a:ext cx="0" cy="608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7046506" y="3554857"/>
            <a:ext cx="4202740" cy="27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H="1">
            <a:off x="7057139" y="3547315"/>
            <a:ext cx="4082" cy="23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à coins arrondis 155"/>
          <p:cNvSpPr/>
          <p:nvPr/>
        </p:nvSpPr>
        <p:spPr>
          <a:xfrm>
            <a:off x="5291160" y="3764559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Thème</a:t>
            </a:r>
            <a:endParaRPr lang="fr-FR" sz="1200" b="1" dirty="0"/>
          </a:p>
        </p:txBody>
      </p:sp>
      <p:cxnSp>
        <p:nvCxnSpPr>
          <p:cNvPr id="157" name="Connecteur en angle 156"/>
          <p:cNvCxnSpPr>
            <a:stCxn id="6" idx="2"/>
            <a:endCxn id="5" idx="0"/>
          </p:cNvCxnSpPr>
          <p:nvPr/>
        </p:nvCxnSpPr>
        <p:spPr>
          <a:xfrm rot="16200000" flipH="1">
            <a:off x="4499295" y="5428689"/>
            <a:ext cx="564620" cy="9637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endCxn id="5" idx="0"/>
          </p:cNvCxnSpPr>
          <p:nvPr/>
        </p:nvCxnSpPr>
        <p:spPr>
          <a:xfrm>
            <a:off x="5263471" y="5548558"/>
            <a:ext cx="1" cy="644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165720" y="5238769"/>
            <a:ext cx="1314971" cy="41217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Fonction</a:t>
            </a:r>
            <a:endParaRPr lang="fr-FR" sz="1200" b="1" dirty="0"/>
          </a:p>
        </p:txBody>
      </p:sp>
      <p:cxnSp>
        <p:nvCxnSpPr>
          <p:cNvPr id="161" name="Connecteur droit 160"/>
          <p:cNvCxnSpPr/>
          <p:nvPr/>
        </p:nvCxnSpPr>
        <p:spPr>
          <a:xfrm>
            <a:off x="2942691" y="4526305"/>
            <a:ext cx="7056521" cy="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4563955" y="4550398"/>
            <a:ext cx="8045" cy="665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5823206" y="422103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2" idx="2"/>
          </p:cNvCxnSpPr>
          <p:nvPr/>
        </p:nvCxnSpPr>
        <p:spPr>
          <a:xfrm flipH="1">
            <a:off x="9999212" y="4258057"/>
            <a:ext cx="1" cy="301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5" idx="2"/>
          </p:cNvCxnSpPr>
          <p:nvPr/>
        </p:nvCxnSpPr>
        <p:spPr>
          <a:xfrm flipH="1">
            <a:off x="6830316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6" idx="2"/>
          </p:cNvCxnSpPr>
          <p:nvPr/>
        </p:nvCxnSpPr>
        <p:spPr>
          <a:xfrm flipH="1">
            <a:off x="7909173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9096677" y="4240609"/>
            <a:ext cx="0" cy="309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endCxn id="24" idx="2"/>
          </p:cNvCxnSpPr>
          <p:nvPr/>
        </p:nvCxnSpPr>
        <p:spPr>
          <a:xfrm flipH="1" flipV="1">
            <a:off x="2945862" y="3015609"/>
            <a:ext cx="12771" cy="1510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2133976" y="4879867"/>
            <a:ext cx="2143522" cy="1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4219399" y="4891332"/>
            <a:ext cx="847089" cy="228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5066488" y="4892829"/>
            <a:ext cx="1990651" cy="22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052584" y="4239943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6052584" y="4734077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7057139" y="4725801"/>
            <a:ext cx="1" cy="17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>
            <a:off x="4040372" y="4901965"/>
            <a:ext cx="10376" cy="33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>
            <a:off x="5939488" y="818735"/>
            <a:ext cx="1648" cy="853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5954867" y="1666952"/>
            <a:ext cx="4467505" cy="5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0410851" y="1661630"/>
            <a:ext cx="11521" cy="140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10421484" y="297370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10410367" y="3467840"/>
            <a:ext cx="12005" cy="11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664671" y="412101"/>
            <a:ext cx="1413165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de développeurs</a:t>
            </a:r>
            <a:endParaRPr lang="fr-FR" sz="1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2168" y="412101"/>
            <a:ext cx="1260762" cy="45806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Documentation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IV. Les règles</a:t>
            </a:r>
            <a:endParaRPr lang="en-GB" sz="4800" dirty="0">
              <a:latin typeface="+mj-lt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958633" y="4696418"/>
            <a:ext cx="4098506" cy="21615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Logo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7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156" grpId="0" animBg="1"/>
      <p:bldP spid="7" grpId="0" animBg="1"/>
      <p:bldP spid="9" grpId="0" animBg="1"/>
      <p:bldP spid="10" grpId="0" animBg="1"/>
      <p:bldP spid="7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Connecteur droit 202"/>
          <p:cNvCxnSpPr/>
          <p:nvPr/>
        </p:nvCxnSpPr>
        <p:spPr>
          <a:xfrm>
            <a:off x="7059410" y="4221034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2136901" y="1648047"/>
            <a:ext cx="18497" cy="322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1853914" y="416512"/>
            <a:ext cx="1163781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Prise en main</a:t>
            </a:r>
            <a:endParaRPr lang="fr-FR" sz="12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27033" y="5537388"/>
            <a:ext cx="1314971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Nom logiciel</a:t>
            </a:r>
            <a:endParaRPr lang="fr-FR" sz="12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98679" y="412101"/>
            <a:ext cx="1285008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d’utilisateurs</a:t>
            </a:r>
            <a:endParaRPr lang="fr-FR" sz="1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66436" y="1359889"/>
            <a:ext cx="935183" cy="447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Popularité</a:t>
            </a:r>
            <a:endParaRPr lang="fr-FR" sz="1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9576053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Type</a:t>
            </a:r>
            <a:endParaRPr lang="fr-FR" sz="12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517040" y="3775008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Année</a:t>
            </a:r>
            <a:endParaRPr lang="fr-FR" sz="1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407157" y="3782673"/>
            <a:ext cx="846319" cy="4753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Licence</a:t>
            </a:r>
            <a:endParaRPr lang="fr-FR" sz="1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486014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Editeur</a:t>
            </a:r>
            <a:endParaRPr lang="fr-FR" sz="12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940200" y="2548851"/>
            <a:ext cx="1184500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Protection droit auteur ?</a:t>
            </a:r>
            <a:endParaRPr lang="fr-FR" sz="12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720447" y="2558920"/>
            <a:ext cx="1277203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Revente autorisé ?</a:t>
            </a:r>
            <a:endParaRPr lang="fr-FR" sz="12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840607" y="2562990"/>
            <a:ext cx="914988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Gratuit ?</a:t>
            </a:r>
            <a:endParaRPr lang="fr-FR" sz="12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688770" y="2532623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Modification autorisé ?</a:t>
            </a:r>
            <a:endParaRPr lang="fr-FR" sz="1200" b="1" dirty="0"/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3562976" y="-448390"/>
            <a:ext cx="479331" cy="31372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066488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Copie </a:t>
            </a:r>
          </a:p>
          <a:p>
            <a:pPr algn="ctr"/>
            <a:r>
              <a:rPr lang="fr-FR" sz="1200" b="1" dirty="0" smtClean="0"/>
              <a:t>autorisé ?</a:t>
            </a:r>
            <a:endParaRPr lang="fr-FR" sz="12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465472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Code disponible ?</a:t>
            </a:r>
            <a:endParaRPr lang="fr-FR" sz="12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405540" y="2537654"/>
            <a:ext cx="1080644" cy="47795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Genre d’utilisateurs</a:t>
            </a:r>
            <a:endParaRPr lang="fr-FR" sz="1200" b="1" dirty="0"/>
          </a:p>
        </p:txBody>
      </p:sp>
      <p:cxnSp>
        <p:nvCxnSpPr>
          <p:cNvPr id="37" name="Connecteur en angle 36"/>
          <p:cNvCxnSpPr/>
          <p:nvPr/>
        </p:nvCxnSpPr>
        <p:spPr>
          <a:xfrm rot="16200000" flipH="1">
            <a:off x="1297509" y="695773"/>
            <a:ext cx="723951" cy="633884"/>
          </a:xfrm>
          <a:prstGeom prst="bentConnector3">
            <a:avLst>
              <a:gd name="adj1" fmla="val 646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8" idx="2"/>
            <a:endCxn id="11" idx="0"/>
          </p:cNvCxnSpPr>
          <p:nvPr/>
        </p:nvCxnSpPr>
        <p:spPr>
          <a:xfrm rot="5400000">
            <a:off x="2797941" y="316646"/>
            <a:ext cx="479331" cy="16071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973854" y="870167"/>
            <a:ext cx="0" cy="49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4284519" y="2215542"/>
            <a:ext cx="2776702" cy="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0" idx="0"/>
          </p:cNvCxnSpPr>
          <p:nvPr/>
        </p:nvCxnSpPr>
        <p:spPr>
          <a:xfrm>
            <a:off x="4281222" y="2213006"/>
            <a:ext cx="3297" cy="31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2" idx="0"/>
          </p:cNvCxnSpPr>
          <p:nvPr/>
        </p:nvCxnSpPr>
        <p:spPr>
          <a:xfrm>
            <a:off x="5662237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23" idx="0"/>
          </p:cNvCxnSpPr>
          <p:nvPr/>
        </p:nvCxnSpPr>
        <p:spPr>
          <a:xfrm>
            <a:off x="7061221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5662237" y="880557"/>
            <a:ext cx="1648" cy="1397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277498" y="3322706"/>
            <a:ext cx="6670409" cy="1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683556" y="3327042"/>
            <a:ext cx="1" cy="455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20" idx="2"/>
          </p:cNvCxnSpPr>
          <p:nvPr/>
        </p:nvCxnSpPr>
        <p:spPr>
          <a:xfrm flipV="1">
            <a:off x="4281222" y="3019265"/>
            <a:ext cx="3297" cy="312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22" idx="2"/>
          </p:cNvCxnSpPr>
          <p:nvPr/>
        </p:nvCxnSpPr>
        <p:spPr>
          <a:xfrm>
            <a:off x="5662237" y="3015609"/>
            <a:ext cx="0" cy="29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23" idx="2"/>
          </p:cNvCxnSpPr>
          <p:nvPr/>
        </p:nvCxnSpPr>
        <p:spPr>
          <a:xfrm>
            <a:off x="7061221" y="3015609"/>
            <a:ext cx="0" cy="307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19" idx="2"/>
          </p:cNvCxnSpPr>
          <p:nvPr/>
        </p:nvCxnSpPr>
        <p:spPr>
          <a:xfrm flipH="1">
            <a:off x="8295571" y="3007633"/>
            <a:ext cx="2530" cy="331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7" idx="2"/>
          </p:cNvCxnSpPr>
          <p:nvPr/>
        </p:nvCxnSpPr>
        <p:spPr>
          <a:xfrm>
            <a:off x="9532450" y="2993494"/>
            <a:ext cx="0" cy="353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0956011" y="2993300"/>
            <a:ext cx="2529" cy="3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931" y="8805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2876417" y="87315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876417" y="1359889"/>
            <a:ext cx="0" cy="288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3475931" y="1374691"/>
            <a:ext cx="0" cy="27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876417" y="1648047"/>
            <a:ext cx="59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3198679" y="1648047"/>
            <a:ext cx="0" cy="88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1259879" y="2973706"/>
            <a:ext cx="0" cy="608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7046506" y="3554857"/>
            <a:ext cx="4202740" cy="27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H="1">
            <a:off x="7057139" y="3547315"/>
            <a:ext cx="4082" cy="23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à coins arrondis 155"/>
          <p:cNvSpPr/>
          <p:nvPr/>
        </p:nvSpPr>
        <p:spPr>
          <a:xfrm>
            <a:off x="5291160" y="3764559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Thème</a:t>
            </a:r>
            <a:endParaRPr lang="fr-FR" sz="12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98903" y="3770957"/>
            <a:ext cx="1314971" cy="46860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Fonction</a:t>
            </a:r>
            <a:endParaRPr lang="fr-FR" sz="1200" b="1" dirty="0"/>
          </a:p>
        </p:txBody>
      </p:sp>
      <p:cxnSp>
        <p:nvCxnSpPr>
          <p:cNvPr id="161" name="Connecteur droit 160"/>
          <p:cNvCxnSpPr/>
          <p:nvPr/>
        </p:nvCxnSpPr>
        <p:spPr>
          <a:xfrm>
            <a:off x="2942691" y="4526305"/>
            <a:ext cx="7056521" cy="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4563955" y="4550398"/>
            <a:ext cx="10585" cy="984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5823206" y="422103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2" idx="2"/>
          </p:cNvCxnSpPr>
          <p:nvPr/>
        </p:nvCxnSpPr>
        <p:spPr>
          <a:xfrm flipH="1">
            <a:off x="9999212" y="4258057"/>
            <a:ext cx="1" cy="301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5" idx="2"/>
          </p:cNvCxnSpPr>
          <p:nvPr/>
        </p:nvCxnSpPr>
        <p:spPr>
          <a:xfrm flipH="1">
            <a:off x="6830316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6" idx="2"/>
          </p:cNvCxnSpPr>
          <p:nvPr/>
        </p:nvCxnSpPr>
        <p:spPr>
          <a:xfrm flipH="1">
            <a:off x="7909173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9096677" y="4240609"/>
            <a:ext cx="0" cy="309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endCxn id="24" idx="2"/>
          </p:cNvCxnSpPr>
          <p:nvPr/>
        </p:nvCxnSpPr>
        <p:spPr>
          <a:xfrm flipH="1" flipV="1">
            <a:off x="2945862" y="3015609"/>
            <a:ext cx="12771" cy="1510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2133976" y="4879867"/>
            <a:ext cx="2143522" cy="1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4219399" y="4891332"/>
            <a:ext cx="847089" cy="228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5081975" y="4882854"/>
            <a:ext cx="1990651" cy="22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052584" y="4239943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6052584" y="4734077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7057139" y="4725801"/>
            <a:ext cx="1" cy="17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>
            <a:off x="3793782" y="4892474"/>
            <a:ext cx="5121" cy="642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>
            <a:off x="5939488" y="818735"/>
            <a:ext cx="1648" cy="853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5954867" y="1666952"/>
            <a:ext cx="4467505" cy="5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0410851" y="1661630"/>
            <a:ext cx="11521" cy="140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10421484" y="297370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10410367" y="3467840"/>
            <a:ext cx="12005" cy="11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664671" y="412101"/>
            <a:ext cx="1413165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de développeurs</a:t>
            </a:r>
            <a:endParaRPr lang="fr-FR" sz="1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2168" y="412101"/>
            <a:ext cx="1260762" cy="45806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Documentation</a:t>
            </a:r>
            <a:endParaRPr lang="fr-FR" sz="1200" b="1" dirty="0"/>
          </a:p>
        </p:txBody>
      </p:sp>
      <p:cxnSp>
        <p:nvCxnSpPr>
          <p:cNvPr id="72" name="Connecteur droit 71"/>
          <p:cNvCxnSpPr/>
          <p:nvPr/>
        </p:nvCxnSpPr>
        <p:spPr>
          <a:xfrm>
            <a:off x="4880268" y="423495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950882" y="42580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957085" y="4715383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007985" y="4962067"/>
            <a:ext cx="2491180" cy="14420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Logo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214223" y="1924630"/>
            <a:ext cx="1654530" cy="856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LANCEUR JEU</a:t>
            </a:r>
          </a:p>
          <a:p>
            <a:pPr algn="ctr"/>
            <a:r>
              <a:rPr lang="fr-FR" sz="1200" i="1" dirty="0" err="1" smtClean="0"/>
              <a:t>jeu.lisp</a:t>
            </a:r>
            <a:endParaRPr lang="fr-FR" sz="1200" i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583400" y="4443471"/>
            <a:ext cx="3978346" cy="1944582"/>
            <a:chOff x="870983" y="3846017"/>
            <a:chExt cx="3978346" cy="1944582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870983" y="3846017"/>
              <a:ext cx="3978346" cy="194458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sz="600" b="1" dirty="0" smtClean="0"/>
            </a:p>
            <a:p>
              <a:r>
                <a:rPr lang="fr-FR" sz="1400" b="1" dirty="0" smtClean="0"/>
                <a:t>DONNEES</a:t>
              </a:r>
              <a:endParaRPr lang="fr-FR" sz="1400" b="1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1041552" y="4502277"/>
              <a:ext cx="1654530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DOMAINES DE DEFINITION</a:t>
              </a:r>
            </a:p>
            <a:p>
              <a:pPr algn="ctr"/>
              <a:r>
                <a:rPr lang="fr-FR" sz="1200" i="1" dirty="0" err="1" smtClean="0"/>
                <a:t>parametres.lisp</a:t>
              </a:r>
              <a:endParaRPr lang="fr-FR" sz="1200" i="1" dirty="0"/>
            </a:p>
          </p:txBody>
        </p:sp>
        <p:sp>
          <p:nvSpPr>
            <p:cNvPr id="74" name="Rectangle à coins arrondis 73"/>
            <p:cNvSpPr/>
            <p:nvPr/>
          </p:nvSpPr>
          <p:spPr>
            <a:xfrm>
              <a:off x="2940502" y="4502276"/>
              <a:ext cx="1654530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REGLES DE PRODUCTIONS</a:t>
              </a:r>
            </a:p>
            <a:p>
              <a:pPr algn="ctr"/>
              <a:r>
                <a:rPr lang="fr-FR" sz="1200" i="1" dirty="0" err="1" smtClean="0"/>
                <a:t>regles.lisp</a:t>
              </a:r>
              <a:endParaRPr lang="fr-FR" sz="1200" i="1" dirty="0"/>
            </a:p>
          </p:txBody>
        </p:sp>
      </p:grpSp>
      <p:cxnSp>
        <p:nvCxnSpPr>
          <p:cNvPr id="34" name="Connecteur en angle 33"/>
          <p:cNvCxnSpPr>
            <a:endCxn id="81" idx="3"/>
          </p:cNvCxnSpPr>
          <p:nvPr/>
        </p:nvCxnSpPr>
        <p:spPr>
          <a:xfrm rot="5400000" flipH="1" flipV="1">
            <a:off x="9388076" y="5038950"/>
            <a:ext cx="1738423" cy="983149"/>
          </a:xfrm>
          <a:prstGeom prst="bentConnector4">
            <a:avLst>
              <a:gd name="adj1" fmla="val 213150"/>
              <a:gd name="adj2" fmla="val 1232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602164" y="2922888"/>
            <a:ext cx="4146698" cy="3476847"/>
            <a:chOff x="6188149" y="1605517"/>
            <a:chExt cx="4146698" cy="3476847"/>
          </a:xfrm>
        </p:grpSpPr>
        <p:sp>
          <p:nvSpPr>
            <p:cNvPr id="81" name="Rectangle à coins arrondis 80"/>
            <p:cNvSpPr/>
            <p:nvPr/>
          </p:nvSpPr>
          <p:spPr>
            <a:xfrm>
              <a:off x="6188149" y="1605517"/>
              <a:ext cx="4146698" cy="347684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sz="1400" b="1" dirty="0"/>
            </a:p>
            <a:p>
              <a:r>
                <a:rPr lang="fr-FR" sz="1400" b="1" dirty="0" smtClean="0"/>
                <a:t>RESSOURCES</a:t>
              </a:r>
              <a:endParaRPr lang="fr-FR" sz="1400" b="1" dirty="0"/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8278191" y="3846017"/>
              <a:ext cx="1654530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GESTION SAUVEGARDE</a:t>
              </a:r>
            </a:p>
            <a:p>
              <a:pPr algn="ctr"/>
              <a:r>
                <a:rPr lang="fr-FR" sz="1200" i="1" dirty="0" err="1" smtClean="0"/>
                <a:t>sauvegarde.lisp</a:t>
              </a:r>
              <a:endParaRPr lang="fr-FR" sz="1200" i="1" dirty="0"/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6472584" y="3846017"/>
              <a:ext cx="1654530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FONCTIONS DE SERVICES</a:t>
              </a:r>
            </a:p>
            <a:p>
              <a:pPr algn="ctr"/>
              <a:r>
                <a:rPr lang="fr-FR" sz="1200" i="1" dirty="0" err="1" smtClean="0"/>
                <a:t>fonctions.lisp</a:t>
              </a:r>
              <a:endParaRPr lang="fr-FR" sz="1200" i="1" dirty="0"/>
            </a:p>
          </p:txBody>
        </p:sp>
        <p:sp>
          <p:nvSpPr>
            <p:cNvPr id="77" name="Rectangle à coins arrondis 76"/>
            <p:cNvSpPr/>
            <p:nvPr/>
          </p:nvSpPr>
          <p:spPr>
            <a:xfrm>
              <a:off x="6472584" y="2877898"/>
              <a:ext cx="1657192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QUESTIONS A L’UTILISATEUR</a:t>
              </a:r>
            </a:p>
            <a:p>
              <a:pPr algn="ctr"/>
              <a:r>
                <a:rPr lang="fr-FR" sz="1200" i="1" dirty="0" err="1" smtClean="0"/>
                <a:t>gestionParametre.lisp</a:t>
              </a:r>
              <a:endParaRPr lang="fr-FR" sz="1200" i="1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8278191" y="2869016"/>
              <a:ext cx="1654530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MOTEUR INFERENCE</a:t>
              </a:r>
            </a:p>
            <a:p>
              <a:pPr algn="ctr"/>
              <a:r>
                <a:rPr lang="fr-FR" sz="1200" i="1" dirty="0" err="1" smtClean="0"/>
                <a:t>moteurRegles.lisp</a:t>
              </a:r>
              <a:endParaRPr lang="fr-FR" sz="1200" i="1" dirty="0"/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8278191" y="1809007"/>
              <a:ext cx="1688202" cy="8565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GESTION DE LA BASE DE FAITS</a:t>
              </a:r>
            </a:p>
            <a:p>
              <a:pPr algn="ctr"/>
              <a:r>
                <a:rPr lang="fr-FR" sz="1200" i="1" dirty="0" err="1" smtClean="0"/>
                <a:t>gestionFaits.lisp</a:t>
              </a:r>
              <a:endParaRPr lang="fr-FR" sz="1200" i="1" dirty="0"/>
            </a:p>
          </p:txBody>
        </p:sp>
      </p:grpSp>
      <p:cxnSp>
        <p:nvCxnSpPr>
          <p:cNvPr id="29" name="Connecteur en angle 28"/>
          <p:cNvCxnSpPr>
            <a:stCxn id="5" idx="3"/>
            <a:endCxn id="81" idx="0"/>
          </p:cNvCxnSpPr>
          <p:nvPr/>
        </p:nvCxnSpPr>
        <p:spPr>
          <a:xfrm>
            <a:off x="4868753" y="2352890"/>
            <a:ext cx="3806760" cy="5699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209299" y="1924630"/>
            <a:ext cx="3211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Sélection du mode de jeu</a:t>
            </a:r>
            <a:endParaRPr lang="fr-FR" sz="1600" i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9765713" y="1985485"/>
            <a:ext cx="224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Questions &amp; exploration du moteur</a:t>
            </a:r>
            <a:endParaRPr lang="fr-FR" sz="1600" i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595329" y="3889473"/>
            <a:ext cx="2185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Lecture des règles et </a:t>
            </a:r>
          </a:p>
          <a:p>
            <a:r>
              <a:rPr lang="fr-FR" sz="1600" i="1" dirty="0" smtClean="0"/>
              <a:t>des domaines + modification fichiers </a:t>
            </a:r>
          </a:p>
          <a:p>
            <a:r>
              <a:rPr lang="fr-FR" sz="1600" i="1" dirty="0" smtClean="0"/>
              <a:t>pour la sauvegarde</a:t>
            </a:r>
            <a:endParaRPr lang="fr-FR" sz="1600" i="1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4561746" y="5269169"/>
            <a:ext cx="20404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VI. Modularisation (SI IL RESTE DE LA PLACE)</a:t>
            </a:r>
            <a:endParaRPr lang="en-GB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28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I. Conclusion</a:t>
            </a:r>
            <a:endParaRPr lang="en-GB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353</Words>
  <Application>Microsoft Office PowerPoint</Application>
  <PresentationFormat>Grand écran</PresentationFormat>
  <Paragraphs>152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25</cp:revision>
  <dcterms:created xsi:type="dcterms:W3CDTF">2015-12-29T16:10:12Z</dcterms:created>
  <dcterms:modified xsi:type="dcterms:W3CDTF">2016-01-03T13:20:22Z</dcterms:modified>
</cp:coreProperties>
</file>