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70" r:id="rId3"/>
    <p:sldId id="257" r:id="rId4"/>
    <p:sldId id="259" r:id="rId5"/>
    <p:sldId id="265" r:id="rId6"/>
    <p:sldId id="256" r:id="rId7"/>
    <p:sldId id="258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1" autoAdjust="0"/>
    <p:restoredTop sz="76197" autoAdjust="0"/>
  </p:normalViewPr>
  <p:slideViewPr>
    <p:cSldViewPr snapToGrid="0">
      <p:cViewPr varScale="1">
        <p:scale>
          <a:sx n="68" d="100"/>
          <a:sy n="68" d="100"/>
        </p:scale>
        <p:origin x="1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9429-1027-4E0B-9717-522AB67E95B6}" type="datetimeFigureOut">
              <a:rPr lang="en-GB" smtClean="0"/>
              <a:t>04/01/2016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FC104-C45F-4BD7-B7D4-C3A76E4E02C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47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C104-C45F-4BD7-B7D4-C3A76E4E02C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698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C104-C45F-4BD7-B7D4-C3A76E4E02C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27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C104-C45F-4BD7-B7D4-C3A76E4E02C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939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L'objectif </a:t>
            </a:r>
            <a:r>
              <a:rPr lang="fr-FR" dirty="0"/>
              <a:t> </a:t>
            </a:r>
            <a:r>
              <a:rPr lang="fr-FR" dirty="0" smtClean="0"/>
              <a:t>est de deviner le logiciel auquel l'utilisateur pense en lui posant des questions sur les caractéristiques de celui-ci. </a:t>
            </a:r>
          </a:p>
          <a:p>
            <a:endParaRPr lang="fr-FR" dirty="0"/>
          </a:p>
          <a:p>
            <a:r>
              <a:rPr lang="fr-FR" dirty="0" smtClean="0"/>
              <a:t>HACKINATOR reprend de ce fait le principe de AKINATOR  dont le domaine d'études n'est pas les logiciels mais les personnes, les objets et les concepts.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C104-C45F-4BD7-B7D4-C3A76E4E02C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720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Ensemble</a:t>
            </a:r>
            <a:r>
              <a:rPr lang="fr-FR" baseline="0" dirty="0" smtClean="0"/>
              <a:t> de caractéristique assez large, caractéristiques sont appelé paramètres</a:t>
            </a:r>
          </a:p>
          <a:p>
            <a:r>
              <a:rPr lang="fr-FR" baseline="0" dirty="0" smtClean="0"/>
              <a:t>Expliciter leurs domaines de définition pour pouvoir poser des questions</a:t>
            </a:r>
          </a:p>
          <a:p>
            <a:r>
              <a:rPr lang="fr-FR" baseline="0" dirty="0" smtClean="0"/>
              <a:t>Une donnée du domaine appelé Variable</a:t>
            </a:r>
          </a:p>
          <a:p>
            <a:r>
              <a:rPr lang="fr-FR" baseline="0" dirty="0" smtClean="0"/>
              <a:t>Plusieurs type de données UNIQUE LISTE INT</a:t>
            </a:r>
          </a:p>
          <a:p>
            <a:r>
              <a:rPr lang="fr-FR" baseline="0" dirty="0" smtClean="0"/>
              <a:t>Pour garantir niveau de profondeur, certains attributs ne peuvent pas être questionnables mais seulement déductible,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C104-C45F-4BD7-B7D4-C3A76E4E02C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68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C104-C45F-4BD7-B7D4-C3A76E4E02C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995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ABR</a:t>
            </a:r>
            <a:r>
              <a:rPr lang="fr-FR" baseline="0" dirty="0" smtClean="0"/>
              <a:t> de déduction où on voit que les dépendances entre les paramètres et donc qui </a:t>
            </a:r>
            <a:r>
              <a:rPr lang="fr-FR" baseline="0" dirty="0" err="1" smtClean="0"/>
              <a:t>nosus</a:t>
            </a:r>
            <a:r>
              <a:rPr lang="fr-FR" baseline="0" dirty="0" smtClean="0"/>
              <a:t> a permis de créer les </a:t>
            </a:r>
            <a:r>
              <a:rPr lang="fr-FR" baseline="0" dirty="0" err="1" smtClean="0"/>
              <a:t>regles</a:t>
            </a:r>
            <a:r>
              <a:rPr lang="fr-FR" baseline="0" dirty="0" smtClean="0"/>
              <a:t>,</a:t>
            </a:r>
          </a:p>
          <a:p>
            <a:r>
              <a:rPr lang="fr-FR" baseline="0" dirty="0" err="1" smtClean="0"/>
              <a:t>Conf</a:t>
            </a:r>
            <a:r>
              <a:rPr lang="fr-FR" baseline="0" dirty="0" smtClean="0"/>
              <a:t> 1. 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C104-C45F-4BD7-B7D4-C3A76E4E02C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225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CONF</a:t>
            </a:r>
            <a:r>
              <a:rPr lang="fr-FR" baseline="0" dirty="0" smtClean="0"/>
              <a:t> 2</a:t>
            </a:r>
          </a:p>
          <a:p>
            <a:r>
              <a:rPr lang="fr-FR" baseline="0" dirty="0" smtClean="0"/>
              <a:t>Les modèles d’ABR permettent la génération dynamique des règles, car ils </a:t>
            </a:r>
            <a:r>
              <a:rPr lang="fr-FR" baseline="0" dirty="0" err="1" smtClean="0"/>
              <a:t>permettennt</a:t>
            </a:r>
            <a:r>
              <a:rPr lang="fr-FR" baseline="0" dirty="0" smtClean="0"/>
              <a:t> la création de </a:t>
            </a:r>
            <a:r>
              <a:rPr lang="fr-FR" baseline="0" dirty="0" err="1" smtClean="0"/>
              <a:t>regles</a:t>
            </a:r>
            <a:r>
              <a:rPr lang="fr-FR" baseline="0" dirty="0" smtClean="0"/>
              <a:t> sur les attributs incontournables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C104-C45F-4BD7-B7D4-C3A76E4E02C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894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C104-C45F-4BD7-B7D4-C3A76E4E02C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554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FC104-C45F-4BD7-B7D4-C3A76E4E02C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6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CFEF-77EE-428A-8C00-1F1B74DE7BB1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EDFD-C99E-4A1D-9EFC-5E9153A93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6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CFEF-77EE-428A-8C00-1F1B74DE7BB1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EDFD-C99E-4A1D-9EFC-5E9153A93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76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CFEF-77EE-428A-8C00-1F1B74DE7BB1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EDFD-C99E-4A1D-9EFC-5E9153A93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73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CFEF-77EE-428A-8C00-1F1B74DE7BB1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EDFD-C99E-4A1D-9EFC-5E9153A93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10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CFEF-77EE-428A-8C00-1F1B74DE7BB1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EDFD-C99E-4A1D-9EFC-5E9153A93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5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CFEF-77EE-428A-8C00-1F1B74DE7BB1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EDFD-C99E-4A1D-9EFC-5E9153A93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91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CFEF-77EE-428A-8C00-1F1B74DE7BB1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EDFD-C99E-4A1D-9EFC-5E9153A93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70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CFEF-77EE-428A-8C00-1F1B74DE7BB1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EDFD-C99E-4A1D-9EFC-5E9153A93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98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CFEF-77EE-428A-8C00-1F1B74DE7BB1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EDFD-C99E-4A1D-9EFC-5E9153A93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21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CFEF-77EE-428A-8C00-1F1B74DE7BB1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EDFD-C99E-4A1D-9EFC-5E9153A93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91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CFEF-77EE-428A-8C00-1F1B74DE7BB1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EDFD-C99E-4A1D-9EFC-5E9153A93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20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FEF-77EE-428A-8C00-1F1B74DE7BB1}" type="datetimeFigureOut">
              <a:rPr lang="fr-FR" smtClean="0"/>
              <a:t>04/01/2016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EDFD-C99E-4A1D-9EFC-5E9153A93B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25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9239250" cy="6858000"/>
          <a:chOff x="0" y="0"/>
          <a:chExt cx="9239250" cy="6858000"/>
        </a:xfrm>
      </p:grpSpPr>
      <p:sp>
        <p:nvSpPr>
          <p:cNvPr id="2" name="ZoneTexte 1"/>
          <p:cNvSpPr txBox="1"/>
          <p:nvPr/>
        </p:nvSpPr>
        <p:spPr>
          <a:xfrm>
            <a:off x="437564" y="2556947"/>
            <a:ext cx="9144000" cy="1015663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fontAlgn="base"/>
            <a:r>
              <a:rPr lang="fr-FR" sz="6000" dirty="0" smtClean="0">
                <a:solidFill>
                  <a:srgbClr val="FFFFFF"/>
                </a:solidFill>
                <a:latin typeface="Calibri Light"/>
              </a:rPr>
              <a:t>HACKINATOR</a:t>
            </a:r>
            <a:endParaRPr sz="6000" dirty="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37564" y="3384034"/>
            <a:ext cx="9144000" cy="1446550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fontAlgn="base"/>
            <a:r>
              <a:rPr lang="fr-FR" sz="4400" dirty="0" smtClean="0">
                <a:solidFill>
                  <a:srgbClr val="FFFFFF"/>
                </a:solidFill>
                <a:latin typeface="Calibri Light"/>
              </a:rPr>
              <a:t>TP3 : Système expert en ordre 0+</a:t>
            </a:r>
          </a:p>
          <a:p>
            <a:pPr fontAlgn="base"/>
            <a:r>
              <a:rPr lang="fr-FR" sz="4400" dirty="0" smtClean="0">
                <a:solidFill>
                  <a:srgbClr val="FFFFFF"/>
                </a:solidFill>
                <a:latin typeface="Calibri Light"/>
              </a:rPr>
              <a:t>Soutenance </a:t>
            </a:r>
            <a:r>
              <a:rPr lang="fr-FR" sz="4400" dirty="0" smtClean="0">
                <a:solidFill>
                  <a:srgbClr val="FFFFFF"/>
                </a:solidFill>
                <a:latin typeface="Calibri Light"/>
              </a:rPr>
              <a:t>IA01 – 04/01</a:t>
            </a:r>
            <a:endParaRPr sz="4400" dirty="0">
              <a:solidFill>
                <a:srgbClr val="FFFFFF"/>
              </a:solidFill>
              <a:latin typeface="Calibri Light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3863" y="6088559"/>
            <a:ext cx="11859945" cy="584775"/>
          </a:xfrm>
          <a:prstGeom prst="rect">
            <a:avLst/>
          </a:prstGeom>
        </p:spPr>
        <p:txBody>
          <a:bodyPr wrap="square" lIns="91440" tIns="45720" rIns="91440" bIns="45720" rtlCol="0">
            <a:spAutoFit/>
          </a:bodyPr>
          <a:lstStyle/>
          <a:p>
            <a:pPr algn="ctr" fontAlgn="base"/>
            <a:r>
              <a:rPr lang="fr-FR" sz="3200" dirty="0" smtClean="0">
                <a:solidFill>
                  <a:srgbClr val="FFFFFF"/>
                </a:solidFill>
                <a:latin typeface="Calibri Light"/>
              </a:rPr>
              <a:t>David KONAM &amp; Paul JEANNOT</a:t>
            </a:r>
            <a:endParaRPr sz="3200" dirty="0">
              <a:solidFill>
                <a:srgbClr val="FFFFFF"/>
              </a:solidFill>
              <a:latin typeface="Calibri Light"/>
            </a:endParaRPr>
          </a:p>
        </p:txBody>
      </p:sp>
      <p:pic>
        <p:nvPicPr>
          <p:cNvPr id="6" name="Logo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8393" y="201637"/>
            <a:ext cx="1125416" cy="105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6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9239250" cy="6858000"/>
          <a:chOff x="0" y="0"/>
          <a:chExt cx="9239250" cy="6858000"/>
        </a:xfrm>
      </p:grpSpPr>
      <p:sp>
        <p:nvSpPr>
          <p:cNvPr id="2" name="ZoneTexte 1"/>
          <p:cNvSpPr txBox="1"/>
          <p:nvPr/>
        </p:nvSpPr>
        <p:spPr>
          <a:xfrm>
            <a:off x="437564" y="2871569"/>
            <a:ext cx="9144000" cy="1754326"/>
          </a:xfrm>
          <a:prstGeom prst="rect">
            <a:avLst/>
          </a:prstGeom>
        </p:spPr>
        <p:txBody>
          <a:bodyPr lIns="91440" tIns="45720" rIns="91440" bIns="45720" rtlCol="0">
            <a:spAutoFit/>
          </a:bodyPr>
          <a:lstStyle/>
          <a:p>
            <a:pPr fontAlgn="base"/>
            <a:r>
              <a:rPr lang="fr-FR" sz="6000" dirty="0" smtClean="0">
                <a:solidFill>
                  <a:srgbClr val="FFFFFF"/>
                </a:solidFill>
                <a:latin typeface="Calibri Light"/>
              </a:rPr>
              <a:t>DEMONSTRATION</a:t>
            </a:r>
          </a:p>
          <a:p>
            <a:pPr marL="857250" indent="-857250" fontAlgn="base">
              <a:buFont typeface="Arial" panose="020B0604020202020204" pitchFamily="34" charset="0"/>
              <a:buChar char="•"/>
            </a:pPr>
            <a:r>
              <a:rPr lang="fr-FR" sz="4400" dirty="0" smtClean="0">
                <a:solidFill>
                  <a:srgbClr val="FFFFFF"/>
                </a:solidFill>
                <a:latin typeface="Calibri Light"/>
              </a:rPr>
              <a:t>Partie interactive</a:t>
            </a:r>
            <a:endParaRPr lang="fr-FR" sz="4400" dirty="0" smtClean="0">
              <a:solidFill>
                <a:srgbClr val="FFFFFF"/>
              </a:solidFill>
              <a:latin typeface="Calibri Light"/>
            </a:endParaRPr>
          </a:p>
        </p:txBody>
      </p:sp>
      <p:pic>
        <p:nvPicPr>
          <p:cNvPr id="6" name="Logo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8393" y="201637"/>
            <a:ext cx="1125416" cy="105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5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9239250" cy="6858000"/>
          <a:chOff x="0" y="0"/>
          <a:chExt cx="9239250" cy="685800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66" y="647465"/>
            <a:ext cx="8270542" cy="543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3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6098"/>
            <a:ext cx="12192000" cy="112541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800" dirty="0" smtClean="0">
                <a:latin typeface="+mj-lt"/>
              </a:rPr>
              <a:t>	I. Présentation du système expert </a:t>
            </a:r>
            <a:r>
              <a:rPr lang="fr-FR" sz="3200" dirty="0" smtClean="0">
                <a:latin typeface="+mj-lt"/>
              </a:rPr>
              <a:t>(ordre 0+) </a:t>
            </a:r>
            <a:endParaRPr lang="en-GB" sz="4800" dirty="0">
              <a:latin typeface="+mj-l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1577711" y="5891718"/>
            <a:ext cx="7956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fr-FR" sz="6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00332" y="2194560"/>
            <a:ext cx="10818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Modes de jeu utilisant le </a:t>
            </a:r>
            <a:r>
              <a:rPr lang="fr-FR" sz="2800" b="1" dirty="0" smtClean="0">
                <a:solidFill>
                  <a:srgbClr val="C00000"/>
                </a:solidFill>
              </a:rPr>
              <a:t>chaînage avant </a:t>
            </a:r>
            <a:r>
              <a:rPr lang="fr-FR" sz="2800" dirty="0" smtClean="0"/>
              <a:t>: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800" dirty="0" smtClean="0"/>
              <a:t>Partie interactive : Le programme pose des questions pour deviner le logiciel.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800" dirty="0" smtClean="0"/>
              <a:t>Recherche simple en profondeur (Base pré-remplie)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800" dirty="0" smtClean="0"/>
              <a:t>Recherche simple en largeur </a:t>
            </a:r>
            <a:r>
              <a:rPr lang="fr-FR" sz="2800" dirty="0"/>
              <a:t>(Base pré-remplie)</a:t>
            </a:r>
          </a:p>
          <a:p>
            <a:endParaRPr lang="fr-FR" sz="2800" dirty="0" smtClean="0"/>
          </a:p>
          <a:p>
            <a:r>
              <a:rPr lang="fr-FR" sz="2800" dirty="0" smtClean="0"/>
              <a:t>Mode de jeu utilisant le </a:t>
            </a:r>
            <a:r>
              <a:rPr lang="fr-FR" sz="2800" b="1" dirty="0" smtClean="0">
                <a:solidFill>
                  <a:srgbClr val="C00000"/>
                </a:solidFill>
              </a:rPr>
              <a:t>chaînage arrière </a:t>
            </a:r>
            <a:r>
              <a:rPr lang="fr-FR" sz="2800" dirty="0" smtClean="0"/>
              <a:t>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800" dirty="0" smtClean="0"/>
              <a:t>Le programme devine les informations d’un logiciel donné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GB" sz="2800" dirty="0"/>
          </a:p>
        </p:txBody>
      </p:sp>
      <p:pic>
        <p:nvPicPr>
          <p:cNvPr id="24" name="Logo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07612"/>
            <a:ext cx="1125416" cy="105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2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36098"/>
            <a:ext cx="12192000" cy="112541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800" dirty="0" smtClean="0">
                <a:latin typeface="+mj-lt"/>
              </a:rPr>
              <a:t>	II. Domaine d’étude</a:t>
            </a:r>
            <a:endParaRPr lang="en-GB" sz="48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1577711" y="5891718"/>
            <a:ext cx="7956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12497"/>
              </p:ext>
            </p:extLst>
          </p:nvPr>
        </p:nvGraphicFramePr>
        <p:xfrm>
          <a:off x="581465" y="2355697"/>
          <a:ext cx="5101883" cy="37560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7335"/>
                <a:gridCol w="3814548"/>
              </a:tblGrid>
              <a:tr h="6471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Paramètre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548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Nom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548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Suite</a:t>
                      </a:r>
                      <a:r>
                        <a:rPr lang="fr-FR" sz="1600" b="1" baseline="0" dirty="0" smtClean="0"/>
                        <a:t> logicielle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50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Licence 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50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Popularité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50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Thème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548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Fonction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548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Editeur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50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Type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045392"/>
              </p:ext>
            </p:extLst>
          </p:nvPr>
        </p:nvGraphicFramePr>
        <p:xfrm>
          <a:off x="5990493" y="2360860"/>
          <a:ext cx="5891582" cy="36752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6450"/>
                <a:gridCol w="4135132"/>
              </a:tblGrid>
              <a:tr h="63417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Paramètre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612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Droits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6125">
                <a:tc>
                  <a:txBody>
                    <a:bodyPr/>
                    <a:lstStyle/>
                    <a:p>
                      <a:pPr algn="ctr"/>
                      <a:r>
                        <a:rPr lang="fr-FR" sz="1600" b="1" baseline="0" dirty="0" smtClean="0"/>
                        <a:t>Communauté Utilisateurs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Développeurs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Documentation 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Prise en main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Année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Genre</a:t>
                      </a:r>
                      <a:r>
                        <a:rPr lang="fr-FR" sz="1600" b="1" baseline="0" dirty="0" smtClean="0"/>
                        <a:t> utilisateur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581465" y="1797949"/>
            <a:ext cx="10818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Qu’est-ce qu’un</a:t>
            </a:r>
            <a:r>
              <a:rPr lang="fr-FR" sz="2800" b="1" dirty="0" smtClean="0">
                <a:solidFill>
                  <a:srgbClr val="C00000"/>
                </a:solidFill>
              </a:rPr>
              <a:t> logiciel </a:t>
            </a:r>
            <a:r>
              <a:rPr lang="fr-FR" sz="2800" dirty="0" smtClean="0"/>
              <a:t>? Comment le </a:t>
            </a:r>
            <a:r>
              <a:rPr lang="fr-FR" sz="2800" b="1" dirty="0" smtClean="0">
                <a:solidFill>
                  <a:srgbClr val="C00000"/>
                </a:solidFill>
              </a:rPr>
              <a:t>caractériser</a:t>
            </a:r>
            <a:r>
              <a:rPr lang="fr-FR" sz="2800" dirty="0" smtClean="0"/>
              <a:t> ?</a:t>
            </a: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4320"/>
              </p:ext>
            </p:extLst>
          </p:nvPr>
        </p:nvGraphicFramePr>
        <p:xfrm>
          <a:off x="581464" y="2359621"/>
          <a:ext cx="5101883" cy="37388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7335"/>
                <a:gridCol w="3814548"/>
              </a:tblGrid>
              <a:tr h="63929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Paramètre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4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Nom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Word,</a:t>
                      </a:r>
                      <a:r>
                        <a:rPr lang="fr-FR" sz="1600" i="0" baseline="0" dirty="0" smtClean="0"/>
                        <a:t> Powerpoint…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768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Suite</a:t>
                      </a:r>
                      <a:r>
                        <a:rPr lang="fr-FR" sz="1600" b="1" baseline="0" dirty="0" smtClean="0"/>
                        <a:t> logicielle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Microsoft</a:t>
                      </a:r>
                      <a:r>
                        <a:rPr lang="fr-FR" sz="1600" i="0" baseline="0" dirty="0" smtClean="0"/>
                        <a:t> Office, Adobe </a:t>
                      </a:r>
                      <a:r>
                        <a:rPr lang="fr-FR" sz="1600" i="0" baseline="0" dirty="0" err="1" smtClean="0"/>
                        <a:t>Creative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82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Licence 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Libre, freeware, shareware,</a:t>
                      </a:r>
                      <a:r>
                        <a:rPr lang="fr-FR" sz="1600" i="0" baseline="0" dirty="0" smtClean="0"/>
                        <a:t> propriétaire…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82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Popularité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Faible, moyenne,</a:t>
                      </a:r>
                      <a:r>
                        <a:rPr lang="fr-FR" sz="1600" i="0" baseline="0" dirty="0" smtClean="0"/>
                        <a:t> forte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82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Thème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Bureautique, graphisme,…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4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Fonction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Traitement de texte, diaporama,…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4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Editeur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Apple, Microsoft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82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Type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Application, OS,</a:t>
                      </a:r>
                      <a:r>
                        <a:rPr lang="fr-FR" sz="1600" i="0" baseline="0" dirty="0" smtClean="0"/>
                        <a:t> bibliothèque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241564"/>
              </p:ext>
            </p:extLst>
          </p:nvPr>
        </p:nvGraphicFramePr>
        <p:xfrm>
          <a:off x="5990493" y="2355697"/>
          <a:ext cx="5891582" cy="36803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6450"/>
                <a:gridCol w="4135132"/>
              </a:tblGrid>
              <a:tr h="64815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Paramètre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9488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Droits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Protection</a:t>
                      </a:r>
                      <a:r>
                        <a:rPr lang="fr-FR" sz="1600" i="0" baseline="0" dirty="0" smtClean="0"/>
                        <a:t> droit d’auteur, copie, revente, modification, gratuité</a:t>
                      </a:r>
                      <a:endParaRPr lang="fr-FR" sz="1600" i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9488">
                <a:tc>
                  <a:txBody>
                    <a:bodyPr/>
                    <a:lstStyle/>
                    <a:p>
                      <a:pPr algn="ctr"/>
                      <a:r>
                        <a:rPr lang="fr-FR" sz="1600" b="1" baseline="0" dirty="0" smtClean="0"/>
                        <a:t>Communauté Utilisateurs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Faible, moyenne, importante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865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Développeurs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Actif, inactif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865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Documentation 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Faible</a:t>
                      </a:r>
                      <a:r>
                        <a:rPr lang="fr-FR" sz="1600" i="0" baseline="0" dirty="0" smtClean="0"/>
                        <a:t>, exhaustive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865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Prise en main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Facile, normale difficile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865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Année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1990,2000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865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Genre</a:t>
                      </a:r>
                      <a:r>
                        <a:rPr lang="fr-FR" sz="1600" b="1" baseline="0" dirty="0" smtClean="0"/>
                        <a:t> utilisateur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i="0" dirty="0" smtClean="0"/>
                        <a:t>Tout public, expérimenté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8" name="Tableau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06162"/>
              </p:ext>
            </p:extLst>
          </p:nvPr>
        </p:nvGraphicFramePr>
        <p:xfrm>
          <a:off x="581463" y="2366247"/>
          <a:ext cx="5101883" cy="37388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7335"/>
                <a:gridCol w="3814548"/>
              </a:tblGrid>
              <a:tr h="63929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Paramètre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4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bg1"/>
                          </a:solidFill>
                        </a:rPr>
                        <a:t>Nom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>
                          <a:solidFill>
                            <a:schemeClr val="bg1"/>
                          </a:solidFill>
                        </a:rPr>
                        <a:t>Word,</a:t>
                      </a:r>
                      <a:r>
                        <a:rPr lang="fr-FR" sz="1600" i="0" baseline="0" dirty="0" smtClean="0">
                          <a:solidFill>
                            <a:schemeClr val="bg1"/>
                          </a:solidFill>
                        </a:rPr>
                        <a:t> Powerpoint…</a:t>
                      </a:r>
                      <a:endParaRPr lang="fr-FR" sz="160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60768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bg1"/>
                          </a:solidFill>
                        </a:rPr>
                        <a:t>Suite</a:t>
                      </a:r>
                      <a:r>
                        <a:rPr lang="fr-FR" sz="1600" b="1" baseline="0" dirty="0" smtClean="0">
                          <a:solidFill>
                            <a:schemeClr val="bg1"/>
                          </a:solidFill>
                        </a:rPr>
                        <a:t> logicielle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>
                          <a:solidFill>
                            <a:schemeClr val="bg1"/>
                          </a:solidFill>
                        </a:rPr>
                        <a:t>Microsoft</a:t>
                      </a:r>
                      <a:r>
                        <a:rPr lang="fr-FR" sz="1600" i="0" baseline="0" dirty="0" smtClean="0">
                          <a:solidFill>
                            <a:schemeClr val="bg1"/>
                          </a:solidFill>
                        </a:rPr>
                        <a:t> Office, Adobe </a:t>
                      </a:r>
                      <a:r>
                        <a:rPr lang="fr-FR" sz="1600" i="0" baseline="0" dirty="0" err="1" smtClean="0">
                          <a:solidFill>
                            <a:schemeClr val="bg1"/>
                          </a:solidFill>
                        </a:rPr>
                        <a:t>Creative</a:t>
                      </a:r>
                      <a:endParaRPr lang="fr-FR" sz="160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35182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bg1"/>
                          </a:solidFill>
                        </a:rPr>
                        <a:t>Licence 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>
                          <a:solidFill>
                            <a:schemeClr val="bg1"/>
                          </a:solidFill>
                        </a:rPr>
                        <a:t>Libre, freeware, shareware,</a:t>
                      </a:r>
                      <a:r>
                        <a:rPr lang="fr-FR" sz="1600" i="0" baseline="0" dirty="0" smtClean="0">
                          <a:solidFill>
                            <a:schemeClr val="bg1"/>
                          </a:solidFill>
                        </a:rPr>
                        <a:t> propriétaire…</a:t>
                      </a:r>
                      <a:endParaRPr lang="fr-FR" sz="160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35182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bg1"/>
                          </a:solidFill>
                        </a:rPr>
                        <a:t>Popularité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>
                          <a:solidFill>
                            <a:schemeClr val="bg1"/>
                          </a:solidFill>
                        </a:rPr>
                        <a:t>Faible, moyenne,</a:t>
                      </a:r>
                      <a:r>
                        <a:rPr lang="fr-FR" sz="1600" i="0" baseline="0" dirty="0" smtClean="0">
                          <a:solidFill>
                            <a:schemeClr val="bg1"/>
                          </a:solidFill>
                        </a:rPr>
                        <a:t> forte</a:t>
                      </a:r>
                      <a:endParaRPr lang="fr-FR" sz="160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  <a:tr h="35182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Thème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Bureautique, graphisme,…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4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Fonction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Traitement de texte, diaporama,…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154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Editeur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Apple, Microsoft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1820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/>
                        <a:t>Type</a:t>
                      </a:r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i="0" dirty="0" smtClean="0"/>
                        <a:t>Application, OS,</a:t>
                      </a:r>
                      <a:r>
                        <a:rPr lang="fr-FR" sz="1600" i="0" baseline="0" dirty="0" smtClean="0"/>
                        <a:t> bibliothèque</a:t>
                      </a:r>
                      <a:endParaRPr lang="fr-FR" sz="16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6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36098"/>
            <a:ext cx="12192000" cy="112541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800" dirty="0" smtClean="0">
                <a:latin typeface="+mj-lt"/>
              </a:rPr>
              <a:t>	III. Formalisme des questions</a:t>
            </a:r>
            <a:endParaRPr lang="en-GB" sz="4800" dirty="0">
              <a:latin typeface="+mj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1577711" y="5891718"/>
            <a:ext cx="7956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fr-FR" sz="6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265519" y="1750663"/>
            <a:ext cx="108180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C00000"/>
                </a:solidFill>
              </a:rPr>
              <a:t>[PARAMETRE] = [VARIABLE] ?</a:t>
            </a:r>
          </a:p>
          <a:p>
            <a:endParaRPr lang="fr-FR" sz="2800" dirty="0"/>
          </a:p>
          <a:p>
            <a:r>
              <a:rPr lang="fr-FR" sz="2400" dirty="0" smtClean="0"/>
              <a:t>Question:</a:t>
            </a:r>
          </a:p>
          <a:p>
            <a:r>
              <a:rPr lang="fr-FR" sz="2400" i="1" dirty="0" smtClean="0"/>
              <a:t>Thème = Bureautique ?</a:t>
            </a:r>
          </a:p>
          <a:p>
            <a:endParaRPr lang="fr-FR" sz="2400" i="1" dirty="0"/>
          </a:p>
          <a:p>
            <a:r>
              <a:rPr lang="fr-FR" sz="2400" dirty="0" smtClean="0"/>
              <a:t>Réponse: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400" i="1" dirty="0" smtClean="0"/>
              <a:t>Oui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400" i="1" dirty="0" smtClean="0"/>
              <a:t>Non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fr-FR" sz="2400" i="1" dirty="0" smtClean="0"/>
              <a:t>Je ne sais </a:t>
            </a:r>
            <a:r>
              <a:rPr lang="fr-FR" sz="2400" i="1" dirty="0" smtClean="0"/>
              <a:t>pas</a:t>
            </a:r>
          </a:p>
          <a:p>
            <a:endParaRPr lang="fr-FR" sz="2400" i="1" dirty="0"/>
          </a:p>
          <a:p>
            <a:r>
              <a:rPr lang="fr-FR" sz="2800" dirty="0" smtClean="0">
                <a:solidFill>
                  <a:srgbClr val="C00000"/>
                </a:solidFill>
              </a:rPr>
              <a:t>Heuristique </a:t>
            </a:r>
            <a:r>
              <a:rPr lang="fr-FR" sz="2800" dirty="0" smtClean="0"/>
              <a:t>pour poser les questions les plus pertinentes (auto-complétion)</a:t>
            </a:r>
            <a:endParaRPr lang="fr-FR" sz="2800" dirty="0" smtClean="0"/>
          </a:p>
        </p:txBody>
      </p:sp>
      <p:pic>
        <p:nvPicPr>
          <p:cNvPr id="7" name="Logo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07612"/>
            <a:ext cx="1125416" cy="105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Connecteur droit 202"/>
          <p:cNvCxnSpPr/>
          <p:nvPr/>
        </p:nvCxnSpPr>
        <p:spPr>
          <a:xfrm>
            <a:off x="7059410" y="4221034"/>
            <a:ext cx="0" cy="4941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H="1" flipV="1">
            <a:off x="2136901" y="1648047"/>
            <a:ext cx="18497" cy="3229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à coins arrondis 3"/>
          <p:cNvSpPr/>
          <p:nvPr/>
        </p:nvSpPr>
        <p:spPr>
          <a:xfrm>
            <a:off x="1853914" y="416512"/>
            <a:ext cx="1163781" cy="46845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Prise en main</a:t>
            </a:r>
            <a:endParaRPr lang="fr-FR" sz="1200" b="1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703738" y="6192866"/>
            <a:ext cx="1119467" cy="4121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Nom logiciel</a:t>
            </a:r>
            <a:endParaRPr lang="fr-FR" sz="1200" b="1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642252" y="5216073"/>
            <a:ext cx="1314971" cy="4121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Suite logicielle</a:t>
            </a:r>
            <a:endParaRPr lang="fr-FR" sz="1200" b="1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198679" y="412101"/>
            <a:ext cx="1285008" cy="46845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Communauté d’utilisateurs</a:t>
            </a:r>
            <a:endParaRPr lang="fr-FR" sz="12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766436" y="1359889"/>
            <a:ext cx="935183" cy="4476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Popularité</a:t>
            </a:r>
            <a:endParaRPr lang="fr-FR" sz="12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9576053" y="3782673"/>
            <a:ext cx="846319" cy="47538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Type</a:t>
            </a:r>
            <a:endParaRPr lang="fr-FR" sz="1200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8517040" y="3775008"/>
            <a:ext cx="846319" cy="47538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Année</a:t>
            </a:r>
            <a:endParaRPr lang="fr-FR" sz="1200" b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6407157" y="3782673"/>
            <a:ext cx="846319" cy="4753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Licence</a:t>
            </a:r>
            <a:endParaRPr lang="fr-FR" sz="1200" b="1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486014" y="3782673"/>
            <a:ext cx="846319" cy="47538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Editeur</a:t>
            </a:r>
            <a:endParaRPr lang="fr-FR" sz="1200" b="1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8940200" y="2548851"/>
            <a:ext cx="1184500" cy="44464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Protection droit auteur ?</a:t>
            </a:r>
            <a:endParaRPr lang="fr-FR" sz="1200" b="1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0720447" y="2558920"/>
            <a:ext cx="1277203" cy="44464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Revente autorisé ?</a:t>
            </a:r>
            <a:endParaRPr lang="fr-FR" sz="1200" b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7840607" y="2562990"/>
            <a:ext cx="914988" cy="44464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Gratuit ?</a:t>
            </a:r>
            <a:endParaRPr lang="fr-FR" sz="1200" b="1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3688770" y="2532623"/>
            <a:ext cx="1191498" cy="48664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Modification autorisé ?</a:t>
            </a:r>
            <a:endParaRPr lang="fr-FR" sz="1200" b="1" dirty="0"/>
          </a:p>
        </p:txBody>
      </p:sp>
      <p:cxnSp>
        <p:nvCxnSpPr>
          <p:cNvPr id="44" name="Connecteur en angle 43"/>
          <p:cNvCxnSpPr/>
          <p:nvPr/>
        </p:nvCxnSpPr>
        <p:spPr>
          <a:xfrm rot="5400000">
            <a:off x="3562976" y="-448390"/>
            <a:ext cx="479331" cy="31372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5066488" y="2528967"/>
            <a:ext cx="1191498" cy="48664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Copie </a:t>
            </a:r>
          </a:p>
          <a:p>
            <a:pPr algn="ctr"/>
            <a:r>
              <a:rPr lang="fr-FR" sz="1200" b="1" dirty="0" smtClean="0"/>
              <a:t>autorisé ?</a:t>
            </a:r>
            <a:endParaRPr lang="fr-FR" sz="1200" b="1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6465472" y="2528967"/>
            <a:ext cx="1191498" cy="48664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Code disponible ?</a:t>
            </a:r>
            <a:endParaRPr lang="fr-FR" sz="1200" b="1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2405540" y="2537654"/>
            <a:ext cx="1080644" cy="47795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Genre d’utilisateurs</a:t>
            </a:r>
            <a:endParaRPr lang="fr-FR" sz="1200" b="1" dirty="0"/>
          </a:p>
        </p:txBody>
      </p:sp>
      <p:cxnSp>
        <p:nvCxnSpPr>
          <p:cNvPr id="37" name="Connecteur en angle 36"/>
          <p:cNvCxnSpPr/>
          <p:nvPr/>
        </p:nvCxnSpPr>
        <p:spPr>
          <a:xfrm rot="16200000" flipH="1">
            <a:off x="1297509" y="695773"/>
            <a:ext cx="723951" cy="633884"/>
          </a:xfrm>
          <a:prstGeom prst="bentConnector3">
            <a:avLst>
              <a:gd name="adj1" fmla="val 646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8" idx="2"/>
            <a:endCxn id="11" idx="0"/>
          </p:cNvCxnSpPr>
          <p:nvPr/>
        </p:nvCxnSpPr>
        <p:spPr>
          <a:xfrm rot="5400000">
            <a:off x="2797941" y="316646"/>
            <a:ext cx="479331" cy="160715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1973854" y="870167"/>
            <a:ext cx="0" cy="494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V="1">
            <a:off x="4284519" y="2215542"/>
            <a:ext cx="2776702" cy="9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endCxn id="20" idx="0"/>
          </p:cNvCxnSpPr>
          <p:nvPr/>
        </p:nvCxnSpPr>
        <p:spPr>
          <a:xfrm>
            <a:off x="4281222" y="2213006"/>
            <a:ext cx="3297" cy="319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endCxn id="22" idx="0"/>
          </p:cNvCxnSpPr>
          <p:nvPr/>
        </p:nvCxnSpPr>
        <p:spPr>
          <a:xfrm>
            <a:off x="5662237" y="2217534"/>
            <a:ext cx="0" cy="3114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endCxn id="23" idx="0"/>
          </p:cNvCxnSpPr>
          <p:nvPr/>
        </p:nvCxnSpPr>
        <p:spPr>
          <a:xfrm>
            <a:off x="7061221" y="2217534"/>
            <a:ext cx="0" cy="3114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H="1">
            <a:off x="5662237" y="880557"/>
            <a:ext cx="1648" cy="13978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4277498" y="3322706"/>
            <a:ext cx="6670409" cy="16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6683556" y="3327042"/>
            <a:ext cx="1" cy="455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endCxn id="20" idx="2"/>
          </p:cNvCxnSpPr>
          <p:nvPr/>
        </p:nvCxnSpPr>
        <p:spPr>
          <a:xfrm flipV="1">
            <a:off x="4281222" y="3019265"/>
            <a:ext cx="3297" cy="3125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22" idx="2"/>
          </p:cNvCxnSpPr>
          <p:nvPr/>
        </p:nvCxnSpPr>
        <p:spPr>
          <a:xfrm>
            <a:off x="5662237" y="3015609"/>
            <a:ext cx="0" cy="29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stCxn id="23" idx="2"/>
          </p:cNvCxnSpPr>
          <p:nvPr/>
        </p:nvCxnSpPr>
        <p:spPr>
          <a:xfrm>
            <a:off x="7061221" y="3015609"/>
            <a:ext cx="0" cy="307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>
            <a:stCxn id="19" idx="2"/>
          </p:cNvCxnSpPr>
          <p:nvPr/>
        </p:nvCxnSpPr>
        <p:spPr>
          <a:xfrm flipH="1">
            <a:off x="8295571" y="3007633"/>
            <a:ext cx="2530" cy="331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stCxn id="17" idx="2"/>
          </p:cNvCxnSpPr>
          <p:nvPr/>
        </p:nvCxnSpPr>
        <p:spPr>
          <a:xfrm>
            <a:off x="9532450" y="2993494"/>
            <a:ext cx="0" cy="353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10956011" y="2993300"/>
            <a:ext cx="2529" cy="365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3475931" y="880557"/>
            <a:ext cx="0" cy="4941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2876417" y="873156"/>
            <a:ext cx="0" cy="4941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2876417" y="1359889"/>
            <a:ext cx="0" cy="288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3475931" y="1374691"/>
            <a:ext cx="0" cy="273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2876417" y="1648047"/>
            <a:ext cx="599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>
            <a:off x="3198679" y="1648047"/>
            <a:ext cx="0" cy="880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11259879" y="2973706"/>
            <a:ext cx="0" cy="6086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H="1" flipV="1">
            <a:off x="7046506" y="3554857"/>
            <a:ext cx="4202740" cy="27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/>
          <p:cNvCxnSpPr/>
          <p:nvPr/>
        </p:nvCxnSpPr>
        <p:spPr>
          <a:xfrm flipH="1">
            <a:off x="7057139" y="3547315"/>
            <a:ext cx="4082" cy="23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à coins arrondis 155"/>
          <p:cNvSpPr/>
          <p:nvPr/>
        </p:nvSpPr>
        <p:spPr>
          <a:xfrm>
            <a:off x="5291160" y="3764559"/>
            <a:ext cx="846319" cy="47538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Thème</a:t>
            </a:r>
            <a:endParaRPr lang="fr-FR" sz="1200" b="1" dirty="0"/>
          </a:p>
        </p:txBody>
      </p:sp>
      <p:cxnSp>
        <p:nvCxnSpPr>
          <p:cNvPr id="157" name="Connecteur en angle 156"/>
          <p:cNvCxnSpPr>
            <a:stCxn id="6" idx="2"/>
            <a:endCxn id="5" idx="0"/>
          </p:cNvCxnSpPr>
          <p:nvPr/>
        </p:nvCxnSpPr>
        <p:spPr>
          <a:xfrm rot="16200000" flipH="1">
            <a:off x="4499295" y="5428689"/>
            <a:ext cx="564620" cy="9637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159"/>
          <p:cNvCxnSpPr>
            <a:endCxn id="5" idx="0"/>
          </p:cNvCxnSpPr>
          <p:nvPr/>
        </p:nvCxnSpPr>
        <p:spPr>
          <a:xfrm>
            <a:off x="5263471" y="5548558"/>
            <a:ext cx="1" cy="6443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à coins arrondis 6"/>
          <p:cNvSpPr/>
          <p:nvPr/>
        </p:nvSpPr>
        <p:spPr>
          <a:xfrm>
            <a:off x="5165720" y="5238769"/>
            <a:ext cx="1314971" cy="41217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Fonction</a:t>
            </a:r>
            <a:endParaRPr lang="fr-FR" sz="1200" b="1" dirty="0"/>
          </a:p>
        </p:txBody>
      </p:sp>
      <p:cxnSp>
        <p:nvCxnSpPr>
          <p:cNvPr id="161" name="Connecteur droit 160"/>
          <p:cNvCxnSpPr/>
          <p:nvPr/>
        </p:nvCxnSpPr>
        <p:spPr>
          <a:xfrm>
            <a:off x="2942691" y="4526305"/>
            <a:ext cx="7056521" cy="15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avec flèche 163"/>
          <p:cNvCxnSpPr/>
          <p:nvPr/>
        </p:nvCxnSpPr>
        <p:spPr>
          <a:xfrm>
            <a:off x="4563955" y="4550398"/>
            <a:ext cx="8045" cy="665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>
            <a:off x="5823206" y="4221034"/>
            <a:ext cx="0" cy="3210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stCxn id="12" idx="2"/>
          </p:cNvCxnSpPr>
          <p:nvPr/>
        </p:nvCxnSpPr>
        <p:spPr>
          <a:xfrm flipH="1">
            <a:off x="9999212" y="4258057"/>
            <a:ext cx="1" cy="3019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>
            <a:stCxn id="15" idx="2"/>
          </p:cNvCxnSpPr>
          <p:nvPr/>
        </p:nvCxnSpPr>
        <p:spPr>
          <a:xfrm flipH="1">
            <a:off x="6830316" y="4258057"/>
            <a:ext cx="1" cy="303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>
            <a:stCxn id="16" idx="2"/>
          </p:cNvCxnSpPr>
          <p:nvPr/>
        </p:nvCxnSpPr>
        <p:spPr>
          <a:xfrm flipH="1">
            <a:off x="7909173" y="4258057"/>
            <a:ext cx="1" cy="303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V="1">
            <a:off x="9096677" y="4240609"/>
            <a:ext cx="0" cy="309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endCxn id="24" idx="2"/>
          </p:cNvCxnSpPr>
          <p:nvPr/>
        </p:nvCxnSpPr>
        <p:spPr>
          <a:xfrm flipH="1" flipV="1">
            <a:off x="2945862" y="3015609"/>
            <a:ext cx="12771" cy="1510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2133976" y="4879867"/>
            <a:ext cx="2143522" cy="114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 flipV="1">
            <a:off x="4219399" y="4891332"/>
            <a:ext cx="847089" cy="228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>
            <a:off x="5066488" y="4892829"/>
            <a:ext cx="1990651" cy="22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>
            <a:off x="6052584" y="4239943"/>
            <a:ext cx="0" cy="4941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>
            <a:off x="6052584" y="4734077"/>
            <a:ext cx="0" cy="170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flipH="1">
            <a:off x="7057139" y="4725801"/>
            <a:ext cx="1" cy="176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/>
          <p:cNvCxnSpPr/>
          <p:nvPr/>
        </p:nvCxnSpPr>
        <p:spPr>
          <a:xfrm>
            <a:off x="4040372" y="4901965"/>
            <a:ext cx="10376" cy="336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/>
          <p:cNvCxnSpPr/>
          <p:nvPr/>
        </p:nvCxnSpPr>
        <p:spPr>
          <a:xfrm flipH="1">
            <a:off x="5939488" y="818735"/>
            <a:ext cx="1648" cy="853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>
            <a:off x="5954867" y="1666952"/>
            <a:ext cx="4467505" cy="5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>
            <a:off x="10410851" y="1661630"/>
            <a:ext cx="11521" cy="1401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/>
          <p:cNvCxnSpPr/>
          <p:nvPr/>
        </p:nvCxnSpPr>
        <p:spPr>
          <a:xfrm>
            <a:off x="10421484" y="2973706"/>
            <a:ext cx="0" cy="4941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 flipH="1">
            <a:off x="10410367" y="3467840"/>
            <a:ext cx="12005" cy="114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4664671" y="412101"/>
            <a:ext cx="1413165" cy="46845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Communauté de développeurs</a:t>
            </a:r>
            <a:endParaRPr lang="fr-FR" sz="12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412168" y="412101"/>
            <a:ext cx="1260762" cy="45806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Documentation</a:t>
            </a:r>
            <a:endParaRPr lang="fr-FR" sz="1200" b="1" dirty="0"/>
          </a:p>
        </p:txBody>
      </p:sp>
      <p:sp>
        <p:nvSpPr>
          <p:cNvPr id="73" name="ZoneTexte 72"/>
          <p:cNvSpPr txBox="1"/>
          <p:nvPr/>
        </p:nvSpPr>
        <p:spPr>
          <a:xfrm>
            <a:off x="11577711" y="5891718"/>
            <a:ext cx="7956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fr-FR" sz="6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0" y="436098"/>
            <a:ext cx="12192000" cy="112541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800" dirty="0" smtClean="0">
                <a:latin typeface="+mj-lt"/>
              </a:rPr>
              <a:t>	IV. Les règles</a:t>
            </a:r>
            <a:endParaRPr lang="en-GB" sz="4800" dirty="0">
              <a:latin typeface="+mj-lt"/>
            </a:endParaRPr>
          </a:p>
        </p:txBody>
      </p:sp>
      <p:sp>
        <p:nvSpPr>
          <p:cNvPr id="2" name="Ellipse 1"/>
          <p:cNvSpPr/>
          <p:nvPr/>
        </p:nvSpPr>
        <p:spPr>
          <a:xfrm>
            <a:off x="2958633" y="4696418"/>
            <a:ext cx="4098506" cy="216158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6" name="Logo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07612"/>
            <a:ext cx="1125416" cy="1050388"/>
          </a:xfrm>
          <a:prstGeom prst="rect">
            <a:avLst/>
          </a:prstGeom>
        </p:spPr>
      </p:pic>
      <p:sp>
        <p:nvSpPr>
          <p:cNvPr id="77" name="ZoneTexte 76"/>
          <p:cNvSpPr txBox="1"/>
          <p:nvPr/>
        </p:nvSpPr>
        <p:spPr>
          <a:xfrm>
            <a:off x="7228110" y="5349566"/>
            <a:ext cx="4270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C00000"/>
                </a:solidFill>
              </a:rPr>
              <a:t>Configuration 1 : Un logiciel possède une suite</a:t>
            </a:r>
            <a:endParaRPr lang="fr-F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0836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156" grpId="0" animBg="1"/>
      <p:bldP spid="7" grpId="0" animBg="1"/>
      <p:bldP spid="9" grpId="0" animBg="1"/>
      <p:bldP spid="10" grpId="0" animBg="1"/>
      <p:bldP spid="74" grpId="0" animBg="1"/>
      <p:bldP spid="2" grpId="0" animBg="1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Connecteur droit 202"/>
          <p:cNvCxnSpPr/>
          <p:nvPr/>
        </p:nvCxnSpPr>
        <p:spPr>
          <a:xfrm>
            <a:off x="7059410" y="4221034"/>
            <a:ext cx="0" cy="4941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H="1" flipV="1">
            <a:off x="2136901" y="1648047"/>
            <a:ext cx="18497" cy="3229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à coins arrondis 3"/>
          <p:cNvSpPr/>
          <p:nvPr/>
        </p:nvSpPr>
        <p:spPr>
          <a:xfrm>
            <a:off x="1853914" y="416512"/>
            <a:ext cx="1163781" cy="46845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Prise en main</a:t>
            </a:r>
            <a:endParaRPr lang="fr-FR" sz="1200" b="1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627033" y="5537388"/>
            <a:ext cx="1314971" cy="4121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Nom logiciel</a:t>
            </a:r>
            <a:endParaRPr lang="fr-FR" sz="1200" b="1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198679" y="412101"/>
            <a:ext cx="1285008" cy="46845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Communauté d’utilisateurs</a:t>
            </a:r>
            <a:endParaRPr lang="fr-FR" sz="1200" b="1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1766436" y="1359889"/>
            <a:ext cx="935183" cy="4476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Popularité</a:t>
            </a:r>
            <a:endParaRPr lang="fr-FR" sz="1200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9576053" y="3782673"/>
            <a:ext cx="846319" cy="47538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Type</a:t>
            </a:r>
            <a:endParaRPr lang="fr-FR" sz="1200" b="1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8517040" y="3775008"/>
            <a:ext cx="846319" cy="47538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Année</a:t>
            </a:r>
            <a:endParaRPr lang="fr-FR" sz="1200" b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6407157" y="3782673"/>
            <a:ext cx="846319" cy="4753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Licence</a:t>
            </a:r>
            <a:endParaRPr lang="fr-FR" sz="1200" b="1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486014" y="3782673"/>
            <a:ext cx="846319" cy="47538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Editeur</a:t>
            </a:r>
            <a:endParaRPr lang="fr-FR" sz="1200" b="1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8940200" y="2548851"/>
            <a:ext cx="1184500" cy="44464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Protection droit auteur ?</a:t>
            </a:r>
            <a:endParaRPr lang="fr-FR" sz="1200" b="1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0720447" y="2558920"/>
            <a:ext cx="1277203" cy="44464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Revente autorisé ?</a:t>
            </a:r>
            <a:endParaRPr lang="fr-FR" sz="1200" b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7840607" y="2562990"/>
            <a:ext cx="914988" cy="44464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Gratuit ?</a:t>
            </a:r>
            <a:endParaRPr lang="fr-FR" sz="1200" b="1" dirty="0"/>
          </a:p>
        </p:txBody>
      </p:sp>
      <p:sp>
        <p:nvSpPr>
          <p:cNvPr id="20" name="Rectangle à coins arrondis 19"/>
          <p:cNvSpPr/>
          <p:nvPr/>
        </p:nvSpPr>
        <p:spPr>
          <a:xfrm>
            <a:off x="3688770" y="2532623"/>
            <a:ext cx="1191498" cy="48664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Modification autorisé ?</a:t>
            </a:r>
            <a:endParaRPr lang="fr-FR" sz="1200" b="1" dirty="0"/>
          </a:p>
        </p:txBody>
      </p:sp>
      <p:cxnSp>
        <p:nvCxnSpPr>
          <p:cNvPr id="44" name="Connecteur en angle 43"/>
          <p:cNvCxnSpPr/>
          <p:nvPr/>
        </p:nvCxnSpPr>
        <p:spPr>
          <a:xfrm rot="5400000">
            <a:off x="3562976" y="-448390"/>
            <a:ext cx="479331" cy="31372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5066488" y="2528967"/>
            <a:ext cx="1191498" cy="48664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Copie </a:t>
            </a:r>
          </a:p>
          <a:p>
            <a:pPr algn="ctr"/>
            <a:r>
              <a:rPr lang="fr-FR" sz="1200" b="1" dirty="0" smtClean="0"/>
              <a:t>autorisé ?</a:t>
            </a:r>
            <a:endParaRPr lang="fr-FR" sz="1200" b="1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6465472" y="2528967"/>
            <a:ext cx="1191498" cy="486642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Code disponible ?</a:t>
            </a:r>
            <a:endParaRPr lang="fr-FR" sz="1200" b="1" dirty="0"/>
          </a:p>
        </p:txBody>
      </p:sp>
      <p:sp>
        <p:nvSpPr>
          <p:cNvPr id="24" name="Rectangle à coins arrondis 23"/>
          <p:cNvSpPr/>
          <p:nvPr/>
        </p:nvSpPr>
        <p:spPr>
          <a:xfrm>
            <a:off x="2405540" y="2537654"/>
            <a:ext cx="1080644" cy="47795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Genre d’utilisateurs</a:t>
            </a:r>
            <a:endParaRPr lang="fr-FR" sz="1200" b="1" dirty="0"/>
          </a:p>
        </p:txBody>
      </p:sp>
      <p:cxnSp>
        <p:nvCxnSpPr>
          <p:cNvPr id="37" name="Connecteur en angle 36"/>
          <p:cNvCxnSpPr/>
          <p:nvPr/>
        </p:nvCxnSpPr>
        <p:spPr>
          <a:xfrm rot="16200000" flipH="1">
            <a:off x="1297509" y="695773"/>
            <a:ext cx="723951" cy="633884"/>
          </a:xfrm>
          <a:prstGeom prst="bentConnector3">
            <a:avLst>
              <a:gd name="adj1" fmla="val 646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8" idx="2"/>
            <a:endCxn id="11" idx="0"/>
          </p:cNvCxnSpPr>
          <p:nvPr/>
        </p:nvCxnSpPr>
        <p:spPr>
          <a:xfrm rot="5400000">
            <a:off x="2797941" y="316646"/>
            <a:ext cx="479331" cy="160715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1973854" y="870167"/>
            <a:ext cx="0" cy="494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V="1">
            <a:off x="4284519" y="2215542"/>
            <a:ext cx="2776702" cy="9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endCxn id="20" idx="0"/>
          </p:cNvCxnSpPr>
          <p:nvPr/>
        </p:nvCxnSpPr>
        <p:spPr>
          <a:xfrm>
            <a:off x="4281222" y="2213006"/>
            <a:ext cx="3297" cy="319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endCxn id="22" idx="0"/>
          </p:cNvCxnSpPr>
          <p:nvPr/>
        </p:nvCxnSpPr>
        <p:spPr>
          <a:xfrm>
            <a:off x="5662237" y="2217534"/>
            <a:ext cx="0" cy="3114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endCxn id="23" idx="0"/>
          </p:cNvCxnSpPr>
          <p:nvPr/>
        </p:nvCxnSpPr>
        <p:spPr>
          <a:xfrm>
            <a:off x="7061221" y="2217534"/>
            <a:ext cx="0" cy="3114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H="1">
            <a:off x="5662237" y="880557"/>
            <a:ext cx="1648" cy="13978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4277498" y="3322706"/>
            <a:ext cx="6670409" cy="16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6683556" y="3327042"/>
            <a:ext cx="1" cy="455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endCxn id="20" idx="2"/>
          </p:cNvCxnSpPr>
          <p:nvPr/>
        </p:nvCxnSpPr>
        <p:spPr>
          <a:xfrm flipV="1">
            <a:off x="4281222" y="3019265"/>
            <a:ext cx="3297" cy="3125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22" idx="2"/>
          </p:cNvCxnSpPr>
          <p:nvPr/>
        </p:nvCxnSpPr>
        <p:spPr>
          <a:xfrm>
            <a:off x="5662237" y="3015609"/>
            <a:ext cx="0" cy="299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stCxn id="23" idx="2"/>
          </p:cNvCxnSpPr>
          <p:nvPr/>
        </p:nvCxnSpPr>
        <p:spPr>
          <a:xfrm>
            <a:off x="7061221" y="3015609"/>
            <a:ext cx="0" cy="307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>
            <a:stCxn id="19" idx="2"/>
          </p:cNvCxnSpPr>
          <p:nvPr/>
        </p:nvCxnSpPr>
        <p:spPr>
          <a:xfrm flipH="1">
            <a:off x="8295571" y="3007633"/>
            <a:ext cx="2530" cy="331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stCxn id="17" idx="2"/>
          </p:cNvCxnSpPr>
          <p:nvPr/>
        </p:nvCxnSpPr>
        <p:spPr>
          <a:xfrm>
            <a:off x="9532450" y="2993494"/>
            <a:ext cx="0" cy="353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>
            <a:off x="10956011" y="2993300"/>
            <a:ext cx="2529" cy="365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3475931" y="880557"/>
            <a:ext cx="0" cy="4941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2876417" y="873156"/>
            <a:ext cx="0" cy="4941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2876417" y="1359889"/>
            <a:ext cx="0" cy="288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3475931" y="1374691"/>
            <a:ext cx="0" cy="2733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2876417" y="1648047"/>
            <a:ext cx="5995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>
            <a:off x="3198679" y="1648047"/>
            <a:ext cx="0" cy="880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11259879" y="2973706"/>
            <a:ext cx="0" cy="6086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 flipH="1" flipV="1">
            <a:off x="7046506" y="3554857"/>
            <a:ext cx="4202740" cy="27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/>
          <p:cNvCxnSpPr/>
          <p:nvPr/>
        </p:nvCxnSpPr>
        <p:spPr>
          <a:xfrm flipH="1">
            <a:off x="7057139" y="3547315"/>
            <a:ext cx="4082" cy="23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à coins arrondis 155"/>
          <p:cNvSpPr/>
          <p:nvPr/>
        </p:nvSpPr>
        <p:spPr>
          <a:xfrm>
            <a:off x="5291160" y="3764559"/>
            <a:ext cx="846319" cy="47538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Thème</a:t>
            </a:r>
            <a:endParaRPr lang="fr-FR" sz="1200" b="1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798903" y="3770957"/>
            <a:ext cx="1314971" cy="46860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Fonction</a:t>
            </a:r>
            <a:endParaRPr lang="fr-FR" sz="1200" b="1" dirty="0"/>
          </a:p>
        </p:txBody>
      </p:sp>
      <p:cxnSp>
        <p:nvCxnSpPr>
          <p:cNvPr id="161" name="Connecteur droit 160"/>
          <p:cNvCxnSpPr/>
          <p:nvPr/>
        </p:nvCxnSpPr>
        <p:spPr>
          <a:xfrm>
            <a:off x="2942691" y="4526305"/>
            <a:ext cx="7056521" cy="15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avec flèche 163"/>
          <p:cNvCxnSpPr/>
          <p:nvPr/>
        </p:nvCxnSpPr>
        <p:spPr>
          <a:xfrm>
            <a:off x="4563955" y="4550398"/>
            <a:ext cx="10585" cy="9847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>
            <a:off x="5823206" y="4221034"/>
            <a:ext cx="0" cy="3210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>
            <a:stCxn id="12" idx="2"/>
          </p:cNvCxnSpPr>
          <p:nvPr/>
        </p:nvCxnSpPr>
        <p:spPr>
          <a:xfrm flipH="1">
            <a:off x="9999212" y="4258057"/>
            <a:ext cx="1" cy="3019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>
            <a:stCxn id="15" idx="2"/>
          </p:cNvCxnSpPr>
          <p:nvPr/>
        </p:nvCxnSpPr>
        <p:spPr>
          <a:xfrm flipH="1">
            <a:off x="6830316" y="4258057"/>
            <a:ext cx="1" cy="303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>
            <a:stCxn id="16" idx="2"/>
          </p:cNvCxnSpPr>
          <p:nvPr/>
        </p:nvCxnSpPr>
        <p:spPr>
          <a:xfrm flipH="1">
            <a:off x="7909173" y="4258057"/>
            <a:ext cx="1" cy="303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V="1">
            <a:off x="9096677" y="4240609"/>
            <a:ext cx="0" cy="309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>
            <a:endCxn id="24" idx="2"/>
          </p:cNvCxnSpPr>
          <p:nvPr/>
        </p:nvCxnSpPr>
        <p:spPr>
          <a:xfrm flipH="1" flipV="1">
            <a:off x="2945862" y="3015609"/>
            <a:ext cx="12771" cy="1510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2133976" y="4879867"/>
            <a:ext cx="2143522" cy="114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 flipV="1">
            <a:off x="4219399" y="4891332"/>
            <a:ext cx="847089" cy="228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>
            <a:off x="5081975" y="4882854"/>
            <a:ext cx="1990651" cy="22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>
            <a:off x="6052584" y="4239943"/>
            <a:ext cx="0" cy="4941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/>
          <p:cNvCxnSpPr/>
          <p:nvPr/>
        </p:nvCxnSpPr>
        <p:spPr>
          <a:xfrm>
            <a:off x="6052584" y="4734077"/>
            <a:ext cx="0" cy="170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/>
          <p:cNvCxnSpPr/>
          <p:nvPr/>
        </p:nvCxnSpPr>
        <p:spPr>
          <a:xfrm flipH="1">
            <a:off x="7057139" y="4725801"/>
            <a:ext cx="1" cy="176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avec flèche 211"/>
          <p:cNvCxnSpPr/>
          <p:nvPr/>
        </p:nvCxnSpPr>
        <p:spPr>
          <a:xfrm>
            <a:off x="3793782" y="4892474"/>
            <a:ext cx="5121" cy="642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/>
          <p:cNvCxnSpPr/>
          <p:nvPr/>
        </p:nvCxnSpPr>
        <p:spPr>
          <a:xfrm flipH="1">
            <a:off x="5939488" y="818735"/>
            <a:ext cx="1648" cy="853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/>
          <p:cNvCxnSpPr/>
          <p:nvPr/>
        </p:nvCxnSpPr>
        <p:spPr>
          <a:xfrm>
            <a:off x="5954867" y="1666952"/>
            <a:ext cx="4467505" cy="5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>
            <a:off x="10410851" y="1661630"/>
            <a:ext cx="11521" cy="1401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/>
          <p:cNvCxnSpPr/>
          <p:nvPr/>
        </p:nvCxnSpPr>
        <p:spPr>
          <a:xfrm>
            <a:off x="10421484" y="2973706"/>
            <a:ext cx="0" cy="4941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/>
          <p:cNvCxnSpPr/>
          <p:nvPr/>
        </p:nvCxnSpPr>
        <p:spPr>
          <a:xfrm flipH="1">
            <a:off x="10410367" y="3467840"/>
            <a:ext cx="12005" cy="114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à coins arrondis 8"/>
          <p:cNvSpPr/>
          <p:nvPr/>
        </p:nvSpPr>
        <p:spPr>
          <a:xfrm>
            <a:off x="4664671" y="412101"/>
            <a:ext cx="1413165" cy="46845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Communauté de développeurs</a:t>
            </a:r>
            <a:endParaRPr lang="fr-FR" sz="12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412168" y="412101"/>
            <a:ext cx="1260762" cy="458066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Documentation</a:t>
            </a:r>
            <a:endParaRPr lang="fr-FR" sz="1200" b="1" dirty="0"/>
          </a:p>
        </p:txBody>
      </p:sp>
      <p:cxnSp>
        <p:nvCxnSpPr>
          <p:cNvPr id="72" name="Connecteur droit 71"/>
          <p:cNvCxnSpPr/>
          <p:nvPr/>
        </p:nvCxnSpPr>
        <p:spPr>
          <a:xfrm>
            <a:off x="4880268" y="4234954"/>
            <a:ext cx="0" cy="3210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3950882" y="4258057"/>
            <a:ext cx="0" cy="4941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3957085" y="4715383"/>
            <a:ext cx="0" cy="170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/>
          <p:cNvSpPr txBox="1"/>
          <p:nvPr/>
        </p:nvSpPr>
        <p:spPr>
          <a:xfrm>
            <a:off x="11577711" y="5891718"/>
            <a:ext cx="7956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76" name="Ellipse 75"/>
          <p:cNvSpPr/>
          <p:nvPr/>
        </p:nvSpPr>
        <p:spPr>
          <a:xfrm>
            <a:off x="3007985" y="4962067"/>
            <a:ext cx="2491180" cy="144208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9" name="Logo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07612"/>
            <a:ext cx="1125416" cy="1050388"/>
          </a:xfrm>
          <a:prstGeom prst="rect">
            <a:avLst/>
          </a:prstGeom>
        </p:spPr>
      </p:pic>
      <p:sp>
        <p:nvSpPr>
          <p:cNvPr id="80" name="ZoneTexte 79"/>
          <p:cNvSpPr txBox="1"/>
          <p:nvPr/>
        </p:nvSpPr>
        <p:spPr>
          <a:xfrm>
            <a:off x="6053370" y="5095065"/>
            <a:ext cx="4270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C00000"/>
                </a:solidFill>
              </a:rPr>
              <a:t>Configuration 2 : Un logiciel ne  possède pas de suite</a:t>
            </a:r>
            <a:endParaRPr lang="fr-FR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63495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/>
          <p:cNvSpPr txBox="1"/>
          <p:nvPr/>
        </p:nvSpPr>
        <p:spPr>
          <a:xfrm>
            <a:off x="11577711" y="5891718"/>
            <a:ext cx="7956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436098"/>
            <a:ext cx="12192000" cy="112541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800" dirty="0" smtClean="0">
                <a:latin typeface="+mj-lt"/>
              </a:rPr>
              <a:t>	V. Représentation LISP des règles</a:t>
            </a:r>
            <a:endParaRPr lang="en-GB" sz="4800" dirty="0">
              <a:latin typeface="+mj-lt"/>
            </a:endParaRPr>
          </a:p>
        </p:txBody>
      </p:sp>
      <p:pic>
        <p:nvPicPr>
          <p:cNvPr id="22" name="Logo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07612"/>
            <a:ext cx="1125416" cy="105038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39544" y="1849583"/>
            <a:ext cx="1073380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( R41 </a:t>
            </a:r>
          </a:p>
          <a:p>
            <a:r>
              <a:rPr lang="fr-FR" dirty="0"/>
              <a:t>	</a:t>
            </a:r>
            <a:r>
              <a:rPr lang="fr-FR" dirty="0" smtClean="0"/>
              <a:t>((</a:t>
            </a:r>
            <a:r>
              <a:rPr lang="fr-FR" dirty="0"/>
              <a:t>COMMUNAUTE_DEVELOPPEURS ! ACTIVE)(COMMUNAUTE_DEVELOPPEURS ! INACTIVE))  </a:t>
            </a:r>
            <a:r>
              <a:rPr lang="fr-FR" dirty="0" smtClean="0"/>
              <a:t>	((</a:t>
            </a:r>
            <a:r>
              <a:rPr lang="fr-FR" dirty="0"/>
              <a:t>CODE_SOURCE_DISPONIBLE = NON)(COPIE_AUTORISE = NON)(MODIFICATION_AUTORISE = NON</a:t>
            </a:r>
            <a:r>
              <a:rPr lang="fr-FR" dirty="0" smtClean="0"/>
              <a:t>))</a:t>
            </a:r>
          </a:p>
          <a:p>
            <a:r>
              <a:rPr lang="fr-FR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(R45</a:t>
            </a:r>
          </a:p>
          <a:p>
            <a:r>
              <a:rPr lang="en-GB" dirty="0"/>
              <a:t>	</a:t>
            </a:r>
            <a:r>
              <a:rPr lang="en-GB" dirty="0" smtClean="0"/>
              <a:t>((</a:t>
            </a:r>
            <a:r>
              <a:rPr lang="en-GB" dirty="0"/>
              <a:t>LICENCE = LIBRE) (UTILISATEUR = TOUT_PUBLIC</a:t>
            </a:r>
            <a:r>
              <a:rPr lang="en-GB" dirty="0" smtClean="0"/>
              <a:t>)(</a:t>
            </a:r>
            <a:r>
              <a:rPr lang="en-GB" dirty="0"/>
              <a:t>ANNEE &gt;= 2011) (TYPE = APPLICATION</a:t>
            </a:r>
            <a:r>
              <a:rPr lang="en-GB" dirty="0" smtClean="0"/>
              <a:t>)</a:t>
            </a:r>
          </a:p>
          <a:p>
            <a:r>
              <a:rPr lang="en-GB" dirty="0"/>
              <a:t>	</a:t>
            </a:r>
            <a:r>
              <a:rPr lang="en-GB" dirty="0" smtClean="0"/>
              <a:t> </a:t>
            </a:r>
            <a:r>
              <a:rPr lang="en-GB" dirty="0"/>
              <a:t>(THEME = BUREAUTIQUE)            (EDITEUR = DOCUMENT_FOUNDATION))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((SUITE_LOGICIELLE  </a:t>
            </a:r>
            <a:r>
              <a:rPr lang="en-GB" dirty="0"/>
              <a:t>=  </a:t>
            </a:r>
            <a:r>
              <a:rPr lang="en-GB" dirty="0" smtClean="0"/>
              <a:t> </a:t>
            </a:r>
            <a:r>
              <a:rPr lang="en-GB" dirty="0"/>
              <a:t>LIBRE_OFFICE</a:t>
            </a:r>
            <a:r>
              <a:rPr lang="en-GB" dirty="0" smtClean="0"/>
              <a:t>))</a:t>
            </a:r>
          </a:p>
          <a:p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(R56</a:t>
            </a:r>
          </a:p>
          <a:p>
            <a:r>
              <a:rPr lang="en-GB" dirty="0"/>
              <a:t>	</a:t>
            </a:r>
            <a:r>
              <a:rPr lang="en-GB" dirty="0" smtClean="0"/>
              <a:t>((</a:t>
            </a:r>
            <a:r>
              <a:rPr lang="en-GB" dirty="0"/>
              <a:t>SYSTEME_COMPATIBLE IN (UNIX LINUX))) 							</a:t>
            </a:r>
            <a:r>
              <a:rPr lang="en-GB" dirty="0" smtClean="0"/>
              <a:t>((</a:t>
            </a:r>
            <a:r>
              <a:rPr lang="en-GB" dirty="0"/>
              <a:t>LICENCE = LIBRE</a:t>
            </a:r>
            <a:r>
              <a:rPr lang="en-GB" dirty="0" smtClean="0"/>
              <a:t>))</a:t>
            </a:r>
          </a:p>
          <a:p>
            <a:r>
              <a:rPr lang="en-GB" dirty="0" smtClean="0"/>
              <a:t>)</a:t>
            </a:r>
            <a:r>
              <a:rPr lang="en-GB" dirty="0"/>
              <a:t>																							</a:t>
            </a:r>
          </a:p>
        </p:txBody>
      </p:sp>
    </p:spTree>
    <p:extLst>
      <p:ext uri="{BB962C8B-B14F-4D97-AF65-F5344CB8AC3E}">
        <p14:creationId xmlns:p14="http://schemas.microsoft.com/office/powerpoint/2010/main" val="382028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/>
          <p:cNvSpPr txBox="1"/>
          <p:nvPr/>
        </p:nvSpPr>
        <p:spPr>
          <a:xfrm>
            <a:off x="11577711" y="5891718"/>
            <a:ext cx="7956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smtClean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fr-FR" sz="6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436098"/>
            <a:ext cx="12192000" cy="112541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800" dirty="0" smtClean="0">
                <a:latin typeface="+mj-lt"/>
              </a:rPr>
              <a:t>	VI. Représentation LISP des faits</a:t>
            </a:r>
            <a:endParaRPr lang="en-GB" sz="4800" dirty="0">
              <a:latin typeface="+mj-lt"/>
            </a:endParaRPr>
          </a:p>
        </p:txBody>
      </p:sp>
      <p:pic>
        <p:nvPicPr>
          <p:cNvPr id="22" name="Logo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07612"/>
            <a:ext cx="1125416" cy="105038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62445" y="2551837"/>
            <a:ext cx="109416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(</a:t>
            </a:r>
          </a:p>
          <a:p>
            <a:pPr lvl="1"/>
            <a:r>
              <a:rPr lang="en-GB" sz="2400" dirty="0" smtClean="0"/>
              <a:t>(</a:t>
            </a:r>
            <a:r>
              <a:rPr lang="en-GB" sz="2400" dirty="0"/>
              <a:t>NOM ((WORD = OUI))) </a:t>
            </a:r>
          </a:p>
          <a:p>
            <a:pPr lvl="1"/>
            <a:r>
              <a:rPr lang="en-GB" sz="2400" dirty="0"/>
              <a:t>(SUITE_LOGICIELLE ((LIBRE_OFFICE = NON) (ADOBE_CREATIVE_SUITE = NON) (MICROSOFT_OFFICE = OUI))) </a:t>
            </a:r>
          </a:p>
          <a:p>
            <a:pPr lvl="1"/>
            <a:r>
              <a:rPr lang="en-GB" sz="2400" dirty="0"/>
              <a:t>(LICENCE ((FREEWARE = NON) (SHAREWARE = NON) (OPEN_SOURCE = NON) (LIBRE = NON) (PROPRIETAIRE = OUI))) </a:t>
            </a:r>
          </a:p>
          <a:p>
            <a:pPr lvl="1"/>
            <a:r>
              <a:rPr lang="en-GB" sz="2400" dirty="0"/>
              <a:t>(UTILISATEUR ((EXPERIMENTE = NON) (TOUT_PUBLIC = OUI))) </a:t>
            </a:r>
            <a:endParaRPr lang="en-GB" sz="2400" dirty="0" smtClean="0"/>
          </a:p>
          <a:p>
            <a:r>
              <a:rPr lang="fr-FR" sz="2400" dirty="0"/>
              <a:t>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8391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611</Words>
  <Application>Microsoft Office PowerPoint</Application>
  <PresentationFormat>Grand écran</PresentationFormat>
  <Paragraphs>193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KONAM</dc:creator>
  <cp:lastModifiedBy>David KONAM</cp:lastModifiedBy>
  <cp:revision>43</cp:revision>
  <dcterms:created xsi:type="dcterms:W3CDTF">2015-12-29T16:10:12Z</dcterms:created>
  <dcterms:modified xsi:type="dcterms:W3CDTF">2016-01-04T14:14:52Z</dcterms:modified>
</cp:coreProperties>
</file>