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38B1DEA-3E3A-4627-927C-9A50D7416171}"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60D181-C210-403E-A3D0-ED552C37F219}" type="slidenum">
              <a:rPr lang="en-IN" smtClean="0"/>
              <a:t>‹#›</a:t>
            </a:fld>
            <a:endParaRPr lang="en-IN"/>
          </a:p>
        </p:txBody>
      </p:sp>
    </p:spTree>
    <p:extLst>
      <p:ext uri="{BB962C8B-B14F-4D97-AF65-F5344CB8AC3E}">
        <p14:creationId xmlns:p14="http://schemas.microsoft.com/office/powerpoint/2010/main" val="260104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60D181-C210-403E-A3D0-ED552C37F219}" type="slidenum">
              <a:rPr lang="en-IN" smtClean="0"/>
              <a:t>7</a:t>
            </a:fld>
            <a:endParaRPr lang="en-IN"/>
          </a:p>
        </p:txBody>
      </p:sp>
    </p:spTree>
    <p:extLst>
      <p:ext uri="{BB962C8B-B14F-4D97-AF65-F5344CB8AC3E}">
        <p14:creationId xmlns:p14="http://schemas.microsoft.com/office/powerpoint/2010/main" val="553845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067305"/>
            <a:ext cx="4791075" cy="1519647"/>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Sitka Display Semibold" pitchFamily="2" charset="0"/>
                <a:cs typeface="Trebuchet MS"/>
              </a:rPr>
              <a:t>PRESENTED BY:</a:t>
            </a:r>
          </a:p>
          <a:p>
            <a:pPr marL="12700">
              <a:lnSpc>
                <a:spcPct val="100000"/>
              </a:lnSpc>
              <a:spcBef>
                <a:spcPts val="130"/>
              </a:spcBef>
            </a:pPr>
            <a:r>
              <a:rPr lang="en-US" sz="3200" b="1" dirty="0">
                <a:latin typeface="Sitka Display Semibold" pitchFamily="2" charset="0"/>
                <a:cs typeface="Trebuchet MS"/>
              </a:rPr>
              <a:t>Konar Saranya Subramani</a:t>
            </a:r>
          </a:p>
          <a:p>
            <a:pPr marL="12700">
              <a:lnSpc>
                <a:spcPct val="100000"/>
              </a:lnSpc>
              <a:spcBef>
                <a:spcPts val="130"/>
              </a:spcBef>
            </a:pPr>
            <a:r>
              <a:rPr lang="en-US" sz="3200" b="1" dirty="0">
                <a:latin typeface="Sitka Display Semibold" pitchFamily="2" charset="0"/>
                <a:cs typeface="Trebuchet MS"/>
              </a:rPr>
              <a:t>311521243025 </a:t>
            </a:r>
            <a:endParaRPr sz="3200" b="1" dirty="0">
              <a:latin typeface="Sitka Display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A914-BF44-538B-8F4A-DA0FE6DF72EA}"/>
              </a:ext>
            </a:extLst>
          </p:cNvPr>
          <p:cNvSpPr>
            <a:spLocks noGrp="1"/>
          </p:cNvSpPr>
          <p:nvPr>
            <p:ph type="title"/>
          </p:nvPr>
        </p:nvSpPr>
        <p:spPr>
          <a:xfrm>
            <a:off x="558165" y="385444"/>
            <a:ext cx="9764395" cy="738664"/>
          </a:xfrm>
        </p:spPr>
        <p:txBody>
          <a:bodyPr/>
          <a:lstStyle/>
          <a:p>
            <a:r>
              <a:rPr lang="en-IN" spc="-10" dirty="0"/>
              <a:t>MODELLING</a:t>
            </a:r>
            <a:endParaRPr lang="en-IN" dirty="0"/>
          </a:p>
        </p:txBody>
      </p:sp>
      <p:sp>
        <p:nvSpPr>
          <p:cNvPr id="3" name="Text Placeholder 2">
            <a:extLst>
              <a:ext uri="{FF2B5EF4-FFF2-40B4-BE49-F238E27FC236}">
                <a16:creationId xmlns:a16="http://schemas.microsoft.com/office/drawing/2014/main" id="{0AC0C601-A219-D5C3-F5A8-153CF41B98DE}"/>
              </a:ext>
            </a:extLst>
          </p:cNvPr>
          <p:cNvSpPr>
            <a:spLocks noGrp="1"/>
          </p:cNvSpPr>
          <p:nvPr>
            <p:ph type="body" idx="1"/>
          </p:nvPr>
        </p:nvSpPr>
        <p:spPr>
          <a:xfrm>
            <a:off x="381000" y="1295400"/>
            <a:ext cx="11201400" cy="5539978"/>
          </a:xfrm>
        </p:spPr>
        <p:txBody>
          <a:bodyPr/>
          <a:lstStyle/>
          <a:p>
            <a:pPr algn="l"/>
            <a:r>
              <a:rPr lang="en-US" b="1" i="0" dirty="0">
                <a:solidFill>
                  <a:schemeClr val="tx1"/>
                </a:solidFill>
                <a:effectLst/>
                <a:latin typeface="Sitka Display Semibold" pitchFamily="2" charset="0"/>
              </a:rPr>
              <a:t>Software:</a:t>
            </a:r>
            <a:endParaRPr lang="en-US" b="0" i="0" dirty="0">
              <a:solidFill>
                <a:schemeClr val="tx1"/>
              </a:solidFill>
              <a:effectLst/>
              <a:latin typeface="Sitka Display Semibold" pitchFamily="2" charset="0"/>
            </a:endParaRPr>
          </a:p>
          <a:p>
            <a:pPr algn="l">
              <a:buFont typeface="Arial" panose="020B0604020202020204" pitchFamily="34" charset="0"/>
              <a:buChar char="•"/>
            </a:pPr>
            <a:r>
              <a:rPr lang="en-US" b="1" i="0" dirty="0">
                <a:solidFill>
                  <a:schemeClr val="tx1"/>
                </a:solidFill>
                <a:effectLst/>
                <a:latin typeface="Sitka Display Semibold" pitchFamily="2" charset="0"/>
              </a:rPr>
              <a:t>Programming Languages:</a:t>
            </a:r>
            <a:endParaRPr lang="en-US" b="0" i="0" dirty="0">
              <a:solidFill>
                <a:schemeClr val="tx1"/>
              </a:solidFill>
              <a:effectLst/>
              <a:latin typeface="Sitka Display Semibold" pitchFamily="2" charset="0"/>
            </a:endParaRPr>
          </a:p>
          <a:p>
            <a:pPr marL="742950" lvl="1" indent="-285750" algn="l">
              <a:buFont typeface="Arial" panose="020B0604020202020204" pitchFamily="34" charset="0"/>
              <a:buChar char="•"/>
            </a:pPr>
            <a:r>
              <a:rPr lang="en-US" b="1" i="0" dirty="0">
                <a:solidFill>
                  <a:schemeClr val="tx1"/>
                </a:solidFill>
                <a:effectLst/>
                <a:latin typeface="Sitka Display Semibold" pitchFamily="2" charset="0"/>
              </a:rPr>
              <a:t>Python:</a:t>
            </a:r>
            <a:r>
              <a:rPr lang="en-US" b="0" i="0" dirty="0">
                <a:solidFill>
                  <a:schemeClr val="tx1"/>
                </a:solidFill>
                <a:effectLst/>
                <a:latin typeface="Sitka Display Semibold" pitchFamily="2" charset="0"/>
              </a:rPr>
              <a:t> Python is widely used in sentiment analysis due to its rich ecosystem of libraries and frameworks for natural language processing and machine learning, including NLTK, </a:t>
            </a:r>
            <a:r>
              <a:rPr lang="en-US" b="0" i="0" dirty="0" err="1">
                <a:solidFill>
                  <a:schemeClr val="tx1"/>
                </a:solidFill>
                <a:effectLst/>
                <a:latin typeface="Sitka Display Semibold" pitchFamily="2" charset="0"/>
              </a:rPr>
              <a:t>spaCy</a:t>
            </a:r>
            <a:r>
              <a:rPr lang="en-US" b="0" i="0" dirty="0">
                <a:solidFill>
                  <a:schemeClr val="tx1"/>
                </a:solidFill>
                <a:effectLst/>
                <a:latin typeface="Sitka Display Semibold" pitchFamily="2" charset="0"/>
              </a:rPr>
              <a:t>, scikit-learn, TensorFlow, </a:t>
            </a:r>
            <a:r>
              <a:rPr lang="en-US" b="0" i="0" dirty="0" err="1">
                <a:solidFill>
                  <a:schemeClr val="tx1"/>
                </a:solidFill>
                <a:effectLst/>
                <a:latin typeface="Sitka Display Semibold" pitchFamily="2" charset="0"/>
              </a:rPr>
              <a:t>PyTorch</a:t>
            </a:r>
            <a:r>
              <a:rPr lang="en-US" b="0" i="0" dirty="0">
                <a:solidFill>
                  <a:schemeClr val="tx1"/>
                </a:solidFill>
                <a:effectLst/>
                <a:latin typeface="Sitka Display Semibold" pitchFamily="2" charset="0"/>
              </a:rPr>
              <a:t>, and Hugging Face Transformers.</a:t>
            </a:r>
          </a:p>
          <a:p>
            <a:pPr marL="742950" lvl="1" indent="-285750" algn="l">
              <a:buFont typeface="Arial" panose="020B0604020202020204" pitchFamily="34" charset="0"/>
              <a:buChar char="•"/>
            </a:pPr>
            <a:r>
              <a:rPr lang="en-US" b="1" i="0" dirty="0">
                <a:solidFill>
                  <a:schemeClr val="tx1"/>
                </a:solidFill>
                <a:effectLst/>
                <a:latin typeface="Sitka Display Semibold" pitchFamily="2" charset="0"/>
              </a:rPr>
              <a:t>R:</a:t>
            </a:r>
            <a:r>
              <a:rPr lang="en-US" b="0" i="0" dirty="0">
                <a:solidFill>
                  <a:schemeClr val="tx1"/>
                </a:solidFill>
                <a:effectLst/>
                <a:latin typeface="Sitka Display Semibold" pitchFamily="2" charset="0"/>
              </a:rPr>
              <a:t> R is another popular programming language for sentiment analysis, especially in academic and research settings. It offers various packages like tm, </a:t>
            </a:r>
            <a:r>
              <a:rPr lang="en-US" b="0" i="0" dirty="0" err="1">
                <a:solidFill>
                  <a:schemeClr val="tx1"/>
                </a:solidFill>
                <a:effectLst/>
                <a:latin typeface="Sitka Display Semibold" pitchFamily="2" charset="0"/>
              </a:rPr>
              <a:t>quanteda</a:t>
            </a:r>
            <a:r>
              <a:rPr lang="en-US" b="0" i="0" dirty="0">
                <a:solidFill>
                  <a:schemeClr val="tx1"/>
                </a:solidFill>
                <a:effectLst/>
                <a:latin typeface="Sitka Display Semibold" pitchFamily="2" charset="0"/>
              </a:rPr>
              <a:t>, and text2vec for text preprocessing and analysis.</a:t>
            </a:r>
          </a:p>
          <a:p>
            <a:pPr algn="l">
              <a:buFont typeface="Arial" panose="020B0604020202020204" pitchFamily="34" charset="0"/>
              <a:buChar char="•"/>
            </a:pPr>
            <a:r>
              <a:rPr lang="en-US" b="1" i="0" dirty="0">
                <a:solidFill>
                  <a:schemeClr val="tx1"/>
                </a:solidFill>
                <a:effectLst/>
                <a:latin typeface="Sitka Display Semibold" pitchFamily="2" charset="0"/>
              </a:rPr>
              <a:t>Libraries and Frameworks:</a:t>
            </a:r>
            <a:endParaRPr lang="en-US" b="0" i="0" dirty="0">
              <a:solidFill>
                <a:schemeClr val="tx1"/>
              </a:solidFill>
              <a:effectLst/>
              <a:latin typeface="Sitka Display Semibold" pitchFamily="2" charset="0"/>
            </a:endParaRPr>
          </a:p>
          <a:p>
            <a:pPr marL="742950" lvl="1" indent="-285750" algn="l">
              <a:buFont typeface="Arial" panose="020B0604020202020204" pitchFamily="34" charset="0"/>
              <a:buChar char="•"/>
            </a:pPr>
            <a:r>
              <a:rPr lang="en-US" b="1" i="0" dirty="0">
                <a:solidFill>
                  <a:schemeClr val="tx1"/>
                </a:solidFill>
                <a:effectLst/>
                <a:latin typeface="Sitka Display Semibold" pitchFamily="2" charset="0"/>
              </a:rPr>
              <a:t>NLTK (Natural Language Toolkit):</a:t>
            </a:r>
            <a:r>
              <a:rPr lang="en-US" b="0" i="0" dirty="0">
                <a:solidFill>
                  <a:schemeClr val="tx1"/>
                </a:solidFill>
                <a:effectLst/>
                <a:latin typeface="Sitka Display Semibold" pitchFamily="2" charset="0"/>
              </a:rPr>
              <a:t> NLTK is a comprehensive library for natural language processing tasks in Python. It provides tools for tokenization, stemming, lemmatization, part-of-speech tagging, and sentiment analysis.</a:t>
            </a:r>
          </a:p>
          <a:p>
            <a:pPr lvl="1" algn="l"/>
            <a:r>
              <a:rPr lang="en-US" b="1" i="0" dirty="0">
                <a:solidFill>
                  <a:schemeClr val="tx1"/>
                </a:solidFill>
                <a:effectLst/>
                <a:latin typeface="Sitka Display Semibold" pitchFamily="2" charset="0"/>
              </a:rPr>
              <a:t>TensorFlow and </a:t>
            </a:r>
            <a:r>
              <a:rPr lang="en-US" b="1" i="0" dirty="0" err="1">
                <a:solidFill>
                  <a:schemeClr val="tx1"/>
                </a:solidFill>
                <a:effectLst/>
                <a:latin typeface="Sitka Display Semibold" pitchFamily="2" charset="0"/>
              </a:rPr>
              <a:t>PyTorch</a:t>
            </a:r>
            <a:r>
              <a:rPr lang="en-US" b="1" i="0" dirty="0">
                <a:solidFill>
                  <a:schemeClr val="tx1"/>
                </a:solidFill>
                <a:effectLst/>
                <a:latin typeface="Sitka Display Semibold" pitchFamily="2" charset="0"/>
              </a:rPr>
              <a:t>:</a:t>
            </a:r>
            <a:r>
              <a:rPr lang="en-US" b="0" i="0" dirty="0">
                <a:solidFill>
                  <a:schemeClr val="tx1"/>
                </a:solidFill>
                <a:effectLst/>
                <a:latin typeface="Sitka Display Semibold" pitchFamily="2" charset="0"/>
              </a:rPr>
              <a:t> TensorFlow and </a:t>
            </a:r>
            <a:r>
              <a:rPr lang="en-US" b="0" i="0" dirty="0" err="1">
                <a:solidFill>
                  <a:schemeClr val="tx1"/>
                </a:solidFill>
                <a:effectLst/>
                <a:latin typeface="Sitka Display Semibold" pitchFamily="2" charset="0"/>
              </a:rPr>
              <a:t>PyTorch</a:t>
            </a:r>
            <a:r>
              <a:rPr lang="en-US" b="0" i="0" dirty="0">
                <a:solidFill>
                  <a:schemeClr val="tx1"/>
                </a:solidFill>
                <a:effectLst/>
                <a:latin typeface="Sitka Display Semibold" pitchFamily="2" charset="0"/>
              </a:rPr>
              <a:t> are deep learning frameworks that offer high-level APIs for building and training neural networks. They are commonly used for developing sentiment analysis models, especially those based on convolutional neural networks (CNNs), recurrent neural networks (RNNs), and transformer architectures.</a:t>
            </a:r>
          </a:p>
          <a:p>
            <a:pPr algn="l">
              <a:buFont typeface="Arial" panose="020B0604020202020204" pitchFamily="34" charset="0"/>
              <a:buChar char="•"/>
            </a:pPr>
            <a:r>
              <a:rPr lang="en-US" b="1" i="0" dirty="0">
                <a:solidFill>
                  <a:schemeClr val="tx1"/>
                </a:solidFill>
                <a:effectLst/>
                <a:latin typeface="Sitka Display Semibold" pitchFamily="2" charset="0"/>
              </a:rPr>
              <a:t>Development Environments:</a:t>
            </a:r>
            <a:endParaRPr lang="en-US" b="0" i="0" dirty="0">
              <a:solidFill>
                <a:schemeClr val="tx1"/>
              </a:solidFill>
              <a:effectLst/>
              <a:latin typeface="Sitka Display Semibold" pitchFamily="2" charset="0"/>
            </a:endParaRPr>
          </a:p>
          <a:p>
            <a:pPr marL="742950" lvl="1" indent="-285750" algn="l">
              <a:buFont typeface="Arial" panose="020B0604020202020204" pitchFamily="34" charset="0"/>
              <a:buChar char="•"/>
            </a:pPr>
            <a:r>
              <a:rPr lang="en-US" b="1" i="0" dirty="0" err="1">
                <a:solidFill>
                  <a:schemeClr val="tx1"/>
                </a:solidFill>
                <a:effectLst/>
                <a:latin typeface="Sitka Display Semibold" pitchFamily="2" charset="0"/>
              </a:rPr>
              <a:t>Jupyter</a:t>
            </a:r>
            <a:r>
              <a:rPr lang="en-US" b="1" i="0" dirty="0">
                <a:solidFill>
                  <a:schemeClr val="tx1"/>
                </a:solidFill>
                <a:effectLst/>
                <a:latin typeface="Sitka Display Semibold" pitchFamily="2" charset="0"/>
              </a:rPr>
              <a:t> Notebooks:</a:t>
            </a:r>
            <a:r>
              <a:rPr lang="en-US" b="0" i="0" dirty="0">
                <a:solidFill>
                  <a:schemeClr val="tx1"/>
                </a:solidFill>
                <a:effectLst/>
                <a:latin typeface="Sitka Display Semibold" pitchFamily="2" charset="0"/>
              </a:rPr>
              <a:t> </a:t>
            </a:r>
            <a:r>
              <a:rPr lang="en-US" b="0" i="0" dirty="0" err="1">
                <a:solidFill>
                  <a:schemeClr val="tx1"/>
                </a:solidFill>
                <a:effectLst/>
                <a:latin typeface="Sitka Display Semibold" pitchFamily="2" charset="0"/>
              </a:rPr>
              <a:t>Jupyter</a:t>
            </a:r>
            <a:r>
              <a:rPr lang="en-US" b="0" i="0" dirty="0">
                <a:solidFill>
                  <a:schemeClr val="tx1"/>
                </a:solidFill>
                <a:effectLst/>
                <a:latin typeface="Sitka Display Semibold" pitchFamily="2" charset="0"/>
              </a:rPr>
              <a:t> Notebooks are interactive computing environments that allow you to create and share documents containing code, visualizations, and narrative text. They are commonly used for prototyping, experimenting, and documenting sentiment analysis projects.</a:t>
            </a:r>
          </a:p>
          <a:p>
            <a:pPr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189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1" name="Picture 10">
            <a:extLst>
              <a:ext uri="{FF2B5EF4-FFF2-40B4-BE49-F238E27FC236}">
                <a16:creationId xmlns:a16="http://schemas.microsoft.com/office/drawing/2014/main" id="{DAA28594-D6B4-3650-C56B-CC13C45F4445}"/>
              </a:ext>
            </a:extLst>
          </p:cNvPr>
          <p:cNvPicPr>
            <a:picLocks noChangeAspect="1"/>
          </p:cNvPicPr>
          <p:nvPr/>
        </p:nvPicPr>
        <p:blipFill>
          <a:blip r:embed="rId3"/>
          <a:stretch>
            <a:fillRect/>
          </a:stretch>
        </p:blipFill>
        <p:spPr>
          <a:xfrm>
            <a:off x="535048" y="1219200"/>
            <a:ext cx="3600450" cy="2362200"/>
          </a:xfrm>
          <a:prstGeom prst="rect">
            <a:avLst/>
          </a:prstGeom>
        </p:spPr>
      </p:pic>
      <p:pic>
        <p:nvPicPr>
          <p:cNvPr id="13" name="Picture 12">
            <a:extLst>
              <a:ext uri="{FF2B5EF4-FFF2-40B4-BE49-F238E27FC236}">
                <a16:creationId xmlns:a16="http://schemas.microsoft.com/office/drawing/2014/main" id="{D76BE437-6C85-3BCF-DECE-E7ADBC199AE6}"/>
              </a:ext>
            </a:extLst>
          </p:cNvPr>
          <p:cNvPicPr>
            <a:picLocks noChangeAspect="1"/>
          </p:cNvPicPr>
          <p:nvPr/>
        </p:nvPicPr>
        <p:blipFill>
          <a:blip r:embed="rId4"/>
          <a:stretch>
            <a:fillRect/>
          </a:stretch>
        </p:blipFill>
        <p:spPr>
          <a:xfrm>
            <a:off x="5053012" y="1219200"/>
            <a:ext cx="3600450" cy="2362200"/>
          </a:xfrm>
          <a:prstGeom prst="rect">
            <a:avLst/>
          </a:prstGeom>
        </p:spPr>
      </p:pic>
      <p:pic>
        <p:nvPicPr>
          <p:cNvPr id="15" name="Picture 14">
            <a:extLst>
              <a:ext uri="{FF2B5EF4-FFF2-40B4-BE49-F238E27FC236}">
                <a16:creationId xmlns:a16="http://schemas.microsoft.com/office/drawing/2014/main" id="{6CA445BA-01E0-77F6-598B-774A15B48528}"/>
              </a:ext>
            </a:extLst>
          </p:cNvPr>
          <p:cNvPicPr>
            <a:picLocks noChangeAspect="1"/>
          </p:cNvPicPr>
          <p:nvPr/>
        </p:nvPicPr>
        <p:blipFill>
          <a:blip r:embed="rId5"/>
          <a:stretch>
            <a:fillRect/>
          </a:stretch>
        </p:blipFill>
        <p:spPr>
          <a:xfrm>
            <a:off x="4305050" y="4024265"/>
            <a:ext cx="3581900" cy="676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318D-C71D-B1C4-B5FF-472B73C11679}"/>
              </a:ext>
            </a:extLst>
          </p:cNvPr>
          <p:cNvSpPr>
            <a:spLocks noGrp="1"/>
          </p:cNvSpPr>
          <p:nvPr>
            <p:ph type="title"/>
          </p:nvPr>
        </p:nvSpPr>
        <p:spPr>
          <a:xfrm>
            <a:off x="558165" y="385444"/>
            <a:ext cx="9764395" cy="5170646"/>
          </a:xfrm>
        </p:spPr>
        <p:txBody>
          <a:bodyPr/>
          <a:lstStyle/>
          <a:p>
            <a:pPr algn="l"/>
            <a:r>
              <a:rPr lang="en-US" dirty="0"/>
              <a:t>CONCLUSION:</a:t>
            </a:r>
            <a:br>
              <a:rPr lang="en-US" dirty="0"/>
            </a:br>
            <a:br>
              <a:rPr lang="en-US" dirty="0"/>
            </a:br>
            <a:r>
              <a:rPr lang="en-US" sz="2400" b="0" i="0" dirty="0">
                <a:effectLst/>
                <a:latin typeface="Sitka Display Semibold" pitchFamily="2" charset="0"/>
              </a:rPr>
              <a:t>Generative AI presents an exciting opportunity to advance sentiment analysis capabilities by capturing deeper contextual understanding and nuanced sentiments.</a:t>
            </a:r>
            <a:br>
              <a:rPr lang="en-US" sz="2400" b="0" i="0" dirty="0">
                <a:effectLst/>
                <a:latin typeface="Sitka Display Semibold" pitchFamily="2" charset="0"/>
              </a:rPr>
            </a:br>
            <a:r>
              <a:rPr lang="en-US" sz="2400" b="0" i="0" dirty="0">
                <a:effectLst/>
                <a:latin typeface="Sitka Display Semibold" pitchFamily="2" charset="0"/>
              </a:rPr>
              <a:t>This project aims to explore the application of generative AI models in sentiment analysis tasks and develop a system capable of understanding and generating text with sentiment awareness.</a:t>
            </a:r>
            <a:br>
              <a:rPr lang="en-US" sz="2400" b="0" i="0" dirty="0">
                <a:effectLst/>
                <a:latin typeface="Sitka Display Semibold" pitchFamily="2" charset="0"/>
              </a:rPr>
            </a:br>
            <a:r>
              <a:rPr lang="en-US" sz="2400" b="0" i="0" dirty="0">
                <a:effectLst/>
                <a:latin typeface="Sitka Display Semibold" pitchFamily="2" charset="0"/>
              </a:rPr>
              <a:t>By leveraging generative AI, businesses can gain deeper insights into customer sentiments, leading to more informed decision-making processes and enhanced user experiences.</a:t>
            </a:r>
            <a:br>
              <a:rPr lang="en-US" sz="2400" b="0" i="0" dirty="0">
                <a:effectLst/>
                <a:latin typeface="Sitka Display Semibold" pitchFamily="2" charset="0"/>
              </a:rPr>
            </a:br>
            <a:endParaRPr lang="en-IN" sz="2400" dirty="0">
              <a:latin typeface="Sitka Display Semibold" pitchFamily="2" charset="0"/>
            </a:endParaRPr>
          </a:p>
        </p:txBody>
      </p:sp>
    </p:spTree>
    <p:extLst>
      <p:ext uri="{BB962C8B-B14F-4D97-AF65-F5344CB8AC3E}">
        <p14:creationId xmlns:p14="http://schemas.microsoft.com/office/powerpoint/2010/main" val="283187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4" y="1888425"/>
            <a:ext cx="9363075" cy="351010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endParaRPr lang="en-US" dirty="0"/>
          </a:p>
          <a:p>
            <a:endParaRPr lang="en-US" dirty="0"/>
          </a:p>
          <a:p>
            <a:endParaRPr lang="en-US" dirty="0"/>
          </a:p>
          <a:p>
            <a:r>
              <a:rPr lang="en-US" sz="3600" dirty="0">
                <a:latin typeface="Algerian" panose="04020705040A02060702" pitchFamily="82" charset="0"/>
              </a:rPr>
              <a:t>           </a:t>
            </a:r>
          </a:p>
          <a:p>
            <a:r>
              <a:rPr lang="en-US" sz="3600" dirty="0">
                <a:latin typeface="Algerian" panose="04020705040A02060702" pitchFamily="82" charset="0"/>
              </a:rPr>
              <a:t>          </a:t>
            </a:r>
          </a:p>
          <a:p>
            <a:r>
              <a:rPr lang="en-US" sz="3600" dirty="0">
                <a:latin typeface="Algerian" panose="04020705040A02060702" pitchFamily="82"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85344" y="359683"/>
            <a:ext cx="9764395" cy="1142299"/>
          </a:xfrm>
          <a:prstGeom prst="rect">
            <a:avLst/>
          </a:prstGeom>
        </p:spPr>
        <p:txBody>
          <a:bodyPr vert="horz" wrap="square" lIns="0" tIns="460692" rIns="0" bIns="0" rtlCol="0">
            <a:spAutoFit/>
          </a:bodyPr>
          <a:lstStyle/>
          <a:p>
            <a:pPr marL="193675">
              <a:lnSpc>
                <a:spcPct val="100000"/>
              </a:lnSpc>
              <a:spcBef>
                <a:spcPts val="130"/>
              </a:spcBef>
            </a:pPr>
            <a:r>
              <a:rPr sz="4400" dirty="0"/>
              <a:t>PROJECT</a:t>
            </a:r>
            <a:r>
              <a:rPr sz="4400" spc="-90" dirty="0"/>
              <a:t> </a:t>
            </a:r>
            <a:r>
              <a:rPr sz="4400" spc="-10" dirty="0"/>
              <a:t>TITLE</a:t>
            </a:r>
            <a:endParaRPr sz="440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5638800" y="4010025"/>
            <a:ext cx="76200" cy="369332"/>
          </a:xfrm>
          <a:prstGeom prst="rect">
            <a:avLst/>
          </a:prstGeom>
          <a:noFill/>
        </p:spPr>
        <p:txBody>
          <a:bodyPr wrap="square" rtlCol="0">
            <a:spAutoFit/>
          </a:bodyPr>
          <a:lstStyle/>
          <a:p>
            <a:endParaRPr lang="en-IN" dirty="0"/>
          </a:p>
        </p:txBody>
      </p:sp>
      <p:sp>
        <p:nvSpPr>
          <p:cNvPr id="24" name="TextBox 23"/>
          <p:cNvSpPr txBox="1"/>
          <p:nvPr/>
        </p:nvSpPr>
        <p:spPr>
          <a:xfrm>
            <a:off x="5105400" y="5029200"/>
            <a:ext cx="184731" cy="369332"/>
          </a:xfrm>
          <a:prstGeom prst="rect">
            <a:avLst/>
          </a:prstGeom>
          <a:noFill/>
        </p:spPr>
        <p:txBody>
          <a:bodyPr wrap="none" rtlCol="0">
            <a:spAutoFit/>
          </a:bodyPr>
          <a:lstStyle/>
          <a:p>
            <a:endParaRPr lang="en-IN" dirty="0"/>
          </a:p>
        </p:txBody>
      </p:sp>
      <p:sp>
        <p:nvSpPr>
          <p:cNvPr id="25" name="TextBox 24"/>
          <p:cNvSpPr txBox="1"/>
          <p:nvPr/>
        </p:nvSpPr>
        <p:spPr>
          <a:xfrm>
            <a:off x="1504950" y="3138309"/>
            <a:ext cx="8267700" cy="923330"/>
          </a:xfrm>
          <a:prstGeom prst="rect">
            <a:avLst/>
          </a:prstGeom>
          <a:noFill/>
        </p:spPr>
        <p:txBody>
          <a:bodyPr wrap="square" rtlCol="0">
            <a:spAutoFit/>
          </a:bodyPr>
          <a:lstStyle/>
          <a:p>
            <a:r>
              <a:rPr lang="en-US" sz="3600" dirty="0">
                <a:latin typeface="Book Antiqua" panose="02040602050305030304" pitchFamily="18" charset="0"/>
              </a:rPr>
              <a:t>Sentiment Analysis:</a:t>
            </a:r>
          </a:p>
          <a:p>
            <a:r>
              <a:rPr lang="en-US" dirty="0"/>
              <a:t>                     Analyzing Sentiments of Textual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03542" y="69056"/>
            <a:ext cx="9764395" cy="751103"/>
          </a:xfrm>
          <a:prstGeom prst="rect">
            <a:avLst/>
          </a:prstGeom>
        </p:spPr>
        <p:txBody>
          <a:bodyPr vert="horz" wrap="square" lIns="0" tIns="73279" rIns="0" bIns="0" rtlCol="0">
            <a:spAutoFit/>
          </a:bodyPr>
          <a:lstStyle/>
          <a:p>
            <a:pPr marL="193675" algn="l">
              <a:lnSpc>
                <a:spcPct val="100000"/>
              </a:lnSpc>
              <a:spcBef>
                <a:spcPts val="105"/>
              </a:spcBef>
            </a:pPr>
            <a:r>
              <a:rPr sz="4400"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443782" y="958572"/>
            <a:ext cx="9620250" cy="4247317"/>
          </a:xfrm>
          <a:prstGeom prst="rect">
            <a:avLst/>
          </a:prstGeom>
          <a:noFill/>
        </p:spPr>
        <p:txBody>
          <a:bodyPr wrap="square" rtlCol="0">
            <a:spAutoFit/>
          </a:bodyPr>
          <a:lstStyle/>
          <a:p>
            <a:pPr algn="l"/>
            <a:r>
              <a:rPr lang="en-US" sz="2800" dirty="0">
                <a:latin typeface="Sitka Display Semibold" pitchFamily="2" charset="0"/>
              </a:rPr>
              <a:t>-PROBLEM STATEMENT</a:t>
            </a:r>
          </a:p>
          <a:p>
            <a:pPr algn="l"/>
            <a:r>
              <a:rPr lang="en-US" sz="2800" dirty="0">
                <a:latin typeface="Sitka Display Semibold" pitchFamily="2" charset="0"/>
              </a:rPr>
              <a:t>-PROJECT OVERVIEW</a:t>
            </a:r>
          </a:p>
          <a:p>
            <a:pPr algn="l"/>
            <a:r>
              <a:rPr lang="en-US" sz="2800" dirty="0">
                <a:latin typeface="Sitka Display Semibold" pitchFamily="2" charset="0"/>
              </a:rPr>
              <a:t>-WHO ARE THE END USERS?</a:t>
            </a:r>
          </a:p>
          <a:p>
            <a:pPr algn="l"/>
            <a:r>
              <a:rPr lang="en-US" sz="2800" dirty="0">
                <a:latin typeface="Sitka Display Semibold" pitchFamily="2" charset="0"/>
              </a:rPr>
              <a:t>-SOLUTION AND VALUE PROPOSITION </a:t>
            </a:r>
          </a:p>
          <a:p>
            <a:pPr algn="l"/>
            <a:r>
              <a:rPr lang="en-US" sz="2800" dirty="0">
                <a:latin typeface="Sitka Display Semibold" pitchFamily="2" charset="0"/>
              </a:rPr>
              <a:t>-THE WOW FACTOR </a:t>
            </a:r>
          </a:p>
          <a:p>
            <a:pPr algn="l"/>
            <a:r>
              <a:rPr lang="en-US" sz="2800" dirty="0">
                <a:latin typeface="Sitka Display Semibold" pitchFamily="2" charset="0"/>
              </a:rPr>
              <a:t>-MODELLING </a:t>
            </a:r>
          </a:p>
          <a:p>
            <a:pPr algn="l"/>
            <a:r>
              <a:rPr lang="en-US" sz="2800" dirty="0">
                <a:latin typeface="Sitka Display Semibold" pitchFamily="2" charset="0"/>
              </a:rPr>
              <a:t>-RESULT </a:t>
            </a:r>
          </a:p>
          <a:p>
            <a:pPr algn="l"/>
            <a:r>
              <a:rPr lang="en-US" sz="2800" dirty="0">
                <a:latin typeface="Sitka Display Semibold" pitchFamily="2" charset="0"/>
              </a:rPr>
              <a:t>-CONCLUSION</a:t>
            </a:r>
          </a:p>
          <a:p>
            <a:pPr algn="ctr"/>
            <a:endParaRPr lang="en-US" sz="2800" dirty="0">
              <a:latin typeface="Sitka Display Semibold" pitchFamily="2"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58647" y="1562100"/>
            <a:ext cx="7928928" cy="4514850"/>
          </a:xfrm>
          <a:prstGeom prst="rect">
            <a:avLst/>
          </a:prstGeom>
          <a:noFill/>
        </p:spPr>
        <p:txBody>
          <a:bodyPr wrap="square" rtlCol="0">
            <a:spAutoFit/>
          </a:bodyPr>
          <a:lstStyle/>
          <a:p>
            <a:endParaRPr lang="en-IN" dirty="0"/>
          </a:p>
        </p:txBody>
      </p:sp>
      <p:sp>
        <p:nvSpPr>
          <p:cNvPr id="12" name="TextBox 11"/>
          <p:cNvSpPr txBox="1"/>
          <p:nvPr/>
        </p:nvSpPr>
        <p:spPr>
          <a:xfrm>
            <a:off x="739775" y="1562100"/>
            <a:ext cx="7928928" cy="3416320"/>
          </a:xfrm>
          <a:prstGeom prst="rect">
            <a:avLst/>
          </a:prstGeom>
          <a:noFill/>
        </p:spPr>
        <p:txBody>
          <a:bodyPr wrap="square" rtlCol="0">
            <a:spAutoFit/>
          </a:bodyPr>
          <a:lstStyle/>
          <a:p>
            <a:r>
              <a:rPr lang="en-US" dirty="0">
                <a:latin typeface="Sitka Display Semibold" pitchFamily="2" charset="0"/>
              </a:rPr>
              <a:t>In today's digital age, there is an abundance of textual data available on social media, product reviews, and other online platforms. Understanding the sentiment expressed in this data is crucial for businesses, marketers, and researchers to make informed decisions. However, manually analyzing large volumes of text for sentiment is time-consuming and impractical. </a:t>
            </a:r>
          </a:p>
          <a:p>
            <a:endParaRPr lang="en-US" dirty="0">
              <a:latin typeface="Sitka Display Semibold" pitchFamily="2" charset="0"/>
            </a:endParaRPr>
          </a:p>
          <a:p>
            <a:r>
              <a:rPr lang="en-US" dirty="0">
                <a:latin typeface="Sitka Display Semibold" pitchFamily="2" charset="0"/>
              </a:rPr>
              <a:t>This project aims to address this challenge by developing a sentiment analysis tool using the Generative AI. The tool will be capable of analyzing textual data and classifying it into positive, negative, or neutral sentiments. The project will focus on implementing and optimizing the sentiment analysis function, testing its performance, and providing insights for future improvements and research in the field of sentiment analysis.</a:t>
            </a:r>
            <a:endParaRPr lang="en-IN" dirty="0">
              <a:latin typeface="Sitka Display Semibold"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8480425" cy="4648708"/>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US" sz="4250" spc="-10" dirty="0"/>
            </a:br>
            <a:br>
              <a:rPr lang="en-IN" sz="4250" spc="-10" dirty="0"/>
            </a:br>
            <a:r>
              <a:rPr lang="en-US" sz="1800" b="0" i="0" dirty="0">
                <a:effectLst/>
                <a:latin typeface="Sitka Display Semibold" pitchFamily="2" charset="0"/>
              </a:rPr>
              <a:t>Sentiment analysis, a subset of natural language processing (NLP), involves determining the sentiment conveyed in a piece of text, whether positive, negative, or neutral.</a:t>
            </a:r>
            <a:br>
              <a:rPr lang="en-US" sz="1800" b="0" i="0" dirty="0">
                <a:effectLst/>
                <a:latin typeface="Sitka Display Semibold" pitchFamily="2" charset="0"/>
              </a:rPr>
            </a:br>
            <a:r>
              <a:rPr lang="en-US" sz="1800" b="0" i="0" dirty="0">
                <a:effectLst/>
                <a:latin typeface="Sitka Display Semibold" pitchFamily="2" charset="0"/>
              </a:rPr>
              <a:t>This project aims to explore the application of generative artificial intelligence (AI) models in sentiment analysis tasks.</a:t>
            </a:r>
            <a:br>
              <a:rPr lang="en-US" sz="1800" b="0" i="0" dirty="0">
                <a:effectLst/>
                <a:latin typeface="Sitka Display Semibold" pitchFamily="2" charset="0"/>
              </a:rPr>
            </a:br>
            <a:br>
              <a:rPr lang="en-US" sz="1800" b="0" i="0" dirty="0">
                <a:effectLst/>
                <a:latin typeface="Sitka Display Semibold" pitchFamily="2" charset="0"/>
              </a:rPr>
            </a:br>
            <a:r>
              <a:rPr lang="en-US" sz="1800" b="0" i="0" dirty="0">
                <a:effectLst/>
                <a:latin typeface="Sitka Display Semibold" pitchFamily="2" charset="0"/>
              </a:rPr>
              <a:t>Generative AI models, such as Generative Adversarial Networks (GANs) or autoregressive language models like GPT (Generative Pre-trained Transformer), have shown remarkable capabilities in generating coherent text and understanding contextual relationships.</a:t>
            </a:r>
            <a:br>
              <a:rPr lang="en-US" sz="1800" b="0" i="0" dirty="0">
                <a:effectLst/>
                <a:latin typeface="Sitka Display Semibold" pitchFamily="2" charset="0"/>
              </a:rPr>
            </a:br>
            <a:r>
              <a:rPr lang="en-US" sz="1800" b="0" i="0" dirty="0">
                <a:effectLst/>
                <a:latin typeface="Sitka Display Semibold" pitchFamily="2" charset="0"/>
              </a:rPr>
              <a:t>Leveraging generative AI for sentiment analysis could lead to more nuanced understanding and interpretation of text sentiments, capturing subtleties that traditional approaches might miss.</a:t>
            </a:r>
            <a:br>
              <a:rPr lang="en-US" sz="1800" b="0" i="0" dirty="0">
                <a:effectLst/>
                <a:latin typeface="Sitka Display Semibold" pitchFamily="2" charset="0"/>
              </a:rPr>
            </a:br>
            <a:endParaRPr sz="1800" dirty="0">
              <a:latin typeface="Sitka Display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3"/>
            <a:ext cx="9805035" cy="5637055"/>
          </a:xfrm>
          <a:prstGeom prst="rect">
            <a:avLst/>
          </a:prstGeom>
        </p:spPr>
        <p:txBody>
          <a:bodyPr vert="horz" wrap="square" lIns="0" tIns="522858" rIns="0" bIns="0" rtlCol="0">
            <a:spAutoFit/>
          </a:bodyPr>
          <a:lstStyle/>
          <a:p>
            <a:pPr marL="153670" algn="l">
              <a:lnSpc>
                <a:spcPct val="100000"/>
              </a:lnSpc>
              <a:spcBef>
                <a:spcPts val="130"/>
              </a:spcBef>
            </a:pPr>
            <a:r>
              <a:rPr lang="en-US" sz="4400" dirty="0"/>
              <a:t>WHO</a:t>
            </a:r>
            <a:r>
              <a:rPr lang="en-US" sz="4400" spc="-245" dirty="0"/>
              <a:t> </a:t>
            </a:r>
            <a:r>
              <a:rPr lang="en-US" sz="4400" dirty="0"/>
              <a:t>ARE</a:t>
            </a:r>
            <a:r>
              <a:rPr lang="en-US" sz="4400" spc="-70" dirty="0"/>
              <a:t> </a:t>
            </a:r>
            <a:r>
              <a:rPr lang="en-US" sz="4400" dirty="0"/>
              <a:t>THE</a:t>
            </a:r>
            <a:r>
              <a:rPr lang="en-US" sz="4400" spc="-55" dirty="0"/>
              <a:t> </a:t>
            </a:r>
            <a:r>
              <a:rPr lang="en-US" sz="4400" dirty="0"/>
              <a:t>END</a:t>
            </a:r>
            <a:r>
              <a:rPr lang="en-US" sz="4400" spc="-70" dirty="0"/>
              <a:t> </a:t>
            </a:r>
            <a:r>
              <a:rPr lang="en-US" sz="4400" spc="-10" dirty="0"/>
              <a:t>USERS?</a:t>
            </a:r>
            <a:br>
              <a:rPr lang="en-US" sz="4400" spc="-10" dirty="0"/>
            </a:br>
            <a:r>
              <a:rPr lang="en-US" sz="1800" i="0" dirty="0">
                <a:effectLst/>
                <a:latin typeface="Sitka Display Semibold" pitchFamily="2" charset="0"/>
              </a:rPr>
              <a:t>Businesses and brands often use sentiment analysis to monitor customer feedback and sentiment about their products or services.</a:t>
            </a:r>
            <a:br>
              <a:rPr lang="en-US" sz="1800" i="0" dirty="0">
                <a:effectLst/>
                <a:latin typeface="Sitka Display Semibold" pitchFamily="2" charset="0"/>
              </a:rPr>
            </a:br>
            <a:br>
              <a:rPr lang="en-US" sz="1800" i="0" dirty="0">
                <a:effectLst/>
                <a:latin typeface="Sitka Display Semibold" pitchFamily="2" charset="0"/>
              </a:rPr>
            </a:br>
            <a:r>
              <a:rPr lang="en-US" sz="1800" i="0" dirty="0">
                <a:effectLst/>
                <a:latin typeface="Sitka Display Semibold" pitchFamily="2" charset="0"/>
              </a:rPr>
              <a:t>Market researchers leverage sentiment analysis to analyze public opinion, market trends, and consumer preferences</a:t>
            </a:r>
            <a:br>
              <a:rPr lang="en-US" sz="1800" i="0" dirty="0">
                <a:effectLst/>
                <a:latin typeface="Sitka Display Semibold" pitchFamily="2" charset="0"/>
              </a:rPr>
            </a:br>
            <a:r>
              <a:rPr lang="en-US" sz="1800" i="0" dirty="0">
                <a:effectLst/>
                <a:latin typeface="Sitka Display Semibold" pitchFamily="2" charset="0"/>
              </a:rPr>
              <a:t>Social media platforms utilize sentiment analysis to provide insights to users, advertisers, and content creators</a:t>
            </a:r>
            <a:r>
              <a:rPr lang="en-US" sz="1800" i="0" dirty="0">
                <a:solidFill>
                  <a:srgbClr val="ECECEC"/>
                </a:solidFill>
                <a:effectLst/>
                <a:latin typeface="Sitka Display Semibold" pitchFamily="2" charset="0"/>
              </a:rPr>
              <a:t>..</a:t>
            </a:r>
            <a:br>
              <a:rPr lang="en-US" sz="1800" i="0" dirty="0">
                <a:solidFill>
                  <a:srgbClr val="ECECEC"/>
                </a:solidFill>
                <a:effectLst/>
                <a:latin typeface="Sitka Display Semibold" pitchFamily="2" charset="0"/>
              </a:rPr>
            </a:br>
            <a:br>
              <a:rPr lang="en-US" sz="1800" i="0" dirty="0">
                <a:solidFill>
                  <a:srgbClr val="ECECEC"/>
                </a:solidFill>
                <a:effectLst/>
                <a:latin typeface="Sitka Display Semibold" pitchFamily="2" charset="0"/>
              </a:rPr>
            </a:br>
            <a:r>
              <a:rPr lang="en-US" sz="1800" b="0" i="0" dirty="0">
                <a:effectLst/>
                <a:latin typeface="Sitka Display Semibold" pitchFamily="2" charset="0"/>
              </a:rPr>
              <a:t>Financial institutions use sentiment analysis to analyze market sentiment and investor opinions to make informed investment decisions.</a:t>
            </a:r>
            <a:br>
              <a:rPr lang="en-US" sz="1800" b="0" i="0" dirty="0">
                <a:effectLst/>
                <a:latin typeface="Sitka Display Semibold" pitchFamily="2" charset="0"/>
              </a:rPr>
            </a:br>
            <a:br>
              <a:rPr lang="en-US" sz="1800" b="0" i="0" dirty="0">
                <a:effectLst/>
                <a:latin typeface="Sitka Display Semibold" pitchFamily="2" charset="0"/>
              </a:rPr>
            </a:br>
            <a:r>
              <a:rPr lang="en-US" sz="1800" b="0" i="0" dirty="0">
                <a:effectLst/>
                <a:latin typeface="Sitka Display Semibold" pitchFamily="2" charset="0"/>
              </a:rPr>
              <a:t>Government agencies and political organizations use sentiment analysis to analyze public opinion, sentiment, and trends related to policies, elections, and public figures.</a:t>
            </a:r>
            <a:br>
              <a:rPr lang="en-US" sz="1800" b="0" i="0" dirty="0">
                <a:effectLst/>
                <a:latin typeface="Sitka Display Semibold" pitchFamily="2" charset="0"/>
              </a:rPr>
            </a:br>
            <a:br>
              <a:rPr lang="en-US" sz="1800" b="0" i="0" dirty="0">
                <a:effectLst/>
                <a:latin typeface="Sitka Display Semibold" pitchFamily="2" charset="0"/>
              </a:rPr>
            </a:br>
            <a:r>
              <a:rPr lang="en-US" sz="1800" b="0" i="0" dirty="0">
                <a:effectLst/>
                <a:latin typeface="Sitka Display Semibold" pitchFamily="2" charset="0"/>
              </a:rPr>
              <a:t>Healthcare providers may use sentiment analysis to analyze patient feedback, reviews, and social media discussions to understand patient satisfaction and improve healthcare services.</a:t>
            </a:r>
            <a:endParaRPr lang="en-US" sz="1800" dirty="0">
              <a:latin typeface="Sitka Display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1" y="385444"/>
            <a:ext cx="11201400" cy="5753498"/>
          </a:xfrm>
          <a:prstGeom prst="rect">
            <a:avLst/>
          </a:prstGeom>
        </p:spPr>
        <p:txBody>
          <a:bodyPr vert="horz" wrap="square" lIns="0" tIns="485775" rIns="0" bIns="0" rtlCol="0">
            <a:spAutoFit/>
          </a:bodyPr>
          <a:lstStyle/>
          <a:p>
            <a:pPr algn="l">
              <a:buFont typeface="Arial" panose="020B0604020202020204" pitchFamily="34" charset="0"/>
              <a:buChar char="•"/>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br>
              <a:rPr lang="en-US" sz="3600" spc="-10" dirty="0"/>
            </a:br>
            <a:r>
              <a:rPr lang="en-US" sz="1800" b="0" i="1" u="sng" dirty="0">
                <a:effectLst/>
                <a:latin typeface="Sitka Display Semibold" pitchFamily="2" charset="0"/>
              </a:rPr>
              <a:t>Data Preparation</a:t>
            </a:r>
            <a:r>
              <a:rPr lang="en-US" sz="1800" b="0" i="0" dirty="0">
                <a:effectLst/>
                <a:latin typeface="Sitka Display Semibold" pitchFamily="2" charset="0"/>
              </a:rPr>
              <a:t>: Collect or preprocess a dataset of text samples labeled with sentiment labels.</a:t>
            </a:r>
            <a:br>
              <a:rPr lang="en-US" sz="1800" b="0" i="0" dirty="0">
                <a:effectLst/>
                <a:latin typeface="Sitka Display Semibold" pitchFamily="2" charset="0"/>
              </a:rPr>
            </a:br>
            <a:br>
              <a:rPr lang="en-US" sz="1800" b="0" dirty="0">
                <a:latin typeface="Sitka Display Semibold" pitchFamily="2" charset="0"/>
              </a:rPr>
            </a:br>
            <a:r>
              <a:rPr lang="en-US" sz="1800" b="0" i="1" u="sng" dirty="0">
                <a:effectLst/>
                <a:latin typeface="Sitka Display Semibold" pitchFamily="2" charset="0"/>
              </a:rPr>
              <a:t>Model Architecture</a:t>
            </a:r>
            <a:r>
              <a:rPr lang="en-US" sz="1800" b="0" i="1" dirty="0">
                <a:effectLst/>
                <a:latin typeface="Sitka Display Semibold" pitchFamily="2" charset="0"/>
              </a:rPr>
              <a:t>: </a:t>
            </a:r>
            <a:r>
              <a:rPr lang="en-US" sz="1800" b="0" i="0" dirty="0">
                <a:effectLst/>
                <a:latin typeface="Sitka Display Semibold" pitchFamily="2" charset="0"/>
              </a:rPr>
              <a:t>Select a generative AI model suitable for sentiment analysis tasks, such as GPT (Generative Pre-trained Transformer) or BERT (Bidirectional Encoder Representations from Transformers).</a:t>
            </a:r>
            <a:br>
              <a:rPr lang="en-US" sz="1800" b="0" i="0" dirty="0">
                <a:effectLst/>
                <a:latin typeface="Sitka Display Semibold" pitchFamily="2" charset="0"/>
              </a:rPr>
            </a:br>
            <a:br>
              <a:rPr lang="en-US" sz="1800" b="0" i="0" dirty="0">
                <a:effectLst/>
                <a:latin typeface="Sitka Display Semibold" pitchFamily="2" charset="0"/>
              </a:rPr>
            </a:br>
            <a:r>
              <a:rPr lang="en-US" sz="1800" b="0" i="1" u="sng" dirty="0">
                <a:effectLst/>
                <a:latin typeface="Sitka Display Semibold" pitchFamily="2" charset="0"/>
              </a:rPr>
              <a:t>Fine-tunin</a:t>
            </a:r>
            <a:r>
              <a:rPr lang="en-US" sz="1800" b="0" i="1" dirty="0">
                <a:effectLst/>
                <a:latin typeface="Sitka Display Semibold" pitchFamily="2" charset="0"/>
              </a:rPr>
              <a:t>g</a:t>
            </a:r>
            <a:r>
              <a:rPr lang="en-US" sz="1800" b="0" i="0" dirty="0">
                <a:effectLst/>
                <a:latin typeface="Sitka Display Semibold" pitchFamily="2" charset="0"/>
              </a:rPr>
              <a:t>: Fine-tune the selected model on the sentiment analysis dataset using transfer learning techniques, adapting it to recognize and generate text with sentiment awareness.</a:t>
            </a:r>
            <a:br>
              <a:rPr lang="en-US" sz="1800" b="0" i="0" dirty="0">
                <a:effectLst/>
                <a:latin typeface="Sitka Display Semibold" pitchFamily="2" charset="0"/>
              </a:rPr>
            </a:br>
            <a:br>
              <a:rPr lang="en-US" sz="1800" b="0" i="0" u="sng" dirty="0">
                <a:effectLst/>
                <a:latin typeface="Sitka Display Semibold" pitchFamily="2" charset="0"/>
              </a:rPr>
            </a:br>
            <a:r>
              <a:rPr lang="en-US" sz="1800" b="0" i="1" u="sng" dirty="0">
                <a:effectLst/>
                <a:latin typeface="Sitka Display Semibold" pitchFamily="2" charset="0"/>
              </a:rPr>
              <a:t>Evaluation Metrics</a:t>
            </a:r>
            <a:r>
              <a:rPr lang="en-US" sz="1800" b="0" i="1" dirty="0">
                <a:effectLst/>
                <a:latin typeface="Sitka Display Semibold" pitchFamily="2" charset="0"/>
              </a:rPr>
              <a:t>: </a:t>
            </a:r>
            <a:r>
              <a:rPr lang="en-US" sz="1800" b="0" i="0" dirty="0">
                <a:effectLst/>
                <a:latin typeface="Sitka Display Semibold" pitchFamily="2" charset="0"/>
              </a:rPr>
              <a:t>Evaluate the performance of the generative AI-based sentiment analysis system using metrics such as accuracy, precision, recall, and F1-score.</a:t>
            </a:r>
            <a:br>
              <a:rPr lang="en-US" sz="1800" b="0" i="0" dirty="0">
                <a:effectLst/>
                <a:latin typeface="Sitka Display Semibold" pitchFamily="2" charset="0"/>
              </a:rPr>
            </a:br>
            <a:br>
              <a:rPr lang="en-US" sz="1800" b="0" i="0" u="sng" dirty="0">
                <a:effectLst/>
                <a:latin typeface="Sitka Display Semibold" pitchFamily="2" charset="0"/>
              </a:rPr>
            </a:br>
            <a:r>
              <a:rPr lang="en-US" sz="1800" b="0" i="1" u="sng" dirty="0">
                <a:effectLst/>
                <a:latin typeface="Sitka Display Semibold" pitchFamily="2" charset="0"/>
              </a:rPr>
              <a:t>Interpretability Techniques</a:t>
            </a:r>
            <a:r>
              <a:rPr lang="en-US" sz="1800" b="0" i="1" dirty="0">
                <a:effectLst/>
                <a:latin typeface="Sitka Display Semibold" pitchFamily="2" charset="0"/>
              </a:rPr>
              <a:t>: </a:t>
            </a:r>
            <a:r>
              <a:rPr lang="en-US" sz="1800" b="0" i="0" dirty="0">
                <a:effectLst/>
                <a:latin typeface="Sitka Display Semibold" pitchFamily="2" charset="0"/>
              </a:rPr>
              <a:t>Employ techniques such as attention visualization, saliency mapping, or gradient-based methods to interpret the decisions made by the generative AI model.</a:t>
            </a:r>
            <a:br>
              <a:rPr lang="en-US" sz="1800" b="0" i="0" dirty="0">
                <a:effectLst/>
                <a:latin typeface="Sitka Display Semibold" pitchFamily="2" charset="0"/>
              </a:rPr>
            </a:br>
            <a:br>
              <a:rPr lang="en-US" sz="1800" b="0" i="0" dirty="0">
                <a:effectLst/>
                <a:latin typeface="Sitka Display Semibold" pitchFamily="2" charset="0"/>
              </a:rPr>
            </a:br>
            <a:r>
              <a:rPr lang="en-US" sz="1800" b="0" i="1" u="sng" dirty="0">
                <a:effectLst/>
                <a:latin typeface="Sitka Display Semibold" pitchFamily="2" charset="0"/>
              </a:rPr>
              <a:t>Deployment: </a:t>
            </a:r>
            <a:r>
              <a:rPr lang="en-US" sz="1800" b="0" i="0" dirty="0">
                <a:effectLst/>
                <a:latin typeface="Sitka Display Semibold" pitchFamily="2" charset="0"/>
              </a:rPr>
              <a:t>Deploy the trained generative AI-based sentiment analysis system as a service or integrate it into existing platforms for real-time sentiment analysis.</a:t>
            </a:r>
            <a:br>
              <a:rPr lang="en-US" sz="1800" b="0" i="0" dirty="0">
                <a:effectLst/>
                <a:latin typeface="Sitka Display Semibold" pitchFamily="2" charset="0"/>
              </a:rPr>
            </a:br>
            <a:endParaRPr sz="1800" dirty="0">
              <a:latin typeface="Sitka Display Semibold"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39700" y="482921"/>
            <a:ext cx="10439400" cy="6375079"/>
          </a:xfrm>
          <a:prstGeom prst="rect">
            <a:avLst/>
          </a:prstGeom>
        </p:spPr>
        <p:txBody>
          <a:bodyPr vert="horz" wrap="square" lIns="0" tIns="286004" rIns="0" bIns="0" rtlCol="0">
            <a:spAutoFit/>
          </a:bodyPr>
          <a:lstStyle/>
          <a:p>
            <a:pPr algn="l"/>
            <a:r>
              <a:rPr sz="4400" dirty="0"/>
              <a:t>THE</a:t>
            </a:r>
            <a:r>
              <a:rPr sz="4400" spc="20" dirty="0"/>
              <a:t> </a:t>
            </a:r>
            <a:r>
              <a:rPr sz="4400" dirty="0"/>
              <a:t>WOW</a:t>
            </a:r>
            <a:r>
              <a:rPr sz="4400" spc="90" dirty="0"/>
              <a:t> </a:t>
            </a:r>
            <a:r>
              <a:rPr sz="4400" dirty="0"/>
              <a:t>IN YOUR </a:t>
            </a:r>
            <a:r>
              <a:rPr sz="4400" spc="-10" dirty="0"/>
              <a:t>SOLUTION</a:t>
            </a:r>
            <a:br>
              <a:rPr lang="en-US" sz="1050" spc="-10" dirty="0"/>
            </a:br>
            <a:br>
              <a:rPr lang="en-IN" sz="1050" spc="-10" dirty="0"/>
            </a:br>
            <a:r>
              <a:rPr lang="en-US" sz="1600" b="1" i="1" u="sng" dirty="0">
                <a:effectLst/>
                <a:latin typeface="Sitka Display Semibold" pitchFamily="2" charset="0"/>
              </a:rPr>
              <a:t>Nuanced Understanding</a:t>
            </a:r>
            <a:r>
              <a:rPr lang="en-US" sz="1600" b="1" i="0" dirty="0">
                <a:effectLst/>
                <a:latin typeface="Sitka Display Semibold" pitchFamily="2" charset="0"/>
              </a:rPr>
              <a:t>:</a:t>
            </a:r>
            <a:r>
              <a:rPr lang="en-US" sz="1600" b="0" i="0" dirty="0">
                <a:effectLst/>
                <a:latin typeface="Sitka Display Semibold" pitchFamily="2" charset="0"/>
              </a:rPr>
              <a:t> Generative AI models, such as GPT (Generative Pre-trained Transformer) or BERT (Bidirectional Encoder Representations from Transformers), have the ability to understand context, sarcasm, and subtle nuances in language. This allows them to capture the full spectrum of human sentiment more accurately than traditional methods.</a:t>
            </a:r>
            <a:br>
              <a:rPr lang="en-US" sz="1600" b="0" i="0" dirty="0">
                <a:effectLst/>
                <a:latin typeface="Sitka Display Semibold" pitchFamily="2" charset="0"/>
              </a:rPr>
            </a:br>
            <a:br>
              <a:rPr lang="en-US" sz="1600" b="0" i="0" dirty="0">
                <a:effectLst/>
                <a:latin typeface="Sitka Display Semibold" pitchFamily="2" charset="0"/>
              </a:rPr>
            </a:br>
            <a:r>
              <a:rPr lang="en-US" sz="1600" b="1" i="1" u="sng" dirty="0">
                <a:effectLst/>
                <a:latin typeface="Sitka Display Semibold" pitchFamily="2" charset="0"/>
              </a:rPr>
              <a:t>Contextual Awareness</a:t>
            </a:r>
            <a:r>
              <a:rPr lang="en-US" sz="1600" b="1" i="0" dirty="0">
                <a:effectLst/>
                <a:latin typeface="Sitka Display Semibold" pitchFamily="2" charset="0"/>
              </a:rPr>
              <a:t>:</a:t>
            </a:r>
            <a:r>
              <a:rPr lang="en-US" sz="1600" b="0" i="0" dirty="0">
                <a:effectLst/>
                <a:latin typeface="Sitka Display Semibold" pitchFamily="2" charset="0"/>
              </a:rPr>
              <a:t> Generative AI models are trained on vast amounts of text data, enabling them to understand context and relationships between words and phrases. This contextual awareness helps them interpret sentiment in a more sophisticated manner, taking into account the broader context of the text.</a:t>
            </a:r>
            <a:br>
              <a:rPr lang="en-US" sz="1600" b="0" i="0" dirty="0">
                <a:effectLst/>
                <a:latin typeface="Sitka Display Semibold" pitchFamily="2" charset="0"/>
              </a:rPr>
            </a:br>
            <a:br>
              <a:rPr lang="en-US" sz="1600" b="0" i="0" dirty="0">
                <a:effectLst/>
                <a:latin typeface="Sitka Display Semibold" pitchFamily="2" charset="0"/>
              </a:rPr>
            </a:br>
            <a:r>
              <a:rPr lang="en-US" sz="1600" b="1" i="1" u="sng" dirty="0">
                <a:effectLst/>
                <a:latin typeface="Sitka Display Semibold" pitchFamily="2" charset="0"/>
              </a:rPr>
              <a:t>Creative Generation</a:t>
            </a:r>
            <a:r>
              <a:rPr lang="en-US" sz="1600" b="1" i="1" dirty="0">
                <a:effectLst/>
                <a:latin typeface="Sitka Display Semibold" pitchFamily="2" charset="0"/>
              </a:rPr>
              <a:t>:</a:t>
            </a:r>
            <a:r>
              <a:rPr lang="en-US" sz="1600" b="0" i="1" dirty="0">
                <a:effectLst/>
                <a:latin typeface="Sitka Display Semibold" pitchFamily="2" charset="0"/>
              </a:rPr>
              <a:t> </a:t>
            </a:r>
            <a:r>
              <a:rPr lang="en-US" sz="1600" b="0" i="0" dirty="0">
                <a:effectLst/>
                <a:latin typeface="Sitka Display Semibold" pitchFamily="2" charset="0"/>
              </a:rPr>
              <a:t>Generative AI models have the ability to generate text that conforms to a given sentiment or emotional tone. This opens up possibilities for creative applications, such as generating personalized product reviews, crafting compelling marketing messages, or generating dialogue for virtual assistants with specific emotional characteristics.</a:t>
            </a:r>
            <a:br>
              <a:rPr lang="en-US" sz="1600" b="0" i="0" dirty="0">
                <a:effectLst/>
                <a:latin typeface="Sitka Display Semibold" pitchFamily="2" charset="0"/>
              </a:rPr>
            </a:br>
            <a:br>
              <a:rPr lang="en-US" sz="1600" b="0" i="1" dirty="0">
                <a:effectLst/>
                <a:latin typeface="Sitka Display Semibold" pitchFamily="2" charset="0"/>
              </a:rPr>
            </a:br>
            <a:r>
              <a:rPr lang="en-US" sz="1600" b="1" i="1" u="sng" dirty="0">
                <a:effectLst/>
                <a:latin typeface="Sitka Display Semibold" pitchFamily="2" charset="0"/>
              </a:rPr>
              <a:t>Interpretability</a:t>
            </a:r>
            <a:r>
              <a:rPr lang="en-US" sz="1600" b="1" i="1" dirty="0">
                <a:effectLst/>
                <a:latin typeface="Sitka Display Semibold" pitchFamily="2" charset="0"/>
              </a:rPr>
              <a:t>:</a:t>
            </a:r>
            <a:r>
              <a:rPr lang="en-US" sz="1600" b="0" i="1" dirty="0">
                <a:effectLst/>
                <a:latin typeface="Sitka Display Semibold" pitchFamily="2" charset="0"/>
              </a:rPr>
              <a:t> </a:t>
            </a:r>
            <a:r>
              <a:rPr lang="en-US" sz="1600" b="0" i="0" dirty="0">
                <a:effectLst/>
                <a:latin typeface="Sitka Display Semibold" pitchFamily="2" charset="0"/>
              </a:rPr>
              <a:t>While generative AI models are often considered "black boxes" due to their complexity, efforts are being made to improve their interpretability. Being able to interpret the decisions made by these models can provide valuable insights into how sentiment is encoded and represented in the learned representations, leading to a deeper understanding of human emotion.</a:t>
            </a:r>
            <a:br>
              <a:rPr lang="en-US" sz="1600" b="0" i="0" dirty="0">
                <a:effectLst/>
                <a:latin typeface="Sitka Display Semibold" pitchFamily="2" charset="0"/>
              </a:rPr>
            </a:br>
            <a:br>
              <a:rPr lang="en-US" sz="1600" b="0" i="0" dirty="0">
                <a:effectLst/>
                <a:latin typeface="Sitka Display Semibold" pitchFamily="2" charset="0"/>
              </a:rPr>
            </a:br>
            <a:r>
              <a:rPr lang="en-US" sz="1600" b="1" i="1" u="sng" dirty="0">
                <a:effectLst/>
                <a:latin typeface="Sitka Display Semibold" pitchFamily="2" charset="0"/>
              </a:rPr>
              <a:t>Real-Time Analysis</a:t>
            </a:r>
            <a:r>
              <a:rPr lang="en-US" sz="1600" b="1" i="1" dirty="0">
                <a:effectLst/>
                <a:latin typeface="Sitka Display Semibold" pitchFamily="2" charset="0"/>
              </a:rPr>
              <a:t>:</a:t>
            </a:r>
            <a:r>
              <a:rPr lang="en-US" sz="1600" b="0" i="1" dirty="0">
                <a:effectLst/>
                <a:latin typeface="Sitka Display Semibold" pitchFamily="2" charset="0"/>
              </a:rPr>
              <a:t> </a:t>
            </a:r>
            <a:r>
              <a:rPr lang="en-US" sz="1600" b="0" i="0" dirty="0">
                <a:effectLst/>
                <a:latin typeface="Sitka Display Semibold" pitchFamily="2" charset="0"/>
              </a:rPr>
              <a:t>Generative AI models can be deployed for real-time sentiment analysis, allowing for immediate feedback and insights. This rapid analysis enables businesses to respond quickly to customer feedback, identify emerging trends, and make data-driven decisions in real-time.</a:t>
            </a:r>
            <a:br>
              <a:rPr lang="en-US" sz="1600" b="0" i="0" dirty="0">
                <a:effectLst/>
                <a:latin typeface="Sitka Display Semibold" pitchFamily="2" charset="0"/>
              </a:rPr>
            </a:br>
            <a:br>
              <a:rPr lang="en-US" sz="1050" b="0" i="0" dirty="0">
                <a:effectLst/>
                <a:latin typeface="Söhne"/>
              </a:rPr>
            </a:br>
            <a:endParaRPr sz="10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3908425"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24D601BA-5757-68C0-05C8-A352BF07476B}"/>
              </a:ext>
            </a:extLst>
          </p:cNvPr>
          <p:cNvSpPr txBox="1"/>
          <p:nvPr/>
        </p:nvSpPr>
        <p:spPr>
          <a:xfrm>
            <a:off x="457200" y="1174062"/>
            <a:ext cx="8696425" cy="3416320"/>
          </a:xfrm>
          <a:prstGeom prst="rect">
            <a:avLst/>
          </a:prstGeom>
          <a:noFill/>
        </p:spPr>
        <p:txBody>
          <a:bodyPr wrap="square">
            <a:spAutoFit/>
          </a:bodyPr>
          <a:lstStyle/>
          <a:p>
            <a:pPr algn="l"/>
            <a:r>
              <a:rPr lang="en-US" b="1" i="0" dirty="0">
                <a:solidFill>
                  <a:schemeClr val="tx1"/>
                </a:solidFill>
                <a:effectLst/>
                <a:latin typeface="Söhne"/>
              </a:rPr>
              <a:t>Hardware:</a:t>
            </a: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Central Processing Unit (CPU):</a:t>
            </a:r>
            <a:r>
              <a:rPr lang="en-US" b="0" i="0" dirty="0">
                <a:solidFill>
                  <a:schemeClr val="tx1"/>
                </a:solidFill>
                <a:effectLst/>
                <a:latin typeface="Söhne"/>
              </a:rPr>
              <a:t> CPUs are the primary hardware component used for general-purpose computing tasks in sentiment analysis. They are suitable for smaller-scale sentiment analysis projects and basic NLP tasks.</a:t>
            </a:r>
          </a:p>
          <a:p>
            <a:pPr algn="l">
              <a:buFont typeface="Arial" panose="020B0604020202020204" pitchFamily="34" charset="0"/>
              <a:buChar char="•"/>
            </a:pPr>
            <a:r>
              <a:rPr lang="en-US" b="1" i="0" dirty="0">
                <a:solidFill>
                  <a:schemeClr val="tx1"/>
                </a:solidFill>
                <a:effectLst/>
                <a:latin typeface="Söhne"/>
              </a:rPr>
              <a:t>Graphics Processing Unit (GPU):</a:t>
            </a:r>
            <a:r>
              <a:rPr lang="en-US" b="0" i="0" dirty="0">
                <a:solidFill>
                  <a:schemeClr val="tx1"/>
                </a:solidFill>
                <a:effectLst/>
                <a:latin typeface="Söhne"/>
              </a:rPr>
              <a:t> GPUs excel at parallel processing and are well-suited for training deep learning models in sentiment analysis. They offer significant speedup compared to CPUs, making them essential for larger-scale sentiment analysis projects or models with complex architectures.</a:t>
            </a:r>
          </a:p>
          <a:p>
            <a:pPr algn="l">
              <a:buFont typeface="Arial" panose="020B0604020202020204" pitchFamily="34" charset="0"/>
              <a:buChar char="•"/>
            </a:pPr>
            <a:r>
              <a:rPr lang="en-US" b="1" i="0" dirty="0">
                <a:solidFill>
                  <a:schemeClr val="tx1"/>
                </a:solidFill>
                <a:effectLst/>
                <a:latin typeface="Söhne"/>
              </a:rPr>
              <a:t>Tensor Processing Unit (TPU):</a:t>
            </a:r>
            <a:r>
              <a:rPr lang="en-US" b="0" i="0" dirty="0">
                <a:solidFill>
                  <a:schemeClr val="tx1"/>
                </a:solidFill>
                <a:effectLst/>
                <a:latin typeface="Söhne"/>
              </a:rPr>
              <a:t> TPUs are specialized hardware accelerators designed by Google specifically for deep learning tasks. They offer high computational throughput and are particularly effective for running large-scale sentiment analysis models in cloud environments.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1352</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Book Antiqua</vt:lpstr>
      <vt:lpstr>Calibri</vt:lpstr>
      <vt:lpstr>Sitka Display Semibold</vt:lpstr>
      <vt:lpstr>Söhne</vt:lpstr>
      <vt:lpstr>Trebuchet MS</vt:lpstr>
      <vt:lpstr>Office Theme</vt:lpstr>
      <vt:lpstr>PowerPoint Presentation</vt:lpstr>
      <vt:lpstr>PROJECT TITLE</vt:lpstr>
      <vt:lpstr>AGENDA</vt:lpstr>
      <vt:lpstr>PROBLEM STATEMENT</vt:lpstr>
      <vt:lpstr>PROJECT OVERVIEW  Sentiment analysis, a subset of natural language processing (NLP), involves determining the sentiment conveyed in a piece of text, whether positive, negative, or neutral. This project aims to explore the application of generative artificial intelligence (AI) models in sentiment analysis tasks.  Generative AI models, such as Generative Adversarial Networks (GANs) or autoregressive language models like GPT (Generative Pre-trained Transformer), have shown remarkable capabilities in generating coherent text and understanding contextual relationships. Leveraging generative AI for sentiment analysis could lead to more nuanced understanding and interpretation of text sentiments, capturing subtleties that traditional approaches might miss. </vt:lpstr>
      <vt:lpstr>WHO ARE THE END USERS? Businesses and brands often use sentiment analysis to monitor customer feedback and sentiment about their products or services.  Market researchers leverage sentiment analysis to analyze public opinion, market trends, and consumer preferences Social media platforms utilize sentiment analysis to provide insights to users, advertisers, and content creators..  Financial institutions use sentiment analysis to analyze market sentiment and investor opinions to make informed investment decisions.  Government agencies and political organizations use sentiment analysis to analyze public opinion, sentiment, and trends related to policies, elections, and public figures.  Healthcare providers may use sentiment analysis to analyze patient feedback, reviews, and social media discussions to understand patient satisfaction and improve healthcare services.</vt:lpstr>
      <vt:lpstr>YOUR SOLUTION AND ITS VALUE PROPOSITION Data Preparation: Collect or preprocess a dataset of text samples labeled with sentiment labels.  Model Architecture: Select a generative AI model suitable for sentiment analysis tasks, such as GPT (Generative Pre-trained Transformer) or BERT (Bidirectional Encoder Representations from Transformers).  Fine-tuning: Fine-tune the selected model on the sentiment analysis dataset using transfer learning techniques, adapting it to recognize and generate text with sentiment awareness.  Evaluation Metrics: Evaluate the performance of the generative AI-based sentiment analysis system using metrics such as accuracy, precision, recall, and F1-score.  Interpretability Techniques: Employ techniques such as attention visualization, saliency mapping, or gradient-based methods to interpret the decisions made by the generative AI model.  Deployment: Deploy the trained generative AI-based sentiment analysis system as a service or integrate it into existing platforms for real-time sentiment analysis. </vt:lpstr>
      <vt:lpstr>THE WOW IN YOUR SOLUTION  Nuanced Understanding: Generative AI models, such as GPT (Generative Pre-trained Transformer) or BERT (Bidirectional Encoder Representations from Transformers), have the ability to understand context, sarcasm, and subtle nuances in language. This allows them to capture the full spectrum of human sentiment more accurately than traditional methods.  Contextual Awareness: Generative AI models are trained on vast amounts of text data, enabling them to understand context and relationships between words and phrases. This contextual awareness helps them interpret sentiment in a more sophisticated manner, taking into account the broader context of the text.  Creative Generation: Generative AI models have the ability to generate text that conforms to a given sentiment or emotional tone. This opens up possibilities for creative applications, such as generating personalized product reviews, crafting compelling marketing messages, or generating dialogue for virtual assistants with specific emotional characteristics.  Interpretability: While generative AI models are often considered "black boxes" due to their complexity, efforts are being made to improve their interpretability. Being able to interpret the decisions made by these models can provide valuable insights into how sentiment is encoded and represented in the learned representations, leading to a deeper understanding of human emotion.  Real-Time Analysis: Generative AI models can be deployed for real-time sentiment analysis, allowing for immediate feedback and insights. This rapid analysis enables businesses to respond quickly to customer feedback, identify emerging trends, and make data-driven decisions in real-time.  </vt:lpstr>
      <vt:lpstr>MODELLING</vt:lpstr>
      <vt:lpstr>MODELLING</vt:lpstr>
      <vt:lpstr>RESULTS</vt:lpstr>
      <vt:lpstr>CONCLUSION:  Generative AI presents an exciting opportunity to advance sentiment analysis capabilities by capturing deeper contextual understanding and nuanced sentiments. This project aims to explore the application of generative AI models in sentiment analysis tasks and develop a system capable of understanding and generating text with sentiment awareness. By leveraging generative AI, businesses can gain deeper insights into customer sentiments, leading to more informed decision-making processes and enhanced user experiences.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subramani Konar</cp:lastModifiedBy>
  <cp:revision>5</cp:revision>
  <dcterms:created xsi:type="dcterms:W3CDTF">2024-04-04T13:08:38Z</dcterms:created>
  <dcterms:modified xsi:type="dcterms:W3CDTF">2024-04-04T16:11:47Z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