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d2c6a2c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d2c6a2c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d2c6a2c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d2c6a2c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d2c6a2cf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d2c6a2cf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6d2c6a2cf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6d2c6a2cf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d2c6a2c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d2c6a2c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d2c6a2c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d2c6a2c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8775" y="2091275"/>
            <a:ext cx="7953900" cy="636300"/>
          </a:xfrm>
          <a:prstGeom prst="rect">
            <a:avLst/>
          </a:prstGeom>
          <a:solidFill>
            <a:srgbClr val="98000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fr" sz="1560">
                <a:solidFill>
                  <a:schemeClr val="lt1"/>
                </a:solidFill>
                <a:latin typeface="Times New Roman"/>
                <a:ea typeface="Times New Roman"/>
                <a:cs typeface="Times New Roman"/>
                <a:sym typeface="Times New Roman"/>
              </a:rPr>
              <a:t>TRANSFORMATION DIGITALE DES ENTREPRISES : ANALYSE DES STRATÉGIES D’ADAPTATION DES PME FACE À LA DIGITALISATION EN CÔTE D’IVOIRE</a:t>
            </a:r>
            <a:endParaRPr b="1" sz="1560">
              <a:solidFill>
                <a:schemeClr val="lt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7199350" y="772475"/>
            <a:ext cx="1193325" cy="1053525"/>
          </a:xfrm>
          <a:prstGeom prst="rect">
            <a:avLst/>
          </a:prstGeom>
          <a:noFill/>
          <a:ln>
            <a:noFill/>
          </a:ln>
        </p:spPr>
      </p:pic>
      <p:pic>
        <p:nvPicPr>
          <p:cNvPr id="56" name="Google Shape;56;p13"/>
          <p:cNvPicPr preferRelativeResize="0"/>
          <p:nvPr/>
        </p:nvPicPr>
        <p:blipFill>
          <a:blip r:embed="rId4">
            <a:alphaModFix/>
          </a:blip>
          <a:stretch>
            <a:fillRect/>
          </a:stretch>
        </p:blipFill>
        <p:spPr>
          <a:xfrm>
            <a:off x="271725" y="1113655"/>
            <a:ext cx="2513450" cy="712345"/>
          </a:xfrm>
          <a:prstGeom prst="rect">
            <a:avLst/>
          </a:prstGeom>
          <a:noFill/>
          <a:ln>
            <a:noFill/>
          </a:ln>
        </p:spPr>
      </p:pic>
      <p:pic>
        <p:nvPicPr>
          <p:cNvPr id="57" name="Google Shape;57;p13"/>
          <p:cNvPicPr preferRelativeResize="0"/>
          <p:nvPr/>
        </p:nvPicPr>
        <p:blipFill>
          <a:blip r:embed="rId5">
            <a:alphaModFix/>
          </a:blip>
          <a:stretch>
            <a:fillRect/>
          </a:stretch>
        </p:blipFill>
        <p:spPr>
          <a:xfrm>
            <a:off x="404795" y="294950"/>
            <a:ext cx="2253316" cy="769651"/>
          </a:xfrm>
          <a:prstGeom prst="rect">
            <a:avLst/>
          </a:prstGeom>
          <a:noFill/>
          <a:ln>
            <a:noFill/>
          </a:ln>
        </p:spPr>
      </p:pic>
      <p:sp>
        <p:nvSpPr>
          <p:cNvPr id="58" name="Google Shape;58;p13"/>
          <p:cNvSpPr/>
          <p:nvPr/>
        </p:nvSpPr>
        <p:spPr>
          <a:xfrm>
            <a:off x="271725" y="3650900"/>
            <a:ext cx="3282300" cy="12438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Kouadio Ange (chef de groupe)</a:t>
            </a:r>
            <a:endParaRPr/>
          </a:p>
          <a:p>
            <a:pPr indent="0" lvl="0" marL="0" rtl="0" algn="l">
              <a:spcBef>
                <a:spcPts val="0"/>
              </a:spcBef>
              <a:spcAft>
                <a:spcPts val="0"/>
              </a:spcAft>
              <a:buNone/>
            </a:pPr>
            <a:r>
              <a:rPr lang="fr"/>
              <a:t>Konate Beh</a:t>
            </a:r>
            <a:endParaRPr/>
          </a:p>
          <a:p>
            <a:pPr indent="0" lvl="0" marL="0" rtl="0" algn="l">
              <a:spcBef>
                <a:spcPts val="0"/>
              </a:spcBef>
              <a:spcAft>
                <a:spcPts val="0"/>
              </a:spcAft>
              <a:buClr>
                <a:schemeClr val="dk1"/>
              </a:buClr>
              <a:buSzPts val="1100"/>
              <a:buFont typeface="Arial"/>
              <a:buNone/>
            </a:pPr>
            <a:r>
              <a:rPr lang="fr"/>
              <a:t>Tanho Eliezer</a:t>
            </a:r>
            <a:endParaRPr/>
          </a:p>
          <a:p>
            <a:pPr indent="0" lvl="0" marL="0" rtl="0" algn="l">
              <a:spcBef>
                <a:spcPts val="0"/>
              </a:spcBef>
              <a:spcAft>
                <a:spcPts val="0"/>
              </a:spcAft>
              <a:buClr>
                <a:schemeClr val="dk1"/>
              </a:buClr>
              <a:buSzPts val="1100"/>
              <a:buFont typeface="Arial"/>
              <a:buNone/>
            </a:pPr>
            <a:r>
              <a:rPr lang="fr"/>
              <a:t>Yeo Franck</a:t>
            </a:r>
            <a:endParaRPr/>
          </a:p>
          <a:p>
            <a:pPr indent="0" lvl="0" marL="0" rtl="0" algn="l">
              <a:spcBef>
                <a:spcPts val="0"/>
              </a:spcBef>
              <a:spcAft>
                <a:spcPts val="0"/>
              </a:spcAft>
              <a:buNone/>
            </a:pPr>
            <a:r>
              <a:rPr lang="fr"/>
              <a:t>Yeo Naminin</a:t>
            </a:r>
            <a:endParaRPr/>
          </a:p>
        </p:txBody>
      </p:sp>
      <p:sp>
        <p:nvSpPr>
          <p:cNvPr id="59" name="Google Shape;59;p13"/>
          <p:cNvSpPr/>
          <p:nvPr/>
        </p:nvSpPr>
        <p:spPr>
          <a:xfrm>
            <a:off x="6068625" y="3639725"/>
            <a:ext cx="2688300" cy="12438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 Kouassi Maria</a:t>
            </a:r>
            <a:endParaRPr/>
          </a:p>
        </p:txBody>
      </p:sp>
      <p:sp>
        <p:nvSpPr>
          <p:cNvPr id="60" name="Google Shape;60;p13"/>
          <p:cNvSpPr txBox="1"/>
          <p:nvPr/>
        </p:nvSpPr>
        <p:spPr>
          <a:xfrm>
            <a:off x="647450" y="3173600"/>
            <a:ext cx="26883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Présenté par :</a:t>
            </a:r>
            <a:endParaRPr sz="1800">
              <a:solidFill>
                <a:schemeClr val="dk2"/>
              </a:solidFill>
            </a:endParaRPr>
          </a:p>
        </p:txBody>
      </p:sp>
      <p:sp>
        <p:nvSpPr>
          <p:cNvPr id="61" name="Google Shape;61;p13"/>
          <p:cNvSpPr txBox="1"/>
          <p:nvPr/>
        </p:nvSpPr>
        <p:spPr>
          <a:xfrm>
            <a:off x="6306175" y="3097400"/>
            <a:ext cx="22533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Enseignant</a:t>
            </a:r>
            <a:r>
              <a:rPr lang="fr" sz="1800">
                <a:solidFill>
                  <a:schemeClr val="dk2"/>
                </a:solidFill>
              </a:rPr>
              <a:t>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2448700" y="0"/>
            <a:ext cx="6501601" cy="5307901"/>
          </a:xfrm>
          <a:prstGeom prst="rect">
            <a:avLst/>
          </a:prstGeom>
          <a:noFill/>
          <a:ln>
            <a:noFill/>
          </a:ln>
        </p:spPr>
      </p:pic>
      <p:sp>
        <p:nvSpPr>
          <p:cNvPr id="67" name="Google Shape;67;p14"/>
          <p:cNvSpPr txBox="1"/>
          <p:nvPr>
            <p:ph type="ctrTitle"/>
          </p:nvPr>
        </p:nvSpPr>
        <p:spPr>
          <a:xfrm>
            <a:off x="4972475" y="1635850"/>
            <a:ext cx="3859800" cy="116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title="ev8k8EXj8fEox2EQ50yrp.png"/>
          <p:cNvPicPr preferRelativeResize="0"/>
          <p:nvPr/>
        </p:nvPicPr>
        <p:blipFill>
          <a:blip r:embed="rId3">
            <a:alphaModFix/>
          </a:blip>
          <a:stretch>
            <a:fillRect/>
          </a:stretch>
        </p:blipFill>
        <p:spPr>
          <a:xfrm>
            <a:off x="-374225" y="-2736875"/>
            <a:ext cx="9823002" cy="5893799"/>
          </a:xfrm>
          <a:prstGeom prst="rect">
            <a:avLst/>
          </a:prstGeom>
          <a:noFill/>
          <a:ln>
            <a:noFill/>
          </a:ln>
        </p:spPr>
      </p:pic>
      <p:sp>
        <p:nvSpPr>
          <p:cNvPr id="73" name="Google Shape;73;p15"/>
          <p:cNvSpPr txBox="1"/>
          <p:nvPr/>
        </p:nvSpPr>
        <p:spPr>
          <a:xfrm>
            <a:off x="0" y="3274350"/>
            <a:ext cx="836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latin typeface="Times New Roman"/>
                <a:ea typeface="Times New Roman"/>
                <a:cs typeface="Times New Roman"/>
                <a:sym typeface="Times New Roman"/>
              </a:rPr>
              <a:t>Contexte et enjeux pour les PME ivoiriennes</a:t>
            </a:r>
            <a:endParaRPr b="1" sz="1700">
              <a:latin typeface="Times New Roman"/>
              <a:ea typeface="Times New Roman"/>
              <a:cs typeface="Times New Roman"/>
              <a:sym typeface="Times New Roman"/>
            </a:endParaRPr>
          </a:p>
        </p:txBody>
      </p:sp>
      <p:sp>
        <p:nvSpPr>
          <p:cNvPr id="74" name="Google Shape;74;p15"/>
          <p:cNvSpPr txBox="1"/>
          <p:nvPr/>
        </p:nvSpPr>
        <p:spPr>
          <a:xfrm>
            <a:off x="79550" y="3714750"/>
            <a:ext cx="86976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300">
                <a:latin typeface="Times New Roman"/>
                <a:ea typeface="Times New Roman"/>
                <a:cs typeface="Times New Roman"/>
                <a:sym typeface="Times New Roman"/>
              </a:rPr>
              <a:t> La Côte d’Ivoire connaît une croissance économique soutenue, avec un PIB en hausse et un tissu économique largement porté par les PME, qui représentent plus de 90 % des entreprises et emploient une grande partie de la population active. Malgré un contexte économique complexe et un secteur informel qui emploie environ 90 % de la main-d’œuvre, 71,1 % des PME ivoiriennes affichent une croissance annuelle. Dans ce contexte, la digitalisation devient une opportunité stratégique pour renforcer leur compétitivité et stimuler l’innovation, tout en facilitant une meilleure intégration de ces acteurs dans l’économie formelle.</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179150" y="1085400"/>
            <a:ext cx="8520600" cy="427200"/>
          </a:xfrm>
          <a:prstGeom prst="rect">
            <a:avLst/>
          </a:prstGeom>
        </p:spPr>
        <p:txBody>
          <a:bodyPr anchorCtr="0" anchor="b" bIns="91425" lIns="91425" spcFirstLastPara="1" rIns="91425" wrap="square" tIns="91425">
            <a:noAutofit/>
          </a:bodyPr>
          <a:lstStyle/>
          <a:p>
            <a:pPr indent="0" lvl="0" marL="0" rtl="0" algn="l">
              <a:lnSpc>
                <a:spcPct val="115000"/>
              </a:lnSpc>
              <a:spcBef>
                <a:spcPts val="2400"/>
              </a:spcBef>
              <a:spcAft>
                <a:spcPts val="600"/>
              </a:spcAft>
              <a:buNone/>
            </a:pPr>
            <a:r>
              <a:rPr b="1" lang="fr" sz="2600">
                <a:latin typeface="Times New Roman"/>
                <a:ea typeface="Times New Roman"/>
                <a:cs typeface="Times New Roman"/>
                <a:sym typeface="Times New Roman"/>
              </a:rPr>
              <a:t>Principaux défis des PME face à la digitalisation</a:t>
            </a:r>
            <a:endParaRPr sz="2600">
              <a:latin typeface="Times New Roman"/>
              <a:ea typeface="Times New Roman"/>
              <a:cs typeface="Times New Roman"/>
              <a:sym typeface="Times New Roman"/>
            </a:endParaRPr>
          </a:p>
        </p:txBody>
      </p:sp>
      <p:sp>
        <p:nvSpPr>
          <p:cNvPr id="80" name="Google Shape;80;p16"/>
          <p:cNvSpPr txBox="1"/>
          <p:nvPr/>
        </p:nvSpPr>
        <p:spPr>
          <a:xfrm>
            <a:off x="447525" y="2207325"/>
            <a:ext cx="23244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Times New Roman"/>
                <a:ea typeface="Times New Roman"/>
                <a:cs typeface="Times New Roman"/>
                <a:sym typeface="Times New Roman"/>
              </a:rPr>
              <a:t>Limitations financières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just">
              <a:spcBef>
                <a:spcPts val="0"/>
              </a:spcBef>
              <a:spcAft>
                <a:spcPts val="0"/>
              </a:spcAft>
              <a:buNone/>
            </a:pPr>
            <a:r>
              <a:rPr lang="fr" sz="1300">
                <a:latin typeface="Times New Roman"/>
                <a:ea typeface="Times New Roman"/>
                <a:cs typeface="Times New Roman"/>
                <a:sym typeface="Times New Roman"/>
              </a:rPr>
              <a:t>Les PME manquent souvent de fonds pour investir dans les technologies de l'information et de la communication (TIC).</a:t>
            </a:r>
            <a:endParaRPr sz="1300">
              <a:latin typeface="Times New Roman"/>
              <a:ea typeface="Times New Roman"/>
              <a:cs typeface="Times New Roman"/>
              <a:sym typeface="Times New Roman"/>
            </a:endParaRPr>
          </a:p>
        </p:txBody>
      </p:sp>
      <p:sp>
        <p:nvSpPr>
          <p:cNvPr id="81" name="Google Shape;81;p16"/>
          <p:cNvSpPr txBox="1"/>
          <p:nvPr/>
        </p:nvSpPr>
        <p:spPr>
          <a:xfrm>
            <a:off x="3111775" y="2207325"/>
            <a:ext cx="2632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Times New Roman"/>
                <a:ea typeface="Times New Roman"/>
                <a:cs typeface="Times New Roman"/>
                <a:sym typeface="Times New Roman"/>
              </a:rPr>
              <a:t>Manque de compétences numériques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fr">
                <a:latin typeface="Times New Roman"/>
                <a:ea typeface="Times New Roman"/>
                <a:cs typeface="Times New Roman"/>
                <a:sym typeface="Times New Roman"/>
              </a:rPr>
              <a:t>La faible maîtrise des outils et la résistance au changement freinent l'adoption digitale.</a:t>
            </a:r>
            <a:endParaRPr>
              <a:latin typeface="Times New Roman"/>
              <a:ea typeface="Times New Roman"/>
              <a:cs typeface="Times New Roman"/>
              <a:sym typeface="Times New Roman"/>
            </a:endParaRPr>
          </a:p>
        </p:txBody>
      </p:sp>
      <p:sp>
        <p:nvSpPr>
          <p:cNvPr id="82" name="Google Shape;82;p16"/>
          <p:cNvSpPr txBox="1"/>
          <p:nvPr/>
        </p:nvSpPr>
        <p:spPr>
          <a:xfrm>
            <a:off x="6216650" y="2238825"/>
            <a:ext cx="28476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latin typeface="Times New Roman"/>
                <a:ea typeface="Times New Roman"/>
                <a:cs typeface="Times New Roman"/>
                <a:sym typeface="Times New Roman"/>
              </a:rPr>
              <a:t>Intégration complexe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fr" sz="1300">
                <a:latin typeface="Times New Roman"/>
                <a:ea typeface="Times New Roman"/>
                <a:cs typeface="Times New Roman"/>
                <a:sym typeface="Times New Roman"/>
              </a:rPr>
              <a:t>Difficulté à intégrer les nouvelles technologies aux systèmes existants </a:t>
            </a:r>
            <a:r>
              <a:rPr lang="fr" sz="1300">
                <a:latin typeface="Times New Roman"/>
                <a:ea typeface="Times New Roman"/>
                <a:cs typeface="Times New Roman"/>
                <a:sym typeface="Times New Roman"/>
              </a:rPr>
              <a:t>et aux </a:t>
            </a:r>
            <a:r>
              <a:rPr lang="fr" sz="1300">
                <a:latin typeface="Times New Roman"/>
                <a:ea typeface="Times New Roman"/>
                <a:cs typeface="Times New Roman"/>
                <a:sym typeface="Times New Roman"/>
              </a:rPr>
              <a:t>processus métiers.</a:t>
            </a:r>
            <a:endParaRPr sz="1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0" y="0"/>
            <a:ext cx="723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t>Stratégies d'adaptation des PME </a:t>
            </a:r>
            <a:r>
              <a:rPr lang="fr" sz="2800"/>
              <a:t>ivoiriennes</a:t>
            </a:r>
            <a:endParaRPr sz="2800"/>
          </a:p>
        </p:txBody>
      </p:sp>
      <p:pic>
        <p:nvPicPr>
          <p:cNvPr id="88" name="Google Shape;88;p17"/>
          <p:cNvPicPr preferRelativeResize="0"/>
          <p:nvPr/>
        </p:nvPicPr>
        <p:blipFill>
          <a:blip r:embed="rId3">
            <a:alphaModFix/>
          </a:blip>
          <a:stretch>
            <a:fillRect/>
          </a:stretch>
        </p:blipFill>
        <p:spPr>
          <a:xfrm>
            <a:off x="4097550" y="757600"/>
            <a:ext cx="4972575" cy="3319100"/>
          </a:xfrm>
          <a:prstGeom prst="rect">
            <a:avLst/>
          </a:prstGeom>
          <a:noFill/>
          <a:ln>
            <a:noFill/>
          </a:ln>
        </p:spPr>
      </p:pic>
      <p:sp>
        <p:nvSpPr>
          <p:cNvPr id="89" name="Google Shape;89;p17"/>
          <p:cNvSpPr txBox="1"/>
          <p:nvPr/>
        </p:nvSpPr>
        <p:spPr>
          <a:xfrm>
            <a:off x="169150" y="908175"/>
            <a:ext cx="37959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300">
                <a:latin typeface="Times New Roman"/>
                <a:ea typeface="Times New Roman"/>
                <a:cs typeface="Times New Roman"/>
                <a:sym typeface="Times New Roman"/>
              </a:rPr>
              <a:t>Les PME optent pour une adoption progressive des outils digitaux adaptés à leurs besoins, comme le e-commerce, tout en investissant dans la formation continue des employés. Elles développent aussi des partenariats avec des hubs technologiques et incubateurs locaux pour accélérer leur digitalisation.</a:t>
            </a:r>
            <a:endParaRPr sz="1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78225" y="1219200"/>
            <a:ext cx="9306026" cy="1590675"/>
          </a:xfrm>
          <a:prstGeom prst="rect">
            <a:avLst/>
          </a:prstGeom>
          <a:noFill/>
          <a:ln>
            <a:noFill/>
          </a:ln>
        </p:spPr>
      </p:pic>
      <p:sp>
        <p:nvSpPr>
          <p:cNvPr id="95" name="Google Shape;95;p18"/>
          <p:cNvSpPr txBox="1"/>
          <p:nvPr/>
        </p:nvSpPr>
        <p:spPr>
          <a:xfrm>
            <a:off x="76200" y="533400"/>
            <a:ext cx="8299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latin typeface="Times New Roman"/>
                <a:ea typeface="Times New Roman"/>
                <a:cs typeface="Times New Roman"/>
                <a:sym typeface="Times New Roman"/>
              </a:rPr>
              <a:t>Chiffres Clés de la Digitalisation des PME en Côte d’Ivoire</a:t>
            </a:r>
            <a:endParaRPr b="1"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1" name="Google Shape;101;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