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7" r:id="rId4"/>
    <p:sldId id="261" r:id="rId5"/>
    <p:sldId id="259" r:id="rId6"/>
    <p:sldId id="260" r:id="rId7"/>
    <p:sldId id="274" r:id="rId8"/>
    <p:sldId id="266" r:id="rId9"/>
    <p:sldId id="265" r:id="rId10"/>
    <p:sldId id="269" r:id="rId11"/>
    <p:sldId id="271" r:id="rId12"/>
    <p:sldId id="272" r:id="rId13"/>
    <p:sldId id="268" r:id="rId14"/>
    <p:sldId id="273" r:id="rId15"/>
    <p:sldId id="263" r:id="rId16"/>
    <p:sldId id="262" r:id="rId17"/>
    <p:sldId id="270" r:id="rId1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599"/>
  </p:normalViewPr>
  <p:slideViewPr>
    <p:cSldViewPr snapToGrid="0" snapToObjects="1">
      <p:cViewPr varScale="1">
        <p:scale>
          <a:sx n="106" d="100"/>
          <a:sy n="106" d="100"/>
        </p:scale>
        <p:origin x="7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86354A-776B-DB4F-81E9-1910361299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55A2A91-8797-B14A-9F65-237BD975F8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27E5099-134D-844F-922C-72AE87E57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DBEE3-E06C-4447-8428-635A776DD80F}" type="datetimeFigureOut">
              <a:rPr lang="fr-FR" smtClean="0"/>
              <a:t>19/04/2022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954FE57-D909-6C42-A76D-B8281CF2A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28572EB-5F70-1445-A1C6-781C846B2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A6B58-D5BB-A44A-ACC1-5CED5B7C3E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5023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DF709C-EA7E-F843-A7FE-36CCF168C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2682EF2-8DC7-F548-8B41-134523A7E4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8463F09-BB15-8E45-9C24-7607F2045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DBEE3-E06C-4447-8428-635A776DD80F}" type="datetimeFigureOut">
              <a:rPr lang="fr-FR" smtClean="0"/>
              <a:t>19/04/2022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37172A7-71A2-CF49-9739-793F7D3BA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9EB90D5-D955-144E-AF3F-EEC8BEC2F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A6B58-D5BB-A44A-ACC1-5CED5B7C3E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5067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46FC1B65-02FD-F646-B42D-69B746BEAE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98505A0-94BC-CF47-94AB-E9CE9970C2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69FD44A-40B5-AE42-8232-19B385D89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DBEE3-E06C-4447-8428-635A776DD80F}" type="datetimeFigureOut">
              <a:rPr lang="fr-FR" smtClean="0"/>
              <a:t>19/04/2022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64D0C5C-E9E7-3841-9EEE-08D61D6F0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1A760BA-C73A-C648-B879-E4814D000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A6B58-D5BB-A44A-ACC1-5CED5B7C3E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9291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224C5F-E53E-8A43-A713-D4FBE99CD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DE444EE-FBF1-2B4A-A8D3-4D816D3B24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1AB543A-B7B2-014D-95E3-E47F1F4B7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DBEE3-E06C-4447-8428-635A776DD80F}" type="datetimeFigureOut">
              <a:rPr lang="fr-FR" smtClean="0"/>
              <a:t>19/04/2022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962D85D-FD08-8046-8017-FEBCC2C67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A7179E8-F0CB-2A4A-946D-E2C3D6A41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A6B58-D5BB-A44A-ACC1-5CED5B7C3E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719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8C7689-AB13-4744-84DF-053F107E2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9863AFD-203A-5548-82BA-5D22879193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EB9A10D-7127-9A4F-8CA3-49FB88372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DBEE3-E06C-4447-8428-635A776DD80F}" type="datetimeFigureOut">
              <a:rPr lang="fr-FR" smtClean="0"/>
              <a:t>19/04/2022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4B16873-9B02-CF4F-8DAE-D98053D50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1952E81-5FAC-7B4F-9CA0-88105C2D0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A6B58-D5BB-A44A-ACC1-5CED5B7C3E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8600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DD0F3A-C180-EA4A-9018-CB2E6482D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4E41356-4B39-9A4B-840F-B81B6D2317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9540162-8A4D-E744-8437-BA2A183FC0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4183385-3871-5D4C-B15B-EB1ABBC2E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DBEE3-E06C-4447-8428-635A776DD80F}" type="datetimeFigureOut">
              <a:rPr lang="fr-FR" smtClean="0"/>
              <a:t>19/04/2022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9298732-96F9-5B43-B455-389B65688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CFFD659-A9CE-9E48-970F-012EA07CB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A6B58-D5BB-A44A-ACC1-5CED5B7C3E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0110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E8B332-29B8-9843-B757-B2E4CDA75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587C72D-F9F5-344A-B672-5266BC4CFE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0553480-8229-FB4F-AFE6-9022BCF8BB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7864EF2-7FB8-8344-80BF-751366B114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B14819D-BB82-EE40-8477-723D072839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F1A9B39-B15F-AF47-B04D-2935E0FFD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DBEE3-E06C-4447-8428-635A776DD80F}" type="datetimeFigureOut">
              <a:rPr lang="fr-FR" smtClean="0"/>
              <a:t>19/04/2022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287AA27-8844-BA49-9DD1-EF0A9D94B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350EC25-EE81-134A-8C9E-5738A9D51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A6B58-D5BB-A44A-ACC1-5CED5B7C3E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7962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8E9AB2-BBB8-9044-A398-B160FF451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A132BDA-D24C-8E44-999E-FF5B5E3FB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DBEE3-E06C-4447-8428-635A776DD80F}" type="datetimeFigureOut">
              <a:rPr lang="fr-FR" smtClean="0"/>
              <a:t>19/04/2022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1A7E579-DF2C-814D-B5DB-FCBFD1E19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CB43450-F67A-6B44-80A5-8B88EDC4F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A6B58-D5BB-A44A-ACC1-5CED5B7C3E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4551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C14BDCEB-15CB-7641-A1B5-A39C50E1F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DBEE3-E06C-4447-8428-635A776DD80F}" type="datetimeFigureOut">
              <a:rPr lang="fr-FR" smtClean="0"/>
              <a:t>19/04/2022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1DEB56A-C6DF-EA48-9EA7-907FCADC5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EC163B9-9D6D-734A-9E8E-F9B432A92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A6B58-D5BB-A44A-ACC1-5CED5B7C3E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9537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D54D8F-DE0C-1B45-9463-FBC69EF72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A72022-03A6-B141-A1CF-4B793D9728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5B3DCB9-D2D5-9E42-A6B1-772095C7A9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014D483-F72C-9D47-B562-EF87D9A02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DBEE3-E06C-4447-8428-635A776DD80F}" type="datetimeFigureOut">
              <a:rPr lang="fr-FR" smtClean="0"/>
              <a:t>19/04/2022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BD07F1C-38EA-8B4C-AA9A-BCD1198FE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A9D1D05-0A6A-2146-9C60-5E5811CFD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A6B58-D5BB-A44A-ACC1-5CED5B7C3E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570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866956-7F39-4D44-A1DC-43DBED361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49FD8A8-859B-AF45-98B5-29EC72A754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6FE507E-5712-6C41-9EFD-6E85EA84B8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BB86EF9-4A6E-6549-80F9-EE62A7ADE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DBEE3-E06C-4447-8428-635A776DD80F}" type="datetimeFigureOut">
              <a:rPr lang="fr-FR" smtClean="0"/>
              <a:t>19/04/2022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221D3C3-25FC-774F-ACF6-218F22CEA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3300D94-8ABC-0B4F-B3E2-96B4C9CBF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A6B58-D5BB-A44A-ACC1-5CED5B7C3E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484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7AB2FA2-46EB-6C48-B769-9CF606FA6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42C2C03-C2CE-2E4E-8480-6017A27D78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6E1A50F-8185-EE42-A43E-4B846C020C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FDBEE3-E06C-4447-8428-635A776DD80F}" type="datetimeFigureOut">
              <a:rPr lang="fr-FR" smtClean="0"/>
              <a:t>19/04/2022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3476C25-387A-E14E-A418-4DA5F45C7D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8D42C1F-0C6C-5D40-A1D7-DC74212CC5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FA6B58-D5BB-A44A-ACC1-5CED5B7C3E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3324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jpeg"/><Relationship Id="rId5" Type="http://schemas.openxmlformats.org/officeDocument/2006/relationships/image" Target="../media/image21.jpeg"/><Relationship Id="rId4" Type="http://schemas.openxmlformats.org/officeDocument/2006/relationships/image" Target="../media/image20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>
            <a:extLst>
              <a:ext uri="{FF2B5EF4-FFF2-40B4-BE49-F238E27FC236}">
                <a16:creationId xmlns:a16="http://schemas.microsoft.com/office/drawing/2014/main" id="{EDB96E0C-5C60-5643-A7AB-5A8FA4EC17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5077" y="111628"/>
            <a:ext cx="2364918" cy="1706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18A6EFF5-2E99-6143-91CB-0CC3D47A26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3536" y="111628"/>
            <a:ext cx="9144000" cy="2387600"/>
          </a:xfrm>
        </p:spPr>
        <p:txBody>
          <a:bodyPr>
            <a:normAutofit/>
          </a:bodyPr>
          <a:lstStyle/>
          <a:p>
            <a:r>
              <a:rPr lang="fr-FR" sz="2400" b="1" i="1" u="sng" dirty="0">
                <a:solidFill>
                  <a:schemeClr val="accent1">
                    <a:lumMod val="75000"/>
                  </a:schemeClr>
                </a:solidFill>
              </a:rPr>
              <a:t>Analyse de données textuelles </a:t>
            </a:r>
            <a:br>
              <a:rPr lang="fr-FR" sz="2400" b="1" i="1" u="sng" dirty="0">
                <a:solidFill>
                  <a:schemeClr val="accent1">
                    <a:lumMod val="75000"/>
                  </a:schemeClr>
                </a:solidFill>
              </a:rPr>
            </a:br>
            <a:endParaRPr lang="fr-FR" sz="240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098FD98-C71C-E040-8637-940D11387D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0788" y="5090610"/>
            <a:ext cx="3879106" cy="1655762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fr-FR" dirty="0"/>
              <a:t>KHARFATI Zaineb</a:t>
            </a:r>
          </a:p>
          <a:p>
            <a:r>
              <a:rPr lang="fr-FR" dirty="0"/>
              <a:t>YAGOUB Cynthia</a:t>
            </a:r>
          </a:p>
          <a:p>
            <a:r>
              <a:rPr lang="fr-FR" dirty="0"/>
              <a:t>KONATE Souleymane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9CEB76A5-AFAA-F840-805B-F3C6C5196E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197" y="79719"/>
            <a:ext cx="2470987" cy="178829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84EEFC3-7AE2-D243-AF7E-2777533CAAA3}"/>
              </a:ext>
            </a:extLst>
          </p:cNvPr>
          <p:cNvSpPr/>
          <p:nvPr/>
        </p:nvSpPr>
        <p:spPr>
          <a:xfrm>
            <a:off x="4040788" y="613079"/>
            <a:ext cx="411042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WIKI-CONFLIT</a:t>
            </a:r>
          </a:p>
        </p:txBody>
      </p:sp>
      <p:pic>
        <p:nvPicPr>
          <p:cNvPr id="6" name="Image 5" descr="Une image contenant texte&#10;&#10;Description générée automatiquement">
            <a:extLst>
              <a:ext uri="{FF2B5EF4-FFF2-40B4-BE49-F238E27FC236}">
                <a16:creationId xmlns:a16="http://schemas.microsoft.com/office/drawing/2014/main" id="{65E5AF81-0E06-48D4-ABFF-77FF80535A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2466" y="2426329"/>
            <a:ext cx="5007067" cy="2472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3631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D5CFB8B8-13B3-4571-B24C-E124537D5A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036" y="1530203"/>
            <a:ext cx="6629413" cy="4090424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465CE8F-F5E5-0446-A0A1-D215251B2332}"/>
              </a:ext>
            </a:extLst>
          </p:cNvPr>
          <p:cNvSpPr/>
          <p:nvPr/>
        </p:nvSpPr>
        <p:spPr>
          <a:xfrm>
            <a:off x="483306" y="720150"/>
            <a:ext cx="695414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36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Focus sur Igor et </a:t>
            </a:r>
            <a:r>
              <a:rPr lang="fr-FR" sz="3600" dirty="0" err="1">
                <a:solidFill>
                  <a:schemeClr val="accent1">
                    <a:lumMod val="75000"/>
                  </a:schemeClr>
                </a:solidFill>
              </a:rPr>
              <a:t>Grichka</a:t>
            </a:r>
            <a:r>
              <a:rPr lang="fr-FR" sz="36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sz="3600" dirty="0" err="1">
                <a:solidFill>
                  <a:schemeClr val="accent1">
                    <a:lumMod val="75000"/>
                  </a:schemeClr>
                </a:solidFill>
              </a:rPr>
              <a:t>Bogdanoff</a:t>
            </a:r>
            <a:r>
              <a:rPr lang="fr-FR" sz="3600" b="0" cap="none" spc="0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A36C8C3-B35D-4164-A95A-F58911A3B436}"/>
              </a:ext>
            </a:extLst>
          </p:cNvPr>
          <p:cNvSpPr/>
          <p:nvPr/>
        </p:nvSpPr>
        <p:spPr>
          <a:xfrm>
            <a:off x="265438" y="21524"/>
            <a:ext cx="352135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RESULTATS :</a:t>
            </a:r>
          </a:p>
        </p:txBody>
      </p:sp>
      <p:pic>
        <p:nvPicPr>
          <p:cNvPr id="5" name="Image 4" descr="Une image contenant personne, posant, groupe, gens&#10;&#10;Description générée automatiquement">
            <a:extLst>
              <a:ext uri="{FF2B5EF4-FFF2-40B4-BE49-F238E27FC236}">
                <a16:creationId xmlns:a16="http://schemas.microsoft.com/office/drawing/2014/main" id="{D95A302E-F789-454B-9FB2-CBB02814A9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6258" y="78787"/>
            <a:ext cx="2298024" cy="1848690"/>
          </a:xfrm>
          <a:prstGeom prst="rect">
            <a:avLst/>
          </a:prstGeom>
        </p:spPr>
      </p:pic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id="{B211AA95-EB79-4D85-82CB-504D64799D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0952" y="3848276"/>
            <a:ext cx="5351048" cy="1425688"/>
          </a:xfrm>
        </p:spPr>
        <p:txBody>
          <a:bodyPr>
            <a:normAutofit fontScale="92500"/>
          </a:bodyPr>
          <a:lstStyle/>
          <a:p>
            <a:r>
              <a:rPr lang="fr-FR" dirty="0">
                <a:sym typeface="Wingdings" pitchFamily="2" charset="2"/>
              </a:rPr>
              <a:t>Proportion de mots positifs + élevée</a:t>
            </a:r>
          </a:p>
          <a:p>
            <a:r>
              <a:rPr lang="fr-FR" dirty="0">
                <a:sym typeface="Wingdings" pitchFamily="2" charset="2"/>
              </a:rPr>
              <a:t>Proportion de mots négatifs - élevée</a:t>
            </a:r>
          </a:p>
          <a:p>
            <a:endParaRPr lang="fr-FR" dirty="0">
              <a:sym typeface="Wingdings" pitchFamily="2" charset="2"/>
            </a:endParaRPr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5CC61CD0-59A1-48E5-B523-A84E62DBC533}"/>
              </a:ext>
            </a:extLst>
          </p:cNvPr>
          <p:cNvCxnSpPr>
            <a:cxnSpLocks/>
          </p:cNvCxnSpPr>
          <p:nvPr/>
        </p:nvCxnSpPr>
        <p:spPr>
          <a:xfrm>
            <a:off x="6840952" y="3197280"/>
            <a:ext cx="815993" cy="506502"/>
          </a:xfrm>
          <a:prstGeom prst="straightConnector1">
            <a:avLst/>
          </a:prstGeom>
          <a:ln w="104775">
            <a:tailEnd type="triangle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  <a:scene3d>
            <a:camera prst="isometricOffAxis1Right"/>
            <a:lightRig rig="threePt" dir="t"/>
          </a:scene3d>
          <a:sp3d>
            <a:bevelT/>
          </a:sp3d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02056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465CE8F-F5E5-0446-A0A1-D215251B2332}"/>
              </a:ext>
            </a:extLst>
          </p:cNvPr>
          <p:cNvSpPr/>
          <p:nvPr/>
        </p:nvSpPr>
        <p:spPr>
          <a:xfrm>
            <a:off x="483306" y="720150"/>
            <a:ext cx="695414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36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Focus sur Igor et </a:t>
            </a:r>
            <a:r>
              <a:rPr lang="fr-FR" sz="3600" dirty="0" err="1">
                <a:solidFill>
                  <a:schemeClr val="accent1">
                    <a:lumMod val="75000"/>
                  </a:schemeClr>
                </a:solidFill>
              </a:rPr>
              <a:t>Grichka</a:t>
            </a:r>
            <a:r>
              <a:rPr lang="fr-FR" sz="36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sz="3600" dirty="0" err="1">
                <a:solidFill>
                  <a:schemeClr val="accent1">
                    <a:lumMod val="75000"/>
                  </a:schemeClr>
                </a:solidFill>
              </a:rPr>
              <a:t>Bogdanoff</a:t>
            </a:r>
            <a:r>
              <a:rPr lang="fr-FR" sz="3600" b="0" cap="none" spc="0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A36C8C3-B35D-4164-A95A-F58911A3B436}"/>
              </a:ext>
            </a:extLst>
          </p:cNvPr>
          <p:cNvSpPr/>
          <p:nvPr/>
        </p:nvSpPr>
        <p:spPr>
          <a:xfrm>
            <a:off x="265438" y="21524"/>
            <a:ext cx="352135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RESULTATS :</a:t>
            </a:r>
          </a:p>
        </p:txBody>
      </p:sp>
      <p:pic>
        <p:nvPicPr>
          <p:cNvPr id="5" name="Image 4" descr="Une image contenant personne, posant, groupe, gens&#10;&#10;Description générée automatiquement">
            <a:extLst>
              <a:ext uri="{FF2B5EF4-FFF2-40B4-BE49-F238E27FC236}">
                <a16:creationId xmlns:a16="http://schemas.microsoft.com/office/drawing/2014/main" id="{D95A302E-F789-454B-9FB2-CBB02814A9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6258" y="78787"/>
            <a:ext cx="2298024" cy="1848690"/>
          </a:xfrm>
          <a:prstGeom prst="rect">
            <a:avLst/>
          </a:prstGeom>
        </p:spPr>
      </p:pic>
      <p:pic>
        <p:nvPicPr>
          <p:cNvPr id="7" name="Image 6" descr="Une image contenant texte&#10;&#10;Description générée automatiquement">
            <a:extLst>
              <a:ext uri="{FF2B5EF4-FFF2-40B4-BE49-F238E27FC236}">
                <a16:creationId xmlns:a16="http://schemas.microsoft.com/office/drawing/2014/main" id="{5A6F8E55-740B-4A04-9CA5-DBE065D0AA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977" y="1584036"/>
            <a:ext cx="6629975" cy="4092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8445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A1568E81-8201-4915-880B-1915D0EAF0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438" y="1657634"/>
            <a:ext cx="7534819" cy="4650802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465CE8F-F5E5-0446-A0A1-D215251B2332}"/>
              </a:ext>
            </a:extLst>
          </p:cNvPr>
          <p:cNvSpPr/>
          <p:nvPr/>
        </p:nvSpPr>
        <p:spPr>
          <a:xfrm>
            <a:off x="483306" y="720150"/>
            <a:ext cx="695414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36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Focus sur Igor et </a:t>
            </a:r>
            <a:r>
              <a:rPr lang="fr-FR" sz="3600" dirty="0" err="1">
                <a:solidFill>
                  <a:schemeClr val="accent1">
                    <a:lumMod val="75000"/>
                  </a:schemeClr>
                </a:solidFill>
              </a:rPr>
              <a:t>Grichka</a:t>
            </a:r>
            <a:r>
              <a:rPr lang="fr-FR" sz="36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sz="3600" dirty="0" err="1">
                <a:solidFill>
                  <a:schemeClr val="accent1">
                    <a:lumMod val="75000"/>
                  </a:schemeClr>
                </a:solidFill>
              </a:rPr>
              <a:t>Bogdanoff</a:t>
            </a:r>
            <a:r>
              <a:rPr lang="fr-FR" sz="3600" b="0" cap="none" spc="0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A36C8C3-B35D-4164-A95A-F58911A3B436}"/>
              </a:ext>
            </a:extLst>
          </p:cNvPr>
          <p:cNvSpPr/>
          <p:nvPr/>
        </p:nvSpPr>
        <p:spPr>
          <a:xfrm>
            <a:off x="265438" y="21524"/>
            <a:ext cx="352135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RESULTATS :</a:t>
            </a:r>
          </a:p>
        </p:txBody>
      </p:sp>
      <p:pic>
        <p:nvPicPr>
          <p:cNvPr id="5" name="Image 4" descr="Une image contenant personne, posant, groupe, gens&#10;&#10;Description générée automatiquement">
            <a:extLst>
              <a:ext uri="{FF2B5EF4-FFF2-40B4-BE49-F238E27FC236}">
                <a16:creationId xmlns:a16="http://schemas.microsoft.com/office/drawing/2014/main" id="{D95A302E-F789-454B-9FB2-CBB02814A9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6258" y="78787"/>
            <a:ext cx="2298024" cy="1848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6354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465CE8F-F5E5-0446-A0A1-D215251B2332}"/>
              </a:ext>
            </a:extLst>
          </p:cNvPr>
          <p:cNvSpPr/>
          <p:nvPr/>
        </p:nvSpPr>
        <p:spPr>
          <a:xfrm>
            <a:off x="1332346" y="428500"/>
            <a:ext cx="4997457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28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Focus sur </a:t>
            </a:r>
            <a:r>
              <a:rPr lang="fr-FR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le Quotient Intellectuel</a:t>
            </a:r>
            <a:endParaRPr lang="fr-FR" sz="2800" b="0" cap="none" spc="0" dirty="0">
              <a:ln w="0"/>
              <a:solidFill>
                <a:schemeClr val="accent1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A36C8C3-B35D-4164-A95A-F58911A3B436}"/>
              </a:ext>
            </a:extLst>
          </p:cNvPr>
          <p:cNvSpPr/>
          <p:nvPr/>
        </p:nvSpPr>
        <p:spPr>
          <a:xfrm>
            <a:off x="265438" y="21524"/>
            <a:ext cx="3429107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4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RESULTATS :</a:t>
            </a:r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5971FF35-7A94-483D-825E-0E647BCD3103}"/>
              </a:ext>
            </a:extLst>
          </p:cNvPr>
          <p:cNvCxnSpPr>
            <a:cxnSpLocks/>
          </p:cNvCxnSpPr>
          <p:nvPr/>
        </p:nvCxnSpPr>
        <p:spPr>
          <a:xfrm>
            <a:off x="8093948" y="3626733"/>
            <a:ext cx="605198" cy="955023"/>
          </a:xfrm>
          <a:prstGeom prst="straightConnector1">
            <a:avLst/>
          </a:prstGeom>
          <a:ln w="104775">
            <a:tailEnd type="triangle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  <a:scene3d>
            <a:camera prst="isometricOffAxis1Right"/>
            <a:lightRig rig="threePt" dir="t"/>
          </a:scene3d>
          <a:sp3d>
            <a:bevelT/>
          </a:sp3d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id="{B211AA95-EB79-4D85-82CB-504D64799D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726" y="4861782"/>
            <a:ext cx="5765580" cy="1455891"/>
          </a:xfrm>
        </p:spPr>
        <p:txBody>
          <a:bodyPr>
            <a:normAutofit fontScale="85000" lnSpcReduction="20000"/>
          </a:bodyPr>
          <a:lstStyle/>
          <a:p>
            <a:r>
              <a:rPr lang="fr-FR" dirty="0">
                <a:sym typeface="Wingdings" pitchFamily="2" charset="2"/>
              </a:rPr>
              <a:t>Intelligence : 24 fois énoncé</a:t>
            </a:r>
          </a:p>
          <a:p>
            <a:r>
              <a:rPr lang="fr-FR" dirty="0">
                <a:sym typeface="Wingdings" pitchFamily="2" charset="2"/>
              </a:rPr>
              <a:t>QI : 124 fois énoncé</a:t>
            </a:r>
          </a:p>
          <a:p>
            <a:r>
              <a:rPr lang="fr-FR" dirty="0">
                <a:sym typeface="Wingdings" pitchFamily="2" charset="2"/>
              </a:rPr>
              <a:t>Psychologue : présent dans les 100 mots avec le plus d’occurrence</a:t>
            </a:r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5CC61CD0-59A1-48E5-B523-A84E62DBC533}"/>
              </a:ext>
            </a:extLst>
          </p:cNvPr>
          <p:cNvCxnSpPr>
            <a:cxnSpLocks/>
          </p:cNvCxnSpPr>
          <p:nvPr/>
        </p:nvCxnSpPr>
        <p:spPr>
          <a:xfrm flipH="1">
            <a:off x="4396128" y="4046879"/>
            <a:ext cx="455937" cy="534877"/>
          </a:xfrm>
          <a:prstGeom prst="straightConnector1">
            <a:avLst/>
          </a:prstGeom>
          <a:ln w="104775">
            <a:tailEnd type="triangle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  <a:scene3d>
            <a:camera prst="isometricOffAxis1Right"/>
            <a:lightRig rig="threePt" dir="t"/>
          </a:scene3d>
          <a:sp3d>
            <a:bevelT/>
          </a:sp3d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6" name="Image 5" descr="Une image contenant texte&#10;&#10;Description générée automatiquement">
            <a:extLst>
              <a:ext uri="{FF2B5EF4-FFF2-40B4-BE49-F238E27FC236}">
                <a16:creationId xmlns:a16="http://schemas.microsoft.com/office/drawing/2014/main" id="{FBA88918-E5CB-4E44-9326-11C07EB8F5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626" t="18876" r="9596" b="20770"/>
          <a:stretch/>
        </p:blipFill>
        <p:spPr>
          <a:xfrm>
            <a:off x="3374328" y="908330"/>
            <a:ext cx="5910950" cy="3057829"/>
          </a:xfrm>
          <a:prstGeom prst="rect">
            <a:avLst/>
          </a:prstGeom>
        </p:spPr>
      </p:pic>
      <p:sp>
        <p:nvSpPr>
          <p:cNvPr id="14" name="Espace réservé du contenu 2">
            <a:extLst>
              <a:ext uri="{FF2B5EF4-FFF2-40B4-BE49-F238E27FC236}">
                <a16:creationId xmlns:a16="http://schemas.microsoft.com/office/drawing/2014/main" id="{AE6038EA-942F-4C9A-B4D4-92F63A751AAB}"/>
              </a:ext>
            </a:extLst>
          </p:cNvPr>
          <p:cNvSpPr txBox="1">
            <a:spLocks/>
          </p:cNvSpPr>
          <p:nvPr/>
        </p:nvSpPr>
        <p:spPr>
          <a:xfrm>
            <a:off x="6096000" y="4926432"/>
            <a:ext cx="5765580" cy="14558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>
                <a:sym typeface="Wingdings" pitchFamily="2" charset="2"/>
              </a:rPr>
              <a:t>Notions en lien avec la fonction du test de QI : mesure (21), tests (41)</a:t>
            </a:r>
          </a:p>
        </p:txBody>
      </p:sp>
      <p:pic>
        <p:nvPicPr>
          <p:cNvPr id="15" name="Image 14" descr="Une image contenant texte, mammifère, cheveux, fermer&#10;&#10;Description générée automatiquement">
            <a:extLst>
              <a:ext uri="{FF2B5EF4-FFF2-40B4-BE49-F238E27FC236}">
                <a16:creationId xmlns:a16="http://schemas.microsoft.com/office/drawing/2014/main" id="{2A5DA611-9B7E-4ED5-9397-DDAE199CC0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3938" y="86606"/>
            <a:ext cx="2192365" cy="122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2107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D7FE1768-D536-40FB-AE2D-0170C256B4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5426" y="888009"/>
            <a:ext cx="9433711" cy="350261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465CE8F-F5E5-0446-A0A1-D215251B2332}"/>
              </a:ext>
            </a:extLst>
          </p:cNvPr>
          <p:cNvSpPr/>
          <p:nvPr/>
        </p:nvSpPr>
        <p:spPr>
          <a:xfrm>
            <a:off x="882217" y="633704"/>
            <a:ext cx="351391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28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Focus sur </a:t>
            </a:r>
            <a:r>
              <a:rPr lang="fr-FR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les Eoliennes</a:t>
            </a:r>
            <a:endParaRPr lang="fr-FR" sz="2800" b="0" cap="none" spc="0" dirty="0">
              <a:ln w="0"/>
              <a:solidFill>
                <a:schemeClr val="accent1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A36C8C3-B35D-4164-A95A-F58911A3B436}"/>
              </a:ext>
            </a:extLst>
          </p:cNvPr>
          <p:cNvSpPr/>
          <p:nvPr/>
        </p:nvSpPr>
        <p:spPr>
          <a:xfrm>
            <a:off x="265438" y="21524"/>
            <a:ext cx="3429107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4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RESULTATS :</a:t>
            </a:r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5971FF35-7A94-483D-825E-0E647BCD3103}"/>
              </a:ext>
            </a:extLst>
          </p:cNvPr>
          <p:cNvCxnSpPr>
            <a:cxnSpLocks/>
          </p:cNvCxnSpPr>
          <p:nvPr/>
        </p:nvCxnSpPr>
        <p:spPr>
          <a:xfrm>
            <a:off x="7245261" y="3907145"/>
            <a:ext cx="475011" cy="744949"/>
          </a:xfrm>
          <a:prstGeom prst="straightConnector1">
            <a:avLst/>
          </a:prstGeom>
          <a:ln w="104775">
            <a:tailEnd type="triangle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  <a:scene3d>
            <a:camera prst="isometricOffAxis1Right"/>
            <a:lightRig rig="threePt" dir="t"/>
          </a:scene3d>
          <a:sp3d>
            <a:bevelT/>
          </a:sp3d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5CC61CD0-59A1-48E5-B523-A84E62DBC533}"/>
              </a:ext>
            </a:extLst>
          </p:cNvPr>
          <p:cNvCxnSpPr>
            <a:cxnSpLocks/>
          </p:cNvCxnSpPr>
          <p:nvPr/>
        </p:nvCxnSpPr>
        <p:spPr>
          <a:xfrm flipH="1">
            <a:off x="4396128" y="4046879"/>
            <a:ext cx="455937" cy="534877"/>
          </a:xfrm>
          <a:prstGeom prst="straightConnector1">
            <a:avLst/>
          </a:prstGeom>
          <a:ln w="104775">
            <a:tailEnd type="triangle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  <a:scene3d>
            <a:camera prst="isometricOffAxis1Right"/>
            <a:lightRig rig="threePt" dir="t"/>
          </a:scene3d>
          <a:sp3d>
            <a:bevelT/>
          </a:sp3d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Espace réservé du contenu 2">
            <a:extLst>
              <a:ext uri="{FF2B5EF4-FFF2-40B4-BE49-F238E27FC236}">
                <a16:creationId xmlns:a16="http://schemas.microsoft.com/office/drawing/2014/main" id="{240644A0-432A-4A18-A5A7-9AE9496C4500}"/>
              </a:ext>
            </a:extLst>
          </p:cNvPr>
          <p:cNvSpPr txBox="1">
            <a:spLocks/>
          </p:cNvSpPr>
          <p:nvPr/>
        </p:nvSpPr>
        <p:spPr>
          <a:xfrm>
            <a:off x="3045499" y="4913564"/>
            <a:ext cx="5351048" cy="14256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>
                <a:sym typeface="Wingdings" pitchFamily="2" charset="2"/>
              </a:rPr>
              <a:t>Nombre de mots positifs + élevé</a:t>
            </a:r>
          </a:p>
          <a:p>
            <a:r>
              <a:rPr lang="fr-FR" dirty="0">
                <a:sym typeface="Wingdings" pitchFamily="2" charset="2"/>
              </a:rPr>
              <a:t>Nombre de mots négatifs - élevé</a:t>
            </a:r>
          </a:p>
          <a:p>
            <a:endParaRPr lang="fr-FR" dirty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3553394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655854F5-ECF5-164C-B06F-8BB8959426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896" y="5142328"/>
            <a:ext cx="2597898" cy="1519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8D574922-ABC0-A249-8E92-DED56B5BD9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095" y="1630982"/>
            <a:ext cx="3120907" cy="1752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310542B-2940-574E-B05E-2A2145D5B9A2}"/>
              </a:ext>
            </a:extLst>
          </p:cNvPr>
          <p:cNvSpPr/>
          <p:nvPr/>
        </p:nvSpPr>
        <p:spPr>
          <a:xfrm>
            <a:off x="3781176" y="148114"/>
            <a:ext cx="50720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Gestion de projet</a:t>
            </a:r>
          </a:p>
        </p:txBody>
      </p:sp>
      <p:pic>
        <p:nvPicPr>
          <p:cNvPr id="1036" name="Picture 12">
            <a:extLst>
              <a:ext uri="{FF2B5EF4-FFF2-40B4-BE49-F238E27FC236}">
                <a16:creationId xmlns:a16="http://schemas.microsoft.com/office/drawing/2014/main" id="{18534C44-4986-E44F-856B-1A0794F576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8215" y="1453361"/>
            <a:ext cx="2489200" cy="248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71622631-CA4E-944A-846C-AE78B1C91B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3206" y="4846113"/>
            <a:ext cx="2326715" cy="1826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4D407E81-2E18-0F43-937A-402B0DB24D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877" y="2507173"/>
            <a:ext cx="3183157" cy="1619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243E716E-EEBA-0F4B-A040-7C4FE58F2FC1}"/>
              </a:ext>
            </a:extLst>
          </p:cNvPr>
          <p:cNvSpPr txBox="1"/>
          <p:nvPr/>
        </p:nvSpPr>
        <p:spPr>
          <a:xfrm>
            <a:off x="4328215" y="4619108"/>
            <a:ext cx="23267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err="1"/>
              <a:t>BeautifulSoup</a:t>
            </a:r>
            <a:endParaRPr lang="fr-FR" sz="2800" dirty="0"/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B30BBEC4-A4E0-4DC2-94DB-F30600A6D6F8}"/>
              </a:ext>
            </a:extLst>
          </p:cNvPr>
          <p:cNvCxnSpPr>
            <a:cxnSpLocks/>
          </p:cNvCxnSpPr>
          <p:nvPr/>
        </p:nvCxnSpPr>
        <p:spPr>
          <a:xfrm flipH="1">
            <a:off x="1330036" y="3522273"/>
            <a:ext cx="138330" cy="757244"/>
          </a:xfrm>
          <a:prstGeom prst="straightConnector1">
            <a:avLst/>
          </a:prstGeom>
          <a:ln w="104775">
            <a:tailEnd type="triangle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  <a:scene3d>
            <a:camera prst="isometricOffAxis1Right"/>
            <a:lightRig rig="threePt" dir="t"/>
          </a:scene3d>
          <a:sp3d>
            <a:bevelT/>
          </a:sp3d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ZoneTexte 11">
            <a:extLst>
              <a:ext uri="{FF2B5EF4-FFF2-40B4-BE49-F238E27FC236}">
                <a16:creationId xmlns:a16="http://schemas.microsoft.com/office/drawing/2014/main" id="{DF963152-002F-443B-A61C-27CE7DA12431}"/>
              </a:ext>
            </a:extLst>
          </p:cNvPr>
          <p:cNvSpPr txBox="1"/>
          <p:nvPr/>
        </p:nvSpPr>
        <p:spPr>
          <a:xfrm>
            <a:off x="175095" y="4233869"/>
            <a:ext cx="340178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Insertion des avancées du projet</a:t>
            </a:r>
          </a:p>
        </p:txBody>
      </p: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52B0E058-F251-4259-A403-66FB0542E98A}"/>
              </a:ext>
            </a:extLst>
          </p:cNvPr>
          <p:cNvCxnSpPr>
            <a:cxnSpLocks/>
          </p:cNvCxnSpPr>
          <p:nvPr/>
        </p:nvCxnSpPr>
        <p:spPr>
          <a:xfrm flipH="1">
            <a:off x="5491572" y="3953678"/>
            <a:ext cx="69165" cy="553667"/>
          </a:xfrm>
          <a:prstGeom prst="straightConnector1">
            <a:avLst/>
          </a:prstGeom>
          <a:ln w="104775">
            <a:tailEnd type="triangle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  <a:scene3d>
            <a:camera prst="isometricOffAxis1Right"/>
            <a:lightRig rig="threePt" dir="t"/>
          </a:scene3d>
          <a:sp3d>
            <a:bevelT/>
          </a:sp3d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ZoneTexte 15">
            <a:extLst>
              <a:ext uri="{FF2B5EF4-FFF2-40B4-BE49-F238E27FC236}">
                <a16:creationId xmlns:a16="http://schemas.microsoft.com/office/drawing/2014/main" id="{F67580F5-085C-4F8F-8CC4-619FC2A3C701}"/>
              </a:ext>
            </a:extLst>
          </p:cNvPr>
          <p:cNvSpPr txBox="1"/>
          <p:nvPr/>
        </p:nvSpPr>
        <p:spPr>
          <a:xfrm>
            <a:off x="4409457" y="5142328"/>
            <a:ext cx="23267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err="1"/>
              <a:t>WordCloud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4705293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1D2AC1B-4995-0942-A551-3168D983BB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Abandon des membres du groupe</a:t>
            </a:r>
          </a:p>
          <a:p>
            <a:endParaRPr lang="fr-FR" dirty="0"/>
          </a:p>
          <a:p>
            <a:r>
              <a:rPr lang="fr-FR" dirty="0"/>
              <a:t>Davantage d’aides pour coder :</a:t>
            </a:r>
          </a:p>
          <a:p>
            <a:pPr>
              <a:buFontTx/>
              <a:buChar char="-"/>
            </a:pPr>
            <a:r>
              <a:rPr lang="fr-FR" dirty="0"/>
              <a:t>Perte de temps (extraction des données avec </a:t>
            </a:r>
            <a:r>
              <a:rPr lang="fr-FR" dirty="0" err="1"/>
              <a:t>BeautifulSoup</a:t>
            </a:r>
            <a:r>
              <a:rPr lang="fr-FR" dirty="0"/>
              <a:t>)</a:t>
            </a:r>
          </a:p>
          <a:p>
            <a:pPr>
              <a:buFontTx/>
              <a:buChar char="-"/>
            </a:pPr>
            <a:r>
              <a:rPr lang="fr-FR" dirty="0"/>
              <a:t>Problèmes d’assignation d’opinions avec « ne pas »</a:t>
            </a:r>
          </a:p>
          <a:p>
            <a:pPr>
              <a:buFontTx/>
              <a:buChar char="-"/>
            </a:pPr>
            <a:endParaRPr lang="fr-FR" dirty="0"/>
          </a:p>
          <a:p>
            <a:r>
              <a:rPr lang="fr-FR" sz="2800" dirty="0"/>
              <a:t>Contraintes temporelles (calendrier Alternance)</a:t>
            </a:r>
          </a:p>
          <a:p>
            <a:endParaRPr lang="fr-FR" dirty="0"/>
          </a:p>
          <a:p>
            <a:r>
              <a:rPr lang="fr-FR" dirty="0"/>
              <a:t>Projet peu centré sur l’Analyse mais plus sur le machine </a:t>
            </a:r>
            <a:r>
              <a:rPr lang="fr-FR" dirty="0" err="1"/>
              <a:t>learning</a:t>
            </a: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0A990F8-9CC4-214C-BEFE-2437E68DA5B5}"/>
              </a:ext>
            </a:extLst>
          </p:cNvPr>
          <p:cNvSpPr/>
          <p:nvPr/>
        </p:nvSpPr>
        <p:spPr>
          <a:xfrm>
            <a:off x="420230" y="367065"/>
            <a:ext cx="687912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Difficultés rencontrées :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0971DFA-2000-42E1-916E-E3FA43AECC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9357" y="115719"/>
            <a:ext cx="4733656" cy="3150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6857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1D2AC1B-4995-0942-A551-3168D983BB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0564" y="1994189"/>
            <a:ext cx="10515600" cy="143481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sz="4400" dirty="0"/>
              <a:t>Merci pour votre attention</a:t>
            </a:r>
          </a:p>
        </p:txBody>
      </p:sp>
      <p:pic>
        <p:nvPicPr>
          <p:cNvPr id="6" name="Image 5" descr="Une image contenant texte&#10;&#10;Description générée automatiquement">
            <a:extLst>
              <a:ext uri="{FF2B5EF4-FFF2-40B4-BE49-F238E27FC236}">
                <a16:creationId xmlns:a16="http://schemas.microsoft.com/office/drawing/2014/main" id="{9FA8579C-3B97-4F93-891C-46D7C69A0A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0440" y="3429000"/>
            <a:ext cx="5251120" cy="2940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485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026C25FA-5BA4-4FE2-A575-DCE900C7BB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3669" y="3255408"/>
            <a:ext cx="5506368" cy="3510487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7C0C24F-2B4D-2E42-9A85-A0A596FC2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837" y="1251735"/>
            <a:ext cx="10758055" cy="9233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dirty="0"/>
              <a:t>Wikipédia est largement étudié dans la littérature à travers des études et des travaux de recherche </a:t>
            </a:r>
            <a:r>
              <a:rPr lang="fr-FR" sz="2400" dirty="0" err="1"/>
              <a:t>Pouda</a:t>
            </a:r>
            <a:r>
              <a:rPr lang="fr-FR" sz="2400" dirty="0"/>
              <a:t> et Ho-Dac (2019)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FA72FC3E-57A0-B14B-ADA4-CD73A2C134E5}"/>
              </a:ext>
            </a:extLst>
          </p:cNvPr>
          <p:cNvSpPr txBox="1">
            <a:spLocks/>
          </p:cNvSpPr>
          <p:nvPr/>
        </p:nvSpPr>
        <p:spPr>
          <a:xfrm>
            <a:off x="245697" y="2206527"/>
            <a:ext cx="10758055" cy="180632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buNone/>
            </a:pPr>
            <a:r>
              <a:rPr lang="fr-FR" b="1" dirty="0"/>
              <a:t>-&gt; Vif intérêt pour le sujet du Quotient Intellectuel</a:t>
            </a:r>
          </a:p>
          <a:p>
            <a:pPr marL="0" indent="0" fontAlgn="base">
              <a:buNone/>
            </a:pPr>
            <a:endParaRPr lang="fr-FR" b="1" dirty="0"/>
          </a:p>
          <a:p>
            <a:pPr marL="0" indent="0" fontAlgn="base">
              <a:buNone/>
            </a:pPr>
            <a:r>
              <a:rPr lang="fr-FR" b="1" dirty="0"/>
              <a:t>-&gt; Intérêt pour certains membres du groupe des modèles de machine </a:t>
            </a:r>
            <a:r>
              <a:rPr lang="fr-FR" b="1" dirty="0" err="1"/>
              <a:t>learning</a:t>
            </a:r>
            <a:r>
              <a:rPr lang="fr-FR" b="1" dirty="0"/>
              <a:t> </a:t>
            </a:r>
            <a:endParaRPr lang="fr-FR" b="1" i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AC0437-B3CE-D443-8E4F-CE36FA452943}"/>
              </a:ext>
            </a:extLst>
          </p:cNvPr>
          <p:cNvSpPr/>
          <p:nvPr/>
        </p:nvSpPr>
        <p:spPr>
          <a:xfrm>
            <a:off x="245697" y="92105"/>
            <a:ext cx="565821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Contexte de l’étude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5D9AC4E-1F7C-45A9-A71A-F9E383675751}"/>
              </a:ext>
            </a:extLst>
          </p:cNvPr>
          <p:cNvSpPr/>
          <p:nvPr/>
        </p:nvSpPr>
        <p:spPr>
          <a:xfrm>
            <a:off x="-144200" y="729555"/>
            <a:ext cx="4516174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32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Choix du corpus</a:t>
            </a:r>
          </a:p>
        </p:txBody>
      </p:sp>
      <p:pic>
        <p:nvPicPr>
          <p:cNvPr id="9" name="Image 8" descr="Une image contenant texte, mammifère, cheveux, fermer&#10;&#10;Description générée automatiquement">
            <a:extLst>
              <a:ext uri="{FF2B5EF4-FFF2-40B4-BE49-F238E27FC236}">
                <a16:creationId xmlns:a16="http://schemas.microsoft.com/office/drawing/2014/main" id="{0A8B463F-2A9B-40AD-94C0-C4750E0B2B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3938" y="86606"/>
            <a:ext cx="2192365" cy="122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012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FA72FC3E-57A0-B14B-ADA4-CD73A2C134E5}"/>
              </a:ext>
            </a:extLst>
          </p:cNvPr>
          <p:cNvSpPr txBox="1">
            <a:spLocks/>
          </p:cNvSpPr>
          <p:nvPr/>
        </p:nvSpPr>
        <p:spPr>
          <a:xfrm>
            <a:off x="41895" y="1764043"/>
            <a:ext cx="6195944" cy="4058216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buNone/>
            </a:pPr>
            <a:r>
              <a:rPr lang="fr-FR" dirty="0"/>
              <a:t>Le corpus Wiki Conflits regroupe différentes pages au format xml :</a:t>
            </a:r>
          </a:p>
          <a:p>
            <a:pPr marL="0" indent="0" fontAlgn="base">
              <a:buNone/>
            </a:pPr>
            <a:endParaRPr lang="fr-FR" b="1" dirty="0"/>
          </a:p>
          <a:p>
            <a:pPr fontAlgn="base"/>
            <a:r>
              <a:rPr lang="fr-FR" b="1" dirty="0"/>
              <a:t>Pseudosciences : </a:t>
            </a:r>
            <a:r>
              <a:rPr lang="fr-FR" i="1" dirty="0"/>
              <a:t> Chiropratique</a:t>
            </a:r>
            <a:endParaRPr lang="fr-FR" b="1" dirty="0"/>
          </a:p>
          <a:p>
            <a:pPr fontAlgn="base"/>
            <a:r>
              <a:rPr lang="fr-FR" b="1" i="1" dirty="0"/>
              <a:t>Scientificité/</a:t>
            </a:r>
            <a:r>
              <a:rPr lang="fr-FR" b="1" dirty="0"/>
              <a:t>Légitimité: </a:t>
            </a:r>
            <a:r>
              <a:rPr lang="fr-FR" i="1" dirty="0"/>
              <a:t>Psychanalyse</a:t>
            </a:r>
          </a:p>
          <a:p>
            <a:pPr fontAlgn="base"/>
            <a:r>
              <a:rPr lang="fr-FR" b="1" i="1" dirty="0"/>
              <a:t>Méthodologies : </a:t>
            </a:r>
            <a:r>
              <a:rPr lang="fr-FR" i="1" dirty="0"/>
              <a:t>Quotient intellectuel</a:t>
            </a:r>
          </a:p>
          <a:p>
            <a:pPr fontAlgn="base"/>
            <a:r>
              <a:rPr lang="fr-FR" b="1" i="1" dirty="0"/>
              <a:t> </a:t>
            </a:r>
            <a:r>
              <a:rPr lang="fr-FR" b="1" dirty="0"/>
              <a:t>Personnalités controversées : </a:t>
            </a:r>
            <a:r>
              <a:rPr lang="fr-FR" i="1" dirty="0"/>
              <a:t>Igor et </a:t>
            </a:r>
            <a:r>
              <a:rPr lang="fr-FR" i="1" dirty="0" err="1"/>
              <a:t>Grichka</a:t>
            </a:r>
            <a:r>
              <a:rPr lang="fr-FR" i="1" dirty="0"/>
              <a:t> </a:t>
            </a:r>
            <a:r>
              <a:rPr lang="fr-FR" i="1" dirty="0" err="1"/>
              <a:t>Bogdanoff</a:t>
            </a:r>
            <a:endParaRPr lang="fr-FR" b="1" i="1" dirty="0"/>
          </a:p>
          <a:p>
            <a:pPr fontAlgn="base"/>
            <a:r>
              <a:rPr lang="fr-FR" b="1" dirty="0"/>
              <a:t>Technosciences : </a:t>
            </a:r>
            <a:r>
              <a:rPr lang="fr-FR" i="1" dirty="0"/>
              <a:t>Eoliennes</a:t>
            </a:r>
          </a:p>
          <a:p>
            <a:pPr fontAlgn="base"/>
            <a:r>
              <a:rPr lang="fr-FR" b="1" dirty="0"/>
              <a:t>Controverses publiques : </a:t>
            </a:r>
            <a:r>
              <a:rPr lang="fr-FR" i="1" dirty="0"/>
              <a:t>OGM</a:t>
            </a:r>
          </a:p>
          <a:p>
            <a:pPr fontAlgn="base"/>
            <a:r>
              <a:rPr lang="fr-FR" b="1" dirty="0"/>
              <a:t>Histoire et épistémologie : </a:t>
            </a:r>
            <a:r>
              <a:rPr lang="fr-FR" i="1" dirty="0"/>
              <a:t>Histoire de la logique</a:t>
            </a:r>
            <a:endParaRPr lang="fr-FR" b="1" i="1" dirty="0"/>
          </a:p>
          <a:p>
            <a:pPr marL="0" indent="0" fontAlgn="base">
              <a:buNone/>
            </a:pPr>
            <a:endParaRPr lang="fr-FR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AC0437-B3CE-D443-8E4F-CE36FA452943}"/>
              </a:ext>
            </a:extLst>
          </p:cNvPr>
          <p:cNvSpPr/>
          <p:nvPr/>
        </p:nvSpPr>
        <p:spPr>
          <a:xfrm>
            <a:off x="716972" y="300335"/>
            <a:ext cx="600125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Contexte de l’étude :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FA407C86-7A00-48D7-BD93-26F4CCDE41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6099387"/>
              </p:ext>
            </p:extLst>
          </p:nvPr>
        </p:nvGraphicFramePr>
        <p:xfrm>
          <a:off x="6096000" y="1540536"/>
          <a:ext cx="5833185" cy="4505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395">
                  <a:extLst>
                    <a:ext uri="{9D8B030D-6E8A-4147-A177-3AD203B41FA5}">
                      <a16:colId xmlns:a16="http://schemas.microsoft.com/office/drawing/2014/main" val="535508413"/>
                    </a:ext>
                  </a:extLst>
                </a:gridCol>
                <a:gridCol w="1944395">
                  <a:extLst>
                    <a:ext uri="{9D8B030D-6E8A-4147-A177-3AD203B41FA5}">
                      <a16:colId xmlns:a16="http://schemas.microsoft.com/office/drawing/2014/main" val="738850875"/>
                    </a:ext>
                  </a:extLst>
                </a:gridCol>
                <a:gridCol w="1944395">
                  <a:extLst>
                    <a:ext uri="{9D8B030D-6E8A-4147-A177-3AD203B41FA5}">
                      <a16:colId xmlns:a16="http://schemas.microsoft.com/office/drawing/2014/main" val="619003944"/>
                    </a:ext>
                  </a:extLst>
                </a:gridCol>
              </a:tblGrid>
              <a:tr h="516998">
                <a:tc>
                  <a:txBody>
                    <a:bodyPr/>
                    <a:lstStyle/>
                    <a:p>
                      <a:r>
                        <a:rPr lang="fr-FR" dirty="0"/>
                        <a:t>Article associé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Nombre pages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Nombre de mots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6525202"/>
                  </a:ext>
                </a:extLst>
              </a:tr>
              <a:tr h="516998">
                <a:tc>
                  <a:txBody>
                    <a:bodyPr/>
                    <a:lstStyle/>
                    <a:p>
                      <a:r>
                        <a:rPr lang="fr-F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Chiropratique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5514961"/>
                  </a:ext>
                </a:extLst>
              </a:tr>
              <a:tr h="516998">
                <a:tc>
                  <a:txBody>
                    <a:bodyPr/>
                    <a:lstStyle/>
                    <a:p>
                      <a:r>
                        <a:rPr lang="fr-F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Quotient Intellectuel 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20 966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5848944"/>
                  </a:ext>
                </a:extLst>
              </a:tr>
              <a:tr h="516998">
                <a:tc>
                  <a:txBody>
                    <a:bodyPr/>
                    <a:lstStyle/>
                    <a:p>
                      <a:r>
                        <a:rPr lang="fr-F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Psychanalyse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7876608"/>
                  </a:ext>
                </a:extLst>
              </a:tr>
              <a:tr h="516998">
                <a:tc>
                  <a:txBody>
                    <a:bodyPr/>
                    <a:lstStyle/>
                    <a:p>
                      <a:r>
                        <a:rPr lang="fr-F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OGM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6326678"/>
                  </a:ext>
                </a:extLst>
              </a:tr>
              <a:tr h="516998">
                <a:tc>
                  <a:txBody>
                    <a:bodyPr/>
                    <a:lstStyle/>
                    <a:p>
                      <a:r>
                        <a:rPr lang="fr-F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Eolienne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5184731"/>
                  </a:ext>
                </a:extLst>
              </a:tr>
              <a:tr h="516998">
                <a:tc>
                  <a:txBody>
                    <a:bodyPr/>
                    <a:lstStyle/>
                    <a:p>
                      <a:r>
                        <a:rPr lang="fr-F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Igor et </a:t>
                      </a:r>
                      <a:r>
                        <a:rPr lang="fr-F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Grichka</a:t>
                      </a:r>
                      <a:r>
                        <a:rPr lang="fr-F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Bogdanoff</a:t>
                      </a:r>
                      <a:r>
                        <a:rPr lang="fr-F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9531133"/>
                  </a:ext>
                </a:extLst>
              </a:tr>
              <a:tr h="516998">
                <a:tc>
                  <a:txBody>
                    <a:bodyPr/>
                    <a:lstStyle/>
                    <a:p>
                      <a:r>
                        <a:rPr lang="fr-F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Histoire de la Logique 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0619410"/>
                  </a:ext>
                </a:extLst>
              </a:tr>
            </a:tbl>
          </a:graphicData>
        </a:graphic>
      </p:graphicFrame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2556CF90-28FF-4B35-AEAB-1B5252542C21}"/>
              </a:ext>
            </a:extLst>
          </p:cNvPr>
          <p:cNvCxnSpPr>
            <a:cxnSpLocks/>
          </p:cNvCxnSpPr>
          <p:nvPr/>
        </p:nvCxnSpPr>
        <p:spPr>
          <a:xfrm flipV="1">
            <a:off x="5142369" y="3066232"/>
            <a:ext cx="782784" cy="362768"/>
          </a:xfrm>
          <a:prstGeom prst="straightConnector1">
            <a:avLst/>
          </a:prstGeom>
          <a:ln w="104775">
            <a:tailEnd type="triangle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  <a:scene3d>
            <a:camera prst="isometricOffAxis1Right"/>
            <a:lightRig rig="threePt" dir="t"/>
          </a:scene3d>
          <a:sp3d>
            <a:bevelT/>
          </a:sp3d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0105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7C0C24F-2B4D-2E42-9A85-A0A596FC2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681" y="1340406"/>
            <a:ext cx="11461377" cy="2442700"/>
          </a:xfrm>
        </p:spPr>
        <p:txBody>
          <a:bodyPr>
            <a:normAutofit/>
          </a:bodyPr>
          <a:lstStyle/>
          <a:p>
            <a:r>
              <a:rPr lang="fr-FR" dirty="0"/>
              <a:t>Les auteurs proposent leurs avis pouvant être l’objet de discordes sur le contenu qu’ils rédigent sur Wikipédia.</a:t>
            </a:r>
          </a:p>
          <a:p>
            <a:pPr fontAlgn="base"/>
            <a:r>
              <a:rPr lang="fr-FR" dirty="0"/>
              <a:t>Un conflit bloque la rédaction des articles partagés sur Wikipédia</a:t>
            </a:r>
          </a:p>
          <a:p>
            <a:pPr marL="0" indent="0" fontAlgn="base">
              <a:buNone/>
            </a:pPr>
            <a:br>
              <a:rPr lang="fr-FR" dirty="0"/>
            </a:br>
            <a:endParaRPr lang="fr-FR" dirty="0"/>
          </a:p>
          <a:p>
            <a:endParaRPr lang="fr-FR" dirty="0"/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  <a:p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A71D699E-8956-AB44-A548-57E2B4B10C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897" y="3082736"/>
            <a:ext cx="8089900" cy="34163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6AC4F9A-9CB8-E04A-90F0-DD51DEEDEDE8}"/>
              </a:ext>
            </a:extLst>
          </p:cNvPr>
          <p:cNvSpPr/>
          <p:nvPr/>
        </p:nvSpPr>
        <p:spPr>
          <a:xfrm>
            <a:off x="461681" y="346075"/>
            <a:ext cx="600125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Contexte de l’étude :</a:t>
            </a:r>
          </a:p>
        </p:txBody>
      </p:sp>
    </p:spTree>
    <p:extLst>
      <p:ext uri="{BB962C8B-B14F-4D97-AF65-F5344CB8AC3E}">
        <p14:creationId xmlns:p14="http://schemas.microsoft.com/office/powerpoint/2010/main" val="5721981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7C0C24F-2B4D-2E42-9A85-A0A596FC2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980" y="713797"/>
            <a:ext cx="10911840" cy="3122894"/>
          </a:xfrm>
        </p:spPr>
        <p:txBody>
          <a:bodyPr>
            <a:normAutofit/>
          </a:bodyPr>
          <a:lstStyle/>
          <a:p>
            <a:endParaRPr lang="fr-FR" dirty="0"/>
          </a:p>
          <a:p>
            <a:pPr marL="0" indent="0">
              <a:buNone/>
            </a:pPr>
            <a:r>
              <a:rPr lang="fr-FR" dirty="0"/>
              <a:t>Cependant, peu d'études connues à ce jour ont analysé Wikipédia et ses conflits lors de la rédaction via les études en linguistique.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Dans ce projet, nous tentons de déterminer la thématique des sujets et les opinions des rédacteurs de manière automatique. 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0B94BED-35FC-3F42-ADC6-8F908C2654AE}"/>
              </a:ext>
            </a:extLst>
          </p:cNvPr>
          <p:cNvSpPr/>
          <p:nvPr/>
        </p:nvSpPr>
        <p:spPr>
          <a:xfrm>
            <a:off x="586980" y="252132"/>
            <a:ext cx="570714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Objectif de l’étude :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F6D6EE72-3096-CD4E-9E56-BD4F1A23EE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7882" y="3545191"/>
            <a:ext cx="3496235" cy="3074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2991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8A1447F-8BC5-E148-9979-96CFBA546E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9285" y="837534"/>
            <a:ext cx="3507463" cy="487024"/>
          </a:xfrm>
        </p:spPr>
        <p:txBody>
          <a:bodyPr/>
          <a:lstStyle/>
          <a:p>
            <a:pPr marL="0" indent="0">
              <a:buNone/>
            </a:pPr>
            <a:r>
              <a:rPr lang="fr-FR" sz="2400" dirty="0" err="1">
                <a:sym typeface="Wingdings" pitchFamily="2" charset="2"/>
              </a:rPr>
              <a:t>Parser</a:t>
            </a:r>
            <a:r>
              <a:rPr lang="fr-FR" sz="2400" dirty="0">
                <a:sym typeface="Wingdings" pitchFamily="2" charset="2"/>
              </a:rPr>
              <a:t> (</a:t>
            </a:r>
            <a:r>
              <a:rPr lang="fr-FR" sz="2400" dirty="0" err="1">
                <a:sym typeface="Wingdings" pitchFamily="2" charset="2"/>
              </a:rPr>
              <a:t>BeautifulSoup</a:t>
            </a:r>
            <a:r>
              <a:rPr lang="fr-FR" sz="2400" dirty="0">
                <a:sym typeface="Wingdings" pitchFamily="2" charset="2"/>
              </a:rPr>
              <a:t>)</a:t>
            </a:r>
          </a:p>
          <a:p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AD4FDDD-152B-954E-BC9B-19B6EB320336}"/>
              </a:ext>
            </a:extLst>
          </p:cNvPr>
          <p:cNvSpPr/>
          <p:nvPr/>
        </p:nvSpPr>
        <p:spPr>
          <a:xfrm>
            <a:off x="391199" y="0"/>
            <a:ext cx="4545795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4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Etapes du pipeline:</a:t>
            </a:r>
          </a:p>
        </p:txBody>
      </p: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B327F742-7455-4697-8BDA-E9AF2CB955DF}"/>
              </a:ext>
            </a:extLst>
          </p:cNvPr>
          <p:cNvCxnSpPr>
            <a:cxnSpLocks/>
          </p:cNvCxnSpPr>
          <p:nvPr/>
        </p:nvCxnSpPr>
        <p:spPr>
          <a:xfrm flipV="1">
            <a:off x="2018923" y="1483736"/>
            <a:ext cx="1257298" cy="425310"/>
          </a:xfrm>
          <a:prstGeom prst="straightConnector1">
            <a:avLst/>
          </a:prstGeom>
          <a:ln w="104775">
            <a:tailEnd type="triangle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  <a:scene3d>
            <a:camera prst="isometricOffAxis1Right"/>
            <a:lightRig rig="threePt" dir="t"/>
          </a:scene3d>
          <a:sp3d>
            <a:bevelT/>
          </a:sp3d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9906E231-4E04-40DF-820E-E9E6A8BF8124}"/>
              </a:ext>
            </a:extLst>
          </p:cNvPr>
          <p:cNvSpPr txBox="1">
            <a:spLocks/>
          </p:cNvSpPr>
          <p:nvPr/>
        </p:nvSpPr>
        <p:spPr>
          <a:xfrm>
            <a:off x="0" y="1524325"/>
            <a:ext cx="2196221" cy="7694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400" dirty="0">
                <a:sym typeface="Wingdings" pitchFamily="2" charset="2"/>
              </a:rPr>
              <a:t>Données Corpus (XML)</a:t>
            </a:r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EA6DAA1E-09F3-4C1F-B788-34AD0B8F682D}"/>
              </a:ext>
            </a:extLst>
          </p:cNvPr>
          <p:cNvCxnSpPr>
            <a:cxnSpLocks/>
          </p:cNvCxnSpPr>
          <p:nvPr/>
        </p:nvCxnSpPr>
        <p:spPr>
          <a:xfrm>
            <a:off x="5136709" y="1838359"/>
            <a:ext cx="536416" cy="796414"/>
          </a:xfrm>
          <a:prstGeom prst="straightConnector1">
            <a:avLst/>
          </a:prstGeom>
          <a:ln w="104775">
            <a:tailEnd type="triangle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  <a:scene3d>
            <a:camera prst="isometricOffAxis1Right"/>
            <a:lightRig rig="threePt" dir="t"/>
          </a:scene3d>
          <a:sp3d>
            <a:bevelT/>
          </a:sp3d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979B0CBC-9346-4683-9C22-BAB9E7FE86E1}"/>
              </a:ext>
            </a:extLst>
          </p:cNvPr>
          <p:cNvSpPr txBox="1">
            <a:spLocks/>
          </p:cNvSpPr>
          <p:nvPr/>
        </p:nvSpPr>
        <p:spPr>
          <a:xfrm>
            <a:off x="3452007" y="1255395"/>
            <a:ext cx="2196221" cy="76944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400" dirty="0">
                <a:sym typeface="Wingdings" pitchFamily="2" charset="2"/>
              </a:rPr>
              <a:t>Base de données (csv/</a:t>
            </a:r>
            <a:r>
              <a:rPr lang="fr-FR" sz="2400" dirty="0" err="1">
                <a:sym typeface="Wingdings" pitchFamily="2" charset="2"/>
              </a:rPr>
              <a:t>xls</a:t>
            </a:r>
            <a:r>
              <a:rPr lang="fr-FR" sz="2400" dirty="0">
                <a:sym typeface="Wingdings" pitchFamily="2" charset="2"/>
              </a:rPr>
              <a:t>)</a:t>
            </a:r>
          </a:p>
        </p:txBody>
      </p:sp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F17CE029-609E-4D21-A32A-C8B8AF5BCFE6}"/>
              </a:ext>
            </a:extLst>
          </p:cNvPr>
          <p:cNvSpPr txBox="1">
            <a:spLocks/>
          </p:cNvSpPr>
          <p:nvPr/>
        </p:nvSpPr>
        <p:spPr>
          <a:xfrm>
            <a:off x="5239303" y="1791897"/>
            <a:ext cx="3507463" cy="487024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sz="2400" dirty="0">
                <a:sym typeface="Wingdings" pitchFamily="2" charset="2"/>
              </a:rPr>
              <a:t>Nettoyage des données (R/</a:t>
            </a:r>
            <a:r>
              <a:rPr lang="fr-FR" sz="2400" dirty="0" err="1">
                <a:sym typeface="Wingdings" pitchFamily="2" charset="2"/>
              </a:rPr>
              <a:t>Jupyter</a:t>
            </a:r>
            <a:r>
              <a:rPr lang="fr-FR" sz="2400" dirty="0">
                <a:sym typeface="Wingdings" pitchFamily="2" charset="2"/>
              </a:rPr>
              <a:t>)</a:t>
            </a:r>
          </a:p>
          <a:p>
            <a:endParaRPr lang="fr-FR" dirty="0"/>
          </a:p>
        </p:txBody>
      </p:sp>
      <p:sp>
        <p:nvSpPr>
          <p:cNvPr id="11" name="Espace réservé du contenu 2">
            <a:extLst>
              <a:ext uri="{FF2B5EF4-FFF2-40B4-BE49-F238E27FC236}">
                <a16:creationId xmlns:a16="http://schemas.microsoft.com/office/drawing/2014/main" id="{60E58D96-5017-4973-ADA4-F26242A48A07}"/>
              </a:ext>
            </a:extLst>
          </p:cNvPr>
          <p:cNvSpPr txBox="1">
            <a:spLocks/>
          </p:cNvSpPr>
          <p:nvPr/>
        </p:nvSpPr>
        <p:spPr>
          <a:xfrm>
            <a:off x="5252137" y="2639281"/>
            <a:ext cx="2196221" cy="76944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400" dirty="0">
                <a:sym typeface="Wingdings" pitchFamily="2" charset="2"/>
              </a:rPr>
              <a:t>Base de données (csv/</a:t>
            </a:r>
            <a:r>
              <a:rPr lang="fr-FR" sz="2400" dirty="0" err="1">
                <a:sym typeface="Wingdings" pitchFamily="2" charset="2"/>
              </a:rPr>
              <a:t>xls</a:t>
            </a:r>
            <a:r>
              <a:rPr lang="fr-FR" sz="2400" dirty="0">
                <a:sym typeface="Wingdings" pitchFamily="2" charset="2"/>
              </a:rPr>
              <a:t>) propre</a:t>
            </a:r>
          </a:p>
        </p:txBody>
      </p: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8B1DC0AC-6A62-4BA8-97B8-D131B3FE9386}"/>
              </a:ext>
            </a:extLst>
          </p:cNvPr>
          <p:cNvCxnSpPr>
            <a:cxnSpLocks/>
          </p:cNvCxnSpPr>
          <p:nvPr/>
        </p:nvCxnSpPr>
        <p:spPr>
          <a:xfrm flipH="1">
            <a:off x="4805315" y="3449279"/>
            <a:ext cx="662788" cy="281662"/>
          </a:xfrm>
          <a:prstGeom prst="straightConnector1">
            <a:avLst/>
          </a:prstGeom>
          <a:ln w="104775">
            <a:tailEnd type="triangle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  <a:scene3d>
            <a:camera prst="isometricOffAxis1Right"/>
            <a:lightRig rig="threePt" dir="t"/>
          </a:scene3d>
          <a:sp3d>
            <a:bevelT/>
          </a:sp3d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98AB54A9-4BBC-4215-B515-84C3708B1794}"/>
              </a:ext>
            </a:extLst>
          </p:cNvPr>
          <p:cNvCxnSpPr>
            <a:cxnSpLocks/>
          </p:cNvCxnSpPr>
          <p:nvPr/>
        </p:nvCxnSpPr>
        <p:spPr>
          <a:xfrm flipV="1">
            <a:off x="8219529" y="3241445"/>
            <a:ext cx="1354393" cy="39534"/>
          </a:xfrm>
          <a:prstGeom prst="straightConnector1">
            <a:avLst/>
          </a:prstGeom>
          <a:ln w="104775">
            <a:tailEnd type="triangle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  <a:scene3d>
            <a:camera prst="isometricOffAxis1Right"/>
            <a:lightRig rig="threePt" dir="t"/>
          </a:scene3d>
          <a:sp3d>
            <a:bevelT/>
          </a:sp3d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Espace réservé du contenu 2">
            <a:extLst>
              <a:ext uri="{FF2B5EF4-FFF2-40B4-BE49-F238E27FC236}">
                <a16:creationId xmlns:a16="http://schemas.microsoft.com/office/drawing/2014/main" id="{82362617-563D-4B76-88E2-9FD42765BFE2}"/>
              </a:ext>
            </a:extLst>
          </p:cNvPr>
          <p:cNvSpPr txBox="1">
            <a:spLocks/>
          </p:cNvSpPr>
          <p:nvPr/>
        </p:nvSpPr>
        <p:spPr>
          <a:xfrm>
            <a:off x="9818575" y="2834566"/>
            <a:ext cx="2196221" cy="7694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400" dirty="0">
                <a:sym typeface="Wingdings" pitchFamily="2" charset="2"/>
              </a:rPr>
              <a:t>Nuage de mots</a:t>
            </a:r>
          </a:p>
        </p:txBody>
      </p:sp>
      <p:sp>
        <p:nvSpPr>
          <p:cNvPr id="17" name="Espace réservé du contenu 2">
            <a:extLst>
              <a:ext uri="{FF2B5EF4-FFF2-40B4-BE49-F238E27FC236}">
                <a16:creationId xmlns:a16="http://schemas.microsoft.com/office/drawing/2014/main" id="{27C5F189-17EB-42B6-AF6C-0FC53B57C8BC}"/>
              </a:ext>
            </a:extLst>
          </p:cNvPr>
          <p:cNvSpPr txBox="1">
            <a:spLocks/>
          </p:cNvSpPr>
          <p:nvPr/>
        </p:nvSpPr>
        <p:spPr>
          <a:xfrm>
            <a:off x="7883113" y="2520523"/>
            <a:ext cx="1762668" cy="4870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sz="1600" dirty="0" err="1">
                <a:sym typeface="Wingdings" pitchFamily="2" charset="2"/>
              </a:rPr>
              <a:t>Stopwords</a:t>
            </a:r>
            <a:r>
              <a:rPr lang="fr-FR" sz="1600" dirty="0">
                <a:sym typeface="Wingdings" pitchFamily="2" charset="2"/>
              </a:rPr>
              <a:t> retirés</a:t>
            </a:r>
          </a:p>
        </p:txBody>
      </p:sp>
      <p:sp>
        <p:nvSpPr>
          <p:cNvPr id="21" name="Espace réservé du contenu 2">
            <a:extLst>
              <a:ext uri="{FF2B5EF4-FFF2-40B4-BE49-F238E27FC236}">
                <a16:creationId xmlns:a16="http://schemas.microsoft.com/office/drawing/2014/main" id="{9EB1C9DA-4D73-4764-9653-FF863F55DF67}"/>
              </a:ext>
            </a:extLst>
          </p:cNvPr>
          <p:cNvSpPr txBox="1">
            <a:spLocks/>
          </p:cNvSpPr>
          <p:nvPr/>
        </p:nvSpPr>
        <p:spPr>
          <a:xfrm>
            <a:off x="5136709" y="3573262"/>
            <a:ext cx="1510236" cy="487024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sz="2400" dirty="0">
                <a:sym typeface="Wingdings" pitchFamily="2" charset="2"/>
              </a:rPr>
              <a:t>Lexique de polarité (FEEL) téléchargé</a:t>
            </a:r>
          </a:p>
        </p:txBody>
      </p:sp>
      <p:sp>
        <p:nvSpPr>
          <p:cNvPr id="22" name="Espace réservé du contenu 2">
            <a:extLst>
              <a:ext uri="{FF2B5EF4-FFF2-40B4-BE49-F238E27FC236}">
                <a16:creationId xmlns:a16="http://schemas.microsoft.com/office/drawing/2014/main" id="{9BBABB6E-7D14-4860-82AB-0095D6252E14}"/>
              </a:ext>
            </a:extLst>
          </p:cNvPr>
          <p:cNvSpPr txBox="1">
            <a:spLocks/>
          </p:cNvSpPr>
          <p:nvPr/>
        </p:nvSpPr>
        <p:spPr>
          <a:xfrm>
            <a:off x="3625013" y="3705269"/>
            <a:ext cx="1740153" cy="517959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400" dirty="0">
                <a:sym typeface="Wingdings" pitchFamily="2" charset="2"/>
              </a:rPr>
              <a:t>Tokenisation : post -&gt; phrase</a:t>
            </a:r>
          </a:p>
        </p:txBody>
      </p: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850E4478-A8CD-468B-867D-4756EC77CD07}"/>
              </a:ext>
            </a:extLst>
          </p:cNvPr>
          <p:cNvCxnSpPr>
            <a:cxnSpLocks/>
          </p:cNvCxnSpPr>
          <p:nvPr/>
        </p:nvCxnSpPr>
        <p:spPr>
          <a:xfrm>
            <a:off x="7994688" y="3730941"/>
            <a:ext cx="1502397" cy="524188"/>
          </a:xfrm>
          <a:prstGeom prst="straightConnector1">
            <a:avLst/>
          </a:prstGeom>
          <a:ln w="104775">
            <a:tailEnd type="triangle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  <a:scene3d>
            <a:camera prst="isometricOffAxis1Right"/>
            <a:lightRig rig="threePt" dir="t"/>
          </a:scene3d>
          <a:sp3d>
            <a:bevelT/>
          </a:sp3d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5" name="Espace réservé du contenu 2">
            <a:extLst>
              <a:ext uri="{FF2B5EF4-FFF2-40B4-BE49-F238E27FC236}">
                <a16:creationId xmlns:a16="http://schemas.microsoft.com/office/drawing/2014/main" id="{2E5BB4CE-F177-45D8-A137-2A92AE6732CC}"/>
              </a:ext>
            </a:extLst>
          </p:cNvPr>
          <p:cNvSpPr txBox="1">
            <a:spLocks/>
          </p:cNvSpPr>
          <p:nvPr/>
        </p:nvSpPr>
        <p:spPr>
          <a:xfrm>
            <a:off x="9728040" y="3935848"/>
            <a:ext cx="2196221" cy="7694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400" dirty="0">
                <a:sym typeface="Wingdings" pitchFamily="2" charset="2"/>
              </a:rPr>
              <a:t>Occurrence de mots</a:t>
            </a:r>
          </a:p>
        </p:txBody>
      </p:sp>
      <p:sp>
        <p:nvSpPr>
          <p:cNvPr id="26" name="Espace réservé du contenu 2">
            <a:extLst>
              <a:ext uri="{FF2B5EF4-FFF2-40B4-BE49-F238E27FC236}">
                <a16:creationId xmlns:a16="http://schemas.microsoft.com/office/drawing/2014/main" id="{EB77BD6B-96D5-4AC3-B86D-EA6C68E2E6D9}"/>
              </a:ext>
            </a:extLst>
          </p:cNvPr>
          <p:cNvSpPr txBox="1">
            <a:spLocks/>
          </p:cNvSpPr>
          <p:nvPr/>
        </p:nvSpPr>
        <p:spPr>
          <a:xfrm>
            <a:off x="7994688" y="5217653"/>
            <a:ext cx="1354393" cy="48702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sz="1600" dirty="0">
                <a:sym typeface="Wingdings" pitchFamily="2" charset="2"/>
              </a:rPr>
              <a:t>Utilisation de </a:t>
            </a:r>
            <a:r>
              <a:rPr lang="fr-FR" sz="1600" dirty="0" err="1">
                <a:sym typeface="Wingdings" pitchFamily="2" charset="2"/>
              </a:rPr>
              <a:t>Spacy</a:t>
            </a:r>
            <a:endParaRPr lang="fr-FR" sz="1600" dirty="0">
              <a:sym typeface="Wingdings" pitchFamily="2" charset="2"/>
            </a:endParaRPr>
          </a:p>
        </p:txBody>
      </p: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C2E6D44F-8088-424F-8299-990BA7F5B852}"/>
              </a:ext>
            </a:extLst>
          </p:cNvPr>
          <p:cNvCxnSpPr>
            <a:cxnSpLocks/>
          </p:cNvCxnSpPr>
          <p:nvPr/>
        </p:nvCxnSpPr>
        <p:spPr>
          <a:xfrm>
            <a:off x="8294000" y="4496731"/>
            <a:ext cx="1087608" cy="654084"/>
          </a:xfrm>
          <a:prstGeom prst="straightConnector1">
            <a:avLst/>
          </a:prstGeom>
          <a:ln w="104775">
            <a:tailEnd type="triangle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  <a:scene3d>
            <a:camera prst="isometricOffAxis1Right"/>
            <a:lightRig rig="threePt" dir="t"/>
          </a:scene3d>
          <a:sp3d>
            <a:bevelT/>
          </a:sp3d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9" name="Espace réservé du contenu 2">
            <a:extLst>
              <a:ext uri="{FF2B5EF4-FFF2-40B4-BE49-F238E27FC236}">
                <a16:creationId xmlns:a16="http://schemas.microsoft.com/office/drawing/2014/main" id="{6BF728D6-5AA1-4CEA-894B-984867C5F2BE}"/>
              </a:ext>
            </a:extLst>
          </p:cNvPr>
          <p:cNvSpPr txBox="1">
            <a:spLocks/>
          </p:cNvSpPr>
          <p:nvPr/>
        </p:nvSpPr>
        <p:spPr>
          <a:xfrm>
            <a:off x="9497085" y="5010924"/>
            <a:ext cx="2196221" cy="769441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400" dirty="0">
                <a:sym typeface="Wingdings" pitchFamily="2" charset="2"/>
              </a:rPr>
              <a:t>Etiquetage morpho-syntaxique</a:t>
            </a:r>
          </a:p>
        </p:txBody>
      </p:sp>
      <p:sp>
        <p:nvSpPr>
          <p:cNvPr id="32" name="Espace réservé du contenu 2">
            <a:extLst>
              <a:ext uri="{FF2B5EF4-FFF2-40B4-BE49-F238E27FC236}">
                <a16:creationId xmlns:a16="http://schemas.microsoft.com/office/drawing/2014/main" id="{BCCA3902-4370-4430-ABB0-656FE2817C5A}"/>
              </a:ext>
            </a:extLst>
          </p:cNvPr>
          <p:cNvSpPr txBox="1">
            <a:spLocks/>
          </p:cNvSpPr>
          <p:nvPr/>
        </p:nvSpPr>
        <p:spPr>
          <a:xfrm>
            <a:off x="7970767" y="3604007"/>
            <a:ext cx="2092789" cy="4870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sz="1600" dirty="0">
                <a:sym typeface="Wingdings" pitchFamily="2" charset="2"/>
              </a:rPr>
              <a:t>Ponctuation retirée</a:t>
            </a:r>
          </a:p>
        </p:txBody>
      </p:sp>
      <p:sp>
        <p:nvSpPr>
          <p:cNvPr id="33" name="Espace réservé du contenu 2">
            <a:extLst>
              <a:ext uri="{FF2B5EF4-FFF2-40B4-BE49-F238E27FC236}">
                <a16:creationId xmlns:a16="http://schemas.microsoft.com/office/drawing/2014/main" id="{CB132AF3-4B2A-4099-A69F-811A330B7F84}"/>
              </a:ext>
            </a:extLst>
          </p:cNvPr>
          <p:cNvSpPr txBox="1">
            <a:spLocks/>
          </p:cNvSpPr>
          <p:nvPr/>
        </p:nvSpPr>
        <p:spPr>
          <a:xfrm>
            <a:off x="1255786" y="4255129"/>
            <a:ext cx="2196221" cy="76944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400" dirty="0">
                <a:sym typeface="Wingdings" pitchFamily="2" charset="2"/>
              </a:rPr>
              <a:t>Analyse morpho-syntaxique</a:t>
            </a:r>
          </a:p>
        </p:txBody>
      </p: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7028B9EF-EF94-4E99-9D8C-7AFAEFA44F58}"/>
              </a:ext>
            </a:extLst>
          </p:cNvPr>
          <p:cNvCxnSpPr>
            <a:cxnSpLocks/>
          </p:cNvCxnSpPr>
          <p:nvPr/>
        </p:nvCxnSpPr>
        <p:spPr>
          <a:xfrm flipH="1">
            <a:off x="2857316" y="4036245"/>
            <a:ext cx="662788" cy="281662"/>
          </a:xfrm>
          <a:prstGeom prst="straightConnector1">
            <a:avLst/>
          </a:prstGeom>
          <a:ln w="104775">
            <a:tailEnd type="triangle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  <a:scene3d>
            <a:camera prst="isometricOffAxis1Right"/>
            <a:lightRig rig="threePt" dir="t"/>
          </a:scene3d>
          <a:sp3d>
            <a:bevelT/>
          </a:sp3d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5" name="Espace réservé du contenu 2">
            <a:extLst>
              <a:ext uri="{FF2B5EF4-FFF2-40B4-BE49-F238E27FC236}">
                <a16:creationId xmlns:a16="http://schemas.microsoft.com/office/drawing/2014/main" id="{1449BB01-9396-4B5B-BE89-CB82F203723F}"/>
              </a:ext>
            </a:extLst>
          </p:cNvPr>
          <p:cNvSpPr txBox="1">
            <a:spLocks/>
          </p:cNvSpPr>
          <p:nvPr/>
        </p:nvSpPr>
        <p:spPr>
          <a:xfrm>
            <a:off x="2127665" y="3626897"/>
            <a:ext cx="1354393" cy="48702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sz="1600" dirty="0">
                <a:sym typeface="Wingdings" pitchFamily="2" charset="2"/>
              </a:rPr>
              <a:t>Utilisation 1 </a:t>
            </a:r>
            <a:r>
              <a:rPr lang="fr-FR" sz="1600" dirty="0" err="1">
                <a:sym typeface="Wingdings" pitchFamily="2" charset="2"/>
              </a:rPr>
              <a:t>bigrame</a:t>
            </a:r>
            <a:endParaRPr lang="fr-FR" sz="1600" dirty="0">
              <a:sym typeface="Wingdings" pitchFamily="2" charset="2"/>
            </a:endParaRPr>
          </a:p>
        </p:txBody>
      </p:sp>
      <p:sp>
        <p:nvSpPr>
          <p:cNvPr id="36" name="Espace réservé du contenu 2">
            <a:extLst>
              <a:ext uri="{FF2B5EF4-FFF2-40B4-BE49-F238E27FC236}">
                <a16:creationId xmlns:a16="http://schemas.microsoft.com/office/drawing/2014/main" id="{8E53ADDE-E296-4297-9A00-5D5007572C54}"/>
              </a:ext>
            </a:extLst>
          </p:cNvPr>
          <p:cNvSpPr txBox="1">
            <a:spLocks/>
          </p:cNvSpPr>
          <p:nvPr/>
        </p:nvSpPr>
        <p:spPr>
          <a:xfrm>
            <a:off x="1421200" y="5427436"/>
            <a:ext cx="2776113" cy="105484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400" dirty="0">
                <a:sym typeface="Wingdings" pitchFamily="2" charset="2"/>
              </a:rPr>
              <a:t>Polarité des phrases en fonction des mots et de leur étiquetage</a:t>
            </a:r>
          </a:p>
        </p:txBody>
      </p:sp>
      <p:cxnSp>
        <p:nvCxnSpPr>
          <p:cNvPr id="37" name="Connecteur droit avec flèche 36">
            <a:extLst>
              <a:ext uri="{FF2B5EF4-FFF2-40B4-BE49-F238E27FC236}">
                <a16:creationId xmlns:a16="http://schemas.microsoft.com/office/drawing/2014/main" id="{3A2D3287-737B-4A26-8CF7-AB15E987825C}"/>
              </a:ext>
            </a:extLst>
          </p:cNvPr>
          <p:cNvCxnSpPr>
            <a:cxnSpLocks/>
          </p:cNvCxnSpPr>
          <p:nvPr/>
        </p:nvCxnSpPr>
        <p:spPr>
          <a:xfrm>
            <a:off x="2618469" y="4705289"/>
            <a:ext cx="448899" cy="560028"/>
          </a:xfrm>
          <a:prstGeom prst="straightConnector1">
            <a:avLst/>
          </a:prstGeom>
          <a:ln w="104775">
            <a:tailEnd type="triangle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  <a:scene3d>
            <a:camera prst="isometricOffAxis1Right"/>
            <a:lightRig rig="threePt" dir="t"/>
          </a:scene3d>
          <a:sp3d>
            <a:bevelT/>
          </a:sp3d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08494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8A1447F-8BC5-E148-9979-96CFBA546E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Constitution du </a:t>
            </a:r>
            <a:r>
              <a:rPr lang="fr-FR" dirty="0" err="1"/>
              <a:t>dataset</a:t>
            </a:r>
            <a:r>
              <a:rPr lang="fr-FR" dirty="0"/>
              <a:t> </a:t>
            </a:r>
            <a:endParaRPr lang="fr-FR" dirty="0">
              <a:sym typeface="Wingdings" pitchFamily="2" charset="2"/>
            </a:endParaRPr>
          </a:p>
          <a:p>
            <a:r>
              <a:rPr lang="fr-FR" dirty="0"/>
              <a:t>Extraction des conversations dans un fichier </a:t>
            </a:r>
            <a:r>
              <a:rPr lang="fr-FR" dirty="0" err="1"/>
              <a:t>json</a:t>
            </a:r>
            <a:r>
              <a:rPr lang="fr-FR" dirty="0"/>
              <a:t> ou </a:t>
            </a:r>
            <a:r>
              <a:rPr lang="fr-FR" dirty="0" err="1"/>
              <a:t>excel</a:t>
            </a:r>
            <a:r>
              <a:rPr lang="fr-FR" dirty="0"/>
              <a:t> (un </a:t>
            </a:r>
            <a:r>
              <a:rPr lang="fr-FR" dirty="0" err="1"/>
              <a:t>dataset</a:t>
            </a:r>
            <a:r>
              <a:rPr lang="fr-FR" dirty="0"/>
              <a:t> pour chaque thématique )</a:t>
            </a:r>
          </a:p>
          <a:p>
            <a:r>
              <a:rPr lang="fr-FR" dirty="0" err="1"/>
              <a:t>P</a:t>
            </a:r>
            <a:r>
              <a:rPr lang="fr-FR" dirty="0" err="1">
                <a:sym typeface="Wingdings" pitchFamily="2" charset="2"/>
              </a:rPr>
              <a:t>ré-traitement</a:t>
            </a:r>
            <a:r>
              <a:rPr lang="fr-FR" dirty="0">
                <a:sym typeface="Wingdings" pitchFamily="2" charset="2"/>
              </a:rPr>
              <a:t> des données</a:t>
            </a:r>
          </a:p>
          <a:p>
            <a:r>
              <a:rPr lang="fr-FR" dirty="0" err="1">
                <a:sym typeface="Wingdings" pitchFamily="2" charset="2"/>
              </a:rPr>
              <a:t>Token</a:t>
            </a:r>
            <a:endParaRPr lang="fr-FR" dirty="0">
              <a:sym typeface="Wingdings" pitchFamily="2" charset="2"/>
            </a:endParaRPr>
          </a:p>
          <a:p>
            <a:r>
              <a:rPr lang="fr-FR" dirty="0">
                <a:sym typeface="Wingdings" pitchFamily="2" charset="2"/>
              </a:rPr>
              <a:t>Lexique</a:t>
            </a:r>
          </a:p>
          <a:p>
            <a:endParaRPr lang="fr-FR" dirty="0">
              <a:sym typeface="Wingdings" pitchFamily="2" charset="2"/>
            </a:endParaRPr>
          </a:p>
          <a:p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AD4FDDD-152B-954E-BC9B-19B6EB320336}"/>
              </a:ext>
            </a:extLst>
          </p:cNvPr>
          <p:cNvSpPr/>
          <p:nvPr/>
        </p:nvSpPr>
        <p:spPr>
          <a:xfrm>
            <a:off x="391199" y="0"/>
            <a:ext cx="4545795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4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Etapes du pipeline:</a:t>
            </a:r>
          </a:p>
        </p:txBody>
      </p:sp>
    </p:spTree>
    <p:extLst>
      <p:ext uri="{BB962C8B-B14F-4D97-AF65-F5344CB8AC3E}">
        <p14:creationId xmlns:p14="http://schemas.microsoft.com/office/powerpoint/2010/main" val="6431213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D792794-9965-E74B-854B-ED6541F46B0E}"/>
              </a:ext>
            </a:extLst>
          </p:cNvPr>
          <p:cNvSpPr/>
          <p:nvPr/>
        </p:nvSpPr>
        <p:spPr>
          <a:xfrm>
            <a:off x="451582" y="124585"/>
            <a:ext cx="26795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Dataset</a:t>
            </a:r>
            <a:r>
              <a:rPr lang="fr-FR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: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581A5CAE-0B0B-8940-B5C6-44D420C5DA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116" y="3880036"/>
            <a:ext cx="6647577" cy="2448952"/>
          </a:xfrm>
          <a:prstGeom prst="rect">
            <a:avLst/>
          </a:prstGeom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104D5641-3598-4C4E-9C17-5D158775D8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116" y="1558996"/>
            <a:ext cx="11273366" cy="2214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BD6FE2C9-EE40-6749-92CA-564401D574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8282" y="4037022"/>
            <a:ext cx="4267200" cy="1813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20DAF340-C890-474B-B8B2-BD664B026796}"/>
              </a:ext>
            </a:extLst>
          </p:cNvPr>
          <p:cNvCxnSpPr>
            <a:cxnSpLocks/>
          </p:cNvCxnSpPr>
          <p:nvPr/>
        </p:nvCxnSpPr>
        <p:spPr>
          <a:xfrm flipV="1">
            <a:off x="10141310" y="884246"/>
            <a:ext cx="120290" cy="568096"/>
          </a:xfrm>
          <a:prstGeom prst="straightConnector1">
            <a:avLst/>
          </a:prstGeom>
          <a:ln w="104775">
            <a:tailEnd type="triangle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  <a:scene3d>
            <a:camera prst="isometricOffAxis1Right"/>
            <a:lightRig rig="threePt" dir="t"/>
          </a:scene3d>
          <a:sp3d>
            <a:bevelT/>
          </a:sp3d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2CCABBBD-BA56-4812-AAD5-3E57B8F98B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27399" y="197047"/>
            <a:ext cx="3111527" cy="502052"/>
          </a:xfrm>
        </p:spPr>
        <p:txBody>
          <a:bodyPr>
            <a:normAutofit fontScale="62500" lnSpcReduction="20000"/>
          </a:bodyPr>
          <a:lstStyle/>
          <a:p>
            <a:r>
              <a:rPr lang="fr-FR" dirty="0">
                <a:sym typeface="Wingdings" pitchFamily="2" charset="2"/>
              </a:rPr>
              <a:t>Etiqueteur morpho-syntaxique</a:t>
            </a:r>
          </a:p>
        </p:txBody>
      </p:sp>
    </p:spTree>
    <p:extLst>
      <p:ext uri="{BB962C8B-B14F-4D97-AF65-F5344CB8AC3E}">
        <p14:creationId xmlns:p14="http://schemas.microsoft.com/office/powerpoint/2010/main" val="18863720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 descr="Une image contenant texte&#10;&#10;Description générée automatiquement">
            <a:extLst>
              <a:ext uri="{FF2B5EF4-FFF2-40B4-BE49-F238E27FC236}">
                <a16:creationId xmlns:a16="http://schemas.microsoft.com/office/drawing/2014/main" id="{0C05219D-B0FC-40D1-B38C-28A0E53BED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917" t="10277" r="20677"/>
          <a:stretch/>
        </p:blipFill>
        <p:spPr>
          <a:xfrm>
            <a:off x="144819" y="1820506"/>
            <a:ext cx="4177800" cy="425267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465CE8F-F5E5-0446-A0A1-D215251B2332}"/>
              </a:ext>
            </a:extLst>
          </p:cNvPr>
          <p:cNvSpPr/>
          <p:nvPr/>
        </p:nvSpPr>
        <p:spPr>
          <a:xfrm>
            <a:off x="483306" y="720150"/>
            <a:ext cx="695414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36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Focus sur Igor et </a:t>
            </a:r>
            <a:r>
              <a:rPr lang="fr-FR" sz="3600" dirty="0" err="1">
                <a:solidFill>
                  <a:schemeClr val="accent1">
                    <a:lumMod val="75000"/>
                  </a:schemeClr>
                </a:solidFill>
              </a:rPr>
              <a:t>Grichka</a:t>
            </a:r>
            <a:r>
              <a:rPr lang="fr-FR" sz="36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sz="3600" dirty="0" err="1">
                <a:solidFill>
                  <a:schemeClr val="accent1">
                    <a:lumMod val="75000"/>
                  </a:schemeClr>
                </a:solidFill>
              </a:rPr>
              <a:t>Bogdanoff</a:t>
            </a:r>
            <a:r>
              <a:rPr lang="fr-FR" sz="3600" b="0" cap="none" spc="0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A36C8C3-B35D-4164-A95A-F58911A3B436}"/>
              </a:ext>
            </a:extLst>
          </p:cNvPr>
          <p:cNvSpPr/>
          <p:nvPr/>
        </p:nvSpPr>
        <p:spPr>
          <a:xfrm>
            <a:off x="265438" y="21524"/>
            <a:ext cx="352135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RESULTATS :</a:t>
            </a:r>
          </a:p>
        </p:txBody>
      </p:sp>
      <p:pic>
        <p:nvPicPr>
          <p:cNvPr id="5" name="Image 4" descr="Une image contenant personne, posant, groupe, gens&#10;&#10;Description générée automatiquement">
            <a:extLst>
              <a:ext uri="{FF2B5EF4-FFF2-40B4-BE49-F238E27FC236}">
                <a16:creationId xmlns:a16="http://schemas.microsoft.com/office/drawing/2014/main" id="{D95A302E-F789-454B-9FB2-CBB02814A9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6258" y="78787"/>
            <a:ext cx="2298024" cy="1848690"/>
          </a:xfrm>
          <a:prstGeom prst="rect">
            <a:avLst/>
          </a:prstGeom>
        </p:spPr>
      </p:pic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5971FF35-7A94-483D-825E-0E647BCD3103}"/>
              </a:ext>
            </a:extLst>
          </p:cNvPr>
          <p:cNvCxnSpPr>
            <a:cxnSpLocks/>
          </p:cNvCxnSpPr>
          <p:nvPr/>
        </p:nvCxnSpPr>
        <p:spPr>
          <a:xfrm>
            <a:off x="4520984" y="4780759"/>
            <a:ext cx="1080000" cy="180000"/>
          </a:xfrm>
          <a:prstGeom prst="straightConnector1">
            <a:avLst/>
          </a:prstGeom>
          <a:ln w="104775">
            <a:tailEnd type="triangle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  <a:scene3d>
            <a:camera prst="isometricOffAxis1Right"/>
            <a:lightRig rig="threePt" dir="t"/>
          </a:scene3d>
          <a:sp3d>
            <a:bevelT/>
          </a:sp3d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id="{B211AA95-EB79-4D85-82CB-504D64799D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51749" y="2730675"/>
            <a:ext cx="5765580" cy="3342509"/>
          </a:xfrm>
        </p:spPr>
        <p:txBody>
          <a:bodyPr/>
          <a:lstStyle/>
          <a:p>
            <a:r>
              <a:rPr lang="fr-FR" dirty="0">
                <a:sym typeface="Wingdings" pitchFamily="2" charset="2"/>
              </a:rPr>
              <a:t>Nuage de mots créés révèle plusieurs mots-clés au sujet de la controverse avec le CNRS</a:t>
            </a:r>
          </a:p>
          <a:p>
            <a:endParaRPr lang="fr-FR" dirty="0">
              <a:sym typeface="Wingdings" pitchFamily="2" charset="2"/>
            </a:endParaRPr>
          </a:p>
          <a:p>
            <a:r>
              <a:rPr lang="fr-FR" dirty="0">
                <a:sym typeface="Wingdings" pitchFamily="2" charset="2"/>
              </a:rPr>
              <a:t>Travaux de thèse vivement critiqués par la communauté scientifique</a:t>
            </a:r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5CC61CD0-59A1-48E5-B523-A84E62DBC533}"/>
              </a:ext>
            </a:extLst>
          </p:cNvPr>
          <p:cNvCxnSpPr>
            <a:cxnSpLocks/>
          </p:cNvCxnSpPr>
          <p:nvPr/>
        </p:nvCxnSpPr>
        <p:spPr>
          <a:xfrm>
            <a:off x="4673384" y="3575415"/>
            <a:ext cx="1080000" cy="180000"/>
          </a:xfrm>
          <a:prstGeom prst="straightConnector1">
            <a:avLst/>
          </a:prstGeom>
          <a:ln w="104775">
            <a:tailEnd type="triangle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  <a:scene3d>
            <a:camera prst="isometricOffAxis1Right"/>
            <a:lightRig rig="threePt" dir="t"/>
          </a:scene3d>
          <a:sp3d>
            <a:bevelT/>
          </a:sp3d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816739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</TotalTime>
  <Words>531</Words>
  <Application>Microsoft Office PowerPoint</Application>
  <PresentationFormat>Grand écran</PresentationFormat>
  <Paragraphs>113</Paragraphs>
  <Slides>17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Thème Office</vt:lpstr>
      <vt:lpstr>Analyse de données textuelles  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Zaineb KHARFATI</dc:creator>
  <cp:lastModifiedBy>Carla Yagoub</cp:lastModifiedBy>
  <cp:revision>26</cp:revision>
  <dcterms:created xsi:type="dcterms:W3CDTF">2022-04-17T12:16:41Z</dcterms:created>
  <dcterms:modified xsi:type="dcterms:W3CDTF">2022-04-19T09:14:43Z</dcterms:modified>
</cp:coreProperties>
</file>