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  <Override PartName="/ppt/media/image24.jpeg" ContentType="image/jpeg"/>
  <Override PartName="/ppt/media/image18.jpeg" ContentType="image/jpeg"/>
  <Override PartName="/ppt/media/image19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25.jpeg" ContentType="image/jpeg"/>
  <Override PartName="/ppt/media/image26.jpeg" ContentType="image/jpeg"/>
  <Override PartName="/ppt/media/image2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C7A53E-DD4C-4419-8069-95A612A69CC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19/04/2022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78B8A8-7A8D-409F-88B8-3111C49AADC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D56A2E-6A42-4F6F-A837-FEC1E02F5E3C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19/04/2022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01B085-5273-4B8F-BEA6-90574F2493DE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9425160" y="111600"/>
            <a:ext cx="2364480" cy="1706400"/>
          </a:xfrm>
          <a:prstGeom prst="rect">
            <a:avLst/>
          </a:prstGeom>
          <a:ln w="0">
            <a:noFill/>
          </a:ln>
        </p:spPr>
      </p:pic>
      <p:sp>
        <p:nvSpPr>
          <p:cNvPr id="83" name="Titre 1"/>
          <p:cNvSpPr txBox="1"/>
          <p:nvPr/>
        </p:nvSpPr>
        <p:spPr>
          <a:xfrm>
            <a:off x="1463400" y="1116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i="1" lang="fr-FR" sz="2400" spc="-1" strike="noStrike" u="sng">
                <a:solidFill>
                  <a:srgbClr val="2f5597"/>
                </a:solidFill>
                <a:uFillTx/>
                <a:latin typeface="Calibri Light"/>
              </a:rPr>
              <a:t>Analyse de données textuelles </a:t>
            </a:r>
            <a:br/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Sous-titre 2"/>
          <p:cNvSpPr txBox="1"/>
          <p:nvPr/>
        </p:nvSpPr>
        <p:spPr>
          <a:xfrm>
            <a:off x="4040640" y="5090760"/>
            <a:ext cx="3878640" cy="165528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KHARFATI Zaineb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YAGOUB Cynthia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KONATE Souleymane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85" name="Image 6" descr=""/>
          <p:cNvPicPr/>
          <p:nvPr/>
        </p:nvPicPr>
        <p:blipFill>
          <a:blip r:embed="rId2"/>
          <a:stretch/>
        </p:blipFill>
        <p:spPr>
          <a:xfrm>
            <a:off x="100080" y="79560"/>
            <a:ext cx="2470680" cy="178776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4"/>
          <p:cNvSpPr/>
          <p:nvPr/>
        </p:nvSpPr>
        <p:spPr>
          <a:xfrm>
            <a:off x="4060440" y="613080"/>
            <a:ext cx="40701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WIKI-CONFLIT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87" name="Image 5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3592440" y="2426400"/>
            <a:ext cx="5006880" cy="24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 5" descr=""/>
          <p:cNvPicPr/>
          <p:nvPr/>
        </p:nvPicPr>
        <p:blipFill>
          <a:blip r:embed="rId1"/>
          <a:stretch/>
        </p:blipFill>
        <p:spPr>
          <a:xfrm>
            <a:off x="265320" y="1657800"/>
            <a:ext cx="7534440" cy="4650480"/>
          </a:xfrm>
          <a:prstGeom prst="rect">
            <a:avLst/>
          </a:prstGeom>
          <a:ln w="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528480" y="720000"/>
            <a:ext cx="68634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4472c4"/>
                </a:solidFill>
                <a:latin typeface="Calibri"/>
              </a:rPr>
              <a:t>Focus sur Igor et </a:t>
            </a:r>
            <a:r>
              <a:rPr b="0" lang="fr-FR" sz="3600" spc="-1" strike="noStrike">
                <a:solidFill>
                  <a:srgbClr val="2f5597"/>
                </a:solidFill>
                <a:latin typeface="Calibri"/>
              </a:rPr>
              <a:t>Grichka Bogdanoff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7" name="Rectangle 2"/>
          <p:cNvSpPr/>
          <p:nvPr/>
        </p:nvSpPr>
        <p:spPr>
          <a:xfrm>
            <a:off x="283320" y="21600"/>
            <a:ext cx="3484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RESULTATS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38" name="Image 4" descr="Une image contenant personne, posant, groupe, gens&#10;&#10;Description générée automatiquement"/>
          <p:cNvPicPr/>
          <p:nvPr/>
        </p:nvPicPr>
        <p:blipFill>
          <a:blip r:embed="rId2"/>
          <a:stretch/>
        </p:blipFill>
        <p:spPr>
          <a:xfrm>
            <a:off x="8756280" y="78840"/>
            <a:ext cx="2297520" cy="18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3"/>
          <p:cNvSpPr/>
          <p:nvPr/>
        </p:nvSpPr>
        <p:spPr>
          <a:xfrm>
            <a:off x="528480" y="720000"/>
            <a:ext cx="68634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4472c4"/>
                </a:solidFill>
                <a:latin typeface="Calibri"/>
              </a:rPr>
              <a:t>Focus sur Igor et </a:t>
            </a:r>
            <a:r>
              <a:rPr b="0" lang="fr-FR" sz="3600" spc="-1" strike="noStrike">
                <a:solidFill>
                  <a:srgbClr val="2f5597"/>
                </a:solidFill>
                <a:latin typeface="Calibri"/>
              </a:rPr>
              <a:t>Grichka Bogdanoff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0" name="Rectangle 2"/>
          <p:cNvSpPr/>
          <p:nvPr/>
        </p:nvSpPr>
        <p:spPr>
          <a:xfrm>
            <a:off x="283320" y="21600"/>
            <a:ext cx="3484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RESULTATS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41" name="Image 4" descr="Une image contenant personne, posant, groupe, gens&#10;&#10;Description générée automatiquement"/>
          <p:cNvPicPr/>
          <p:nvPr/>
        </p:nvPicPr>
        <p:blipFill>
          <a:blip r:embed="rId1"/>
          <a:stretch/>
        </p:blipFill>
        <p:spPr>
          <a:xfrm>
            <a:off x="8756280" y="78840"/>
            <a:ext cx="2297520" cy="1848240"/>
          </a:xfrm>
          <a:prstGeom prst="rect">
            <a:avLst/>
          </a:prstGeom>
          <a:ln w="0">
            <a:noFill/>
          </a:ln>
        </p:spPr>
      </p:pic>
      <p:pic>
        <p:nvPicPr>
          <p:cNvPr id="142" name="Image 6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210960" y="1584000"/>
            <a:ext cx="6629760" cy="409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5" descr=""/>
          <p:cNvPicPr/>
          <p:nvPr/>
        </p:nvPicPr>
        <p:blipFill>
          <a:blip r:embed="rId1"/>
          <a:stretch/>
        </p:blipFill>
        <p:spPr>
          <a:xfrm>
            <a:off x="120960" y="1530360"/>
            <a:ext cx="6629040" cy="408996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3"/>
          <p:cNvSpPr/>
          <p:nvPr/>
        </p:nvSpPr>
        <p:spPr>
          <a:xfrm>
            <a:off x="528480" y="720000"/>
            <a:ext cx="68634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4472c4"/>
                </a:solidFill>
                <a:latin typeface="Calibri"/>
              </a:rPr>
              <a:t>Focus sur Igor et </a:t>
            </a:r>
            <a:r>
              <a:rPr b="0" lang="fr-FR" sz="3600" spc="-1" strike="noStrike">
                <a:solidFill>
                  <a:srgbClr val="2f5597"/>
                </a:solidFill>
                <a:latin typeface="Calibri"/>
              </a:rPr>
              <a:t>Grichka Bogdanoff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5" name="Rectangle 2"/>
          <p:cNvSpPr/>
          <p:nvPr/>
        </p:nvSpPr>
        <p:spPr>
          <a:xfrm>
            <a:off x="283320" y="21600"/>
            <a:ext cx="3484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RESULTATS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46" name="Image 4" descr="Une image contenant personne, posant, groupe, gens&#10;&#10;Description générée automatiquement"/>
          <p:cNvPicPr/>
          <p:nvPr/>
        </p:nvPicPr>
        <p:blipFill>
          <a:blip r:embed="rId2"/>
          <a:stretch/>
        </p:blipFill>
        <p:spPr>
          <a:xfrm>
            <a:off x="8756280" y="78840"/>
            <a:ext cx="2297520" cy="1848240"/>
          </a:xfrm>
          <a:prstGeom prst="rect">
            <a:avLst/>
          </a:prstGeom>
          <a:ln w="0">
            <a:noFill/>
          </a:ln>
        </p:spPr>
      </p:pic>
      <p:sp>
        <p:nvSpPr>
          <p:cNvPr id="147" name="Espace réservé du contenu 2"/>
          <p:cNvSpPr txBox="1"/>
          <p:nvPr/>
        </p:nvSpPr>
        <p:spPr>
          <a:xfrm>
            <a:off x="6841080" y="3848400"/>
            <a:ext cx="5350680" cy="142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Proportion de mots positifs + élevée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Proportion de mots négatifs - élevée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onnecteur droit avec flèche 10"/>
          <p:cNvSpPr/>
          <p:nvPr/>
        </p:nvSpPr>
        <p:spPr>
          <a:xfrm>
            <a:off x="6841080" y="3197160"/>
            <a:ext cx="815760" cy="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3"/>
          <p:cNvSpPr/>
          <p:nvPr/>
        </p:nvSpPr>
        <p:spPr>
          <a:xfrm>
            <a:off x="1360800" y="428400"/>
            <a:ext cx="494028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4472c4"/>
                </a:solidFill>
                <a:latin typeface="Calibri"/>
              </a:rPr>
              <a:t>Focus sur le Quotient Intellectuel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50" name="Rectangle 2"/>
          <p:cNvSpPr/>
          <p:nvPr/>
        </p:nvSpPr>
        <p:spPr>
          <a:xfrm>
            <a:off x="265320" y="21600"/>
            <a:ext cx="3428640" cy="7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4472c4"/>
                </a:solidFill>
                <a:latin typeface="Calibri"/>
              </a:rPr>
              <a:t>RESULTATS 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1" name="Connecteur droit avec flèche 8"/>
          <p:cNvSpPr/>
          <p:nvPr/>
        </p:nvSpPr>
        <p:spPr>
          <a:xfrm>
            <a:off x="8093880" y="3626640"/>
            <a:ext cx="604800" cy="9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2" name="Espace réservé du contenu 2"/>
          <p:cNvSpPr txBox="1"/>
          <p:nvPr/>
        </p:nvSpPr>
        <p:spPr>
          <a:xfrm>
            <a:off x="184680" y="4861800"/>
            <a:ext cx="5765400" cy="1455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Intelligence : 24 fois énoncé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QI : 124 fois énoncé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Psychologue : présent dans les 100 mots avec le plus d’occurrence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onnecteur droit avec flèche 10"/>
          <p:cNvSpPr/>
          <p:nvPr/>
        </p:nvSpPr>
        <p:spPr>
          <a:xfrm flipH="1">
            <a:off x="4395240" y="4046760"/>
            <a:ext cx="4554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154" name="Image 5" descr="Une image contenant texte&#10;&#10;Description générée automatiquement"/>
          <p:cNvPicPr/>
          <p:nvPr/>
        </p:nvPicPr>
        <p:blipFill>
          <a:blip r:embed="rId1"/>
          <a:srcRect l="12625" t="18878" r="9593" b="20768"/>
          <a:stretch/>
        </p:blipFill>
        <p:spPr>
          <a:xfrm>
            <a:off x="3374280" y="908280"/>
            <a:ext cx="5910480" cy="3057480"/>
          </a:xfrm>
          <a:prstGeom prst="rect">
            <a:avLst/>
          </a:prstGeom>
          <a:ln w="0">
            <a:noFill/>
          </a:ln>
        </p:spPr>
      </p:pic>
      <p:sp>
        <p:nvSpPr>
          <p:cNvPr id="155" name="Espace réservé du contenu 2"/>
          <p:cNvSpPr/>
          <p:nvPr/>
        </p:nvSpPr>
        <p:spPr>
          <a:xfrm>
            <a:off x="6095880" y="4926600"/>
            <a:ext cx="5765400" cy="14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Notions en lien avec la fonction du test de QI : mesure (21), tests (41)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56" name="Image 14" descr="Une image contenant texte, mammifère, cheveux, fermer&#10;&#10;Description générée automatiquement"/>
          <p:cNvPicPr/>
          <p:nvPr/>
        </p:nvPicPr>
        <p:blipFill>
          <a:blip r:embed="rId2"/>
          <a:stretch/>
        </p:blipFill>
        <p:spPr>
          <a:xfrm>
            <a:off x="9753840" y="86760"/>
            <a:ext cx="2192040" cy="12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311040" y="5142240"/>
            <a:ext cx="2597400" cy="1519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8" descr=""/>
          <p:cNvPicPr/>
          <p:nvPr/>
        </p:nvPicPr>
        <p:blipFill>
          <a:blip r:embed="rId2"/>
          <a:stretch/>
        </p:blipFill>
        <p:spPr>
          <a:xfrm>
            <a:off x="174960" y="1631160"/>
            <a:ext cx="3120480" cy="1752120"/>
          </a:xfrm>
          <a:prstGeom prst="rect">
            <a:avLst/>
          </a:prstGeom>
          <a:ln w="0">
            <a:noFill/>
          </a:ln>
        </p:spPr>
      </p:pic>
      <p:sp>
        <p:nvSpPr>
          <p:cNvPr id="159" name="Rectangle 3"/>
          <p:cNvSpPr/>
          <p:nvPr/>
        </p:nvSpPr>
        <p:spPr>
          <a:xfrm>
            <a:off x="3809160" y="147960"/>
            <a:ext cx="50151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Gestion de projet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60" name="Picture 12" descr=""/>
          <p:cNvPicPr/>
          <p:nvPr/>
        </p:nvPicPr>
        <p:blipFill>
          <a:blip r:embed="rId3"/>
          <a:stretch/>
        </p:blipFill>
        <p:spPr>
          <a:xfrm>
            <a:off x="4328280" y="1453320"/>
            <a:ext cx="2488680" cy="248868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4" descr=""/>
          <p:cNvPicPr/>
          <p:nvPr/>
        </p:nvPicPr>
        <p:blipFill>
          <a:blip r:embed="rId4"/>
          <a:stretch/>
        </p:blipFill>
        <p:spPr>
          <a:xfrm>
            <a:off x="8853120" y="4845960"/>
            <a:ext cx="2326320" cy="182592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6" descr=""/>
          <p:cNvPicPr/>
          <p:nvPr/>
        </p:nvPicPr>
        <p:blipFill>
          <a:blip r:embed="rId5"/>
          <a:stretch/>
        </p:blipFill>
        <p:spPr>
          <a:xfrm>
            <a:off x="8516880" y="2507040"/>
            <a:ext cx="3182760" cy="1618920"/>
          </a:xfrm>
          <a:prstGeom prst="rect">
            <a:avLst/>
          </a:prstGeom>
          <a:ln w="0">
            <a:noFill/>
          </a:ln>
        </p:spPr>
      </p:pic>
      <p:sp>
        <p:nvSpPr>
          <p:cNvPr id="163" name="ZoneTexte 6"/>
          <p:cNvSpPr/>
          <p:nvPr/>
        </p:nvSpPr>
        <p:spPr>
          <a:xfrm>
            <a:off x="4328280" y="4619160"/>
            <a:ext cx="232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BeautifulSoup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4" name="Connecteur droit avec flèche 9"/>
          <p:cNvSpPr/>
          <p:nvPr/>
        </p:nvSpPr>
        <p:spPr>
          <a:xfrm flipH="1">
            <a:off x="1329480" y="3522240"/>
            <a:ext cx="137880" cy="75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5" name="ZoneTexte 11"/>
          <p:cNvSpPr/>
          <p:nvPr/>
        </p:nvSpPr>
        <p:spPr>
          <a:xfrm>
            <a:off x="174960" y="4233960"/>
            <a:ext cx="34012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Insertion des avancées du projet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66" name="Connecteur droit avec flèche 13"/>
          <p:cNvSpPr/>
          <p:nvPr/>
        </p:nvSpPr>
        <p:spPr>
          <a:xfrm flipH="1">
            <a:off x="5490720" y="3953520"/>
            <a:ext cx="6876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67" name="ZoneTexte 15"/>
          <p:cNvSpPr/>
          <p:nvPr/>
        </p:nvSpPr>
        <p:spPr>
          <a:xfrm>
            <a:off x="4409280" y="5142240"/>
            <a:ext cx="232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WordCloud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pace réservé du contenu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Abandon des membres du groupe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Davantage d’aides pour coder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Perte de temps (extraction des données avec BeautifulSoup)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Problèmes d’assignation d’opinions avec « ne pas »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Contraintes temporelles (calendrier Alternance)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Projet peu centré sur l’Analyse mais plus sur le machine learning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464040" y="367200"/>
            <a:ext cx="679068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Difficultés rencontrées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70" name="Image 4" descr=""/>
          <p:cNvPicPr/>
          <p:nvPr/>
        </p:nvPicPr>
        <p:blipFill>
          <a:blip r:embed="rId1"/>
          <a:stretch/>
        </p:blipFill>
        <p:spPr>
          <a:xfrm>
            <a:off x="7299360" y="115560"/>
            <a:ext cx="4733280" cy="31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space réservé du contenu 2"/>
          <p:cNvSpPr txBox="1"/>
          <p:nvPr/>
        </p:nvSpPr>
        <p:spPr>
          <a:xfrm>
            <a:off x="930600" y="1994040"/>
            <a:ext cx="10515240" cy="1434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Merci pour votre attention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Image 5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3470400" y="3429000"/>
            <a:ext cx="5250600" cy="294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3" descr=""/>
          <p:cNvPicPr/>
          <p:nvPr/>
        </p:nvPicPr>
        <p:blipFill>
          <a:blip r:embed="rId1"/>
          <a:stretch/>
        </p:blipFill>
        <p:spPr>
          <a:xfrm>
            <a:off x="3443760" y="3255480"/>
            <a:ext cx="5505840" cy="3510000"/>
          </a:xfrm>
          <a:prstGeom prst="rect">
            <a:avLst/>
          </a:prstGeom>
          <a:ln w="0">
            <a:noFill/>
          </a:ln>
        </p:spPr>
      </p:pic>
      <p:sp>
        <p:nvSpPr>
          <p:cNvPr id="89" name="Espace réservé du contenu 2"/>
          <p:cNvSpPr txBox="1"/>
          <p:nvPr/>
        </p:nvSpPr>
        <p:spPr>
          <a:xfrm>
            <a:off x="110880" y="1251720"/>
            <a:ext cx="10757520" cy="923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Wikipédia est largement étudié dans la littérature à travers des études et des travaux de recherche Pouda et Ho-Dac (2019)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Espace réservé du contenu 2"/>
          <p:cNvSpPr/>
          <p:nvPr/>
        </p:nvSpPr>
        <p:spPr>
          <a:xfrm>
            <a:off x="245520" y="2206440"/>
            <a:ext cx="10757520" cy="18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-&gt; Vif intérêt pour le sujet du Quotient Intellectuel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-&gt; Intérêt pour certains membres du groupe des modèles de machine learning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91" name="Rectangle 6"/>
          <p:cNvSpPr/>
          <p:nvPr/>
        </p:nvSpPr>
        <p:spPr>
          <a:xfrm>
            <a:off x="275040" y="92160"/>
            <a:ext cx="55987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Contexte de l’étude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-144360" y="729720"/>
            <a:ext cx="451584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4472c4"/>
                </a:solidFill>
                <a:latin typeface="Calibri"/>
              </a:rPr>
              <a:t>Choix du corpus</a:t>
            </a:r>
            <a:endParaRPr b="0" lang="fr-FR" sz="3200" spc="-1" strike="noStrike">
              <a:latin typeface="Arial"/>
            </a:endParaRPr>
          </a:p>
        </p:txBody>
      </p:sp>
      <p:pic>
        <p:nvPicPr>
          <p:cNvPr id="93" name="Image 8" descr="Une image contenant texte, mammifère, cheveux, fermer&#10;&#10;Description générée automatiquement"/>
          <p:cNvPicPr/>
          <p:nvPr/>
        </p:nvPicPr>
        <p:blipFill>
          <a:blip r:embed="rId2"/>
          <a:stretch/>
        </p:blipFill>
        <p:spPr>
          <a:xfrm>
            <a:off x="9753840" y="86760"/>
            <a:ext cx="2192040" cy="12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space réservé du contenu 2"/>
          <p:cNvSpPr/>
          <p:nvPr/>
        </p:nvSpPr>
        <p:spPr>
          <a:xfrm>
            <a:off x="41760" y="1764000"/>
            <a:ext cx="6195600" cy="40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corpus Wiki Conflits regroupe différentes pages au format xml :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Pseudosciences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 Chiropratique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Scientificité/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Légitimité: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Psychanalyse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Méthodologies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Quotient intellectuel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Personnalités controversées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Igor et Grichka Bogdanoff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Technosciences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Eoliennes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Controverses publiques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OGM</a:t>
            </a:r>
            <a:endParaRPr b="0" lang="fr-FR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Histoire et épistémologie : </a:t>
            </a:r>
            <a:r>
              <a:rPr b="0" i="1" lang="fr-FR" sz="2800" spc="-1" strike="noStrike">
                <a:solidFill>
                  <a:srgbClr val="000000"/>
                </a:solidFill>
                <a:latin typeface="Calibri"/>
              </a:rPr>
              <a:t>Histoire de la logique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95" name="Rectangle 6"/>
          <p:cNvSpPr/>
          <p:nvPr/>
        </p:nvSpPr>
        <p:spPr>
          <a:xfrm>
            <a:off x="748800" y="300240"/>
            <a:ext cx="59371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Contexte de l’étude :</a:t>
            </a:r>
            <a:endParaRPr b="0" lang="fr-FR" sz="5400" spc="-1" strike="noStrike">
              <a:latin typeface="Arial"/>
            </a:endParaRPr>
          </a:p>
        </p:txBody>
      </p:sp>
      <p:graphicFrame>
        <p:nvGraphicFramePr>
          <p:cNvPr id="96" name="Tableau 4"/>
          <p:cNvGraphicFramePr/>
          <p:nvPr/>
        </p:nvGraphicFramePr>
        <p:xfrm>
          <a:off x="6095880" y="1540440"/>
          <a:ext cx="5832720" cy="4135680"/>
        </p:xfrm>
        <a:graphic>
          <a:graphicData uri="http://schemas.openxmlformats.org/drawingml/2006/table">
            <a:tbl>
              <a:tblPr/>
              <a:tblGrid>
                <a:gridCol w="1944360"/>
                <a:gridCol w="1944360"/>
                <a:gridCol w="1944360"/>
              </a:tblGrid>
              <a:tr h="516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Article associé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Nombre pages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Nombre de mots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16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Chiropratique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Quotient Intellectuel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20 966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16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Psychanalyse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16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OGM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16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Eolienne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Igor et Grichka Bogdanoff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Histoire de la Logique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97" name="Connecteur droit avec flèche 7"/>
          <p:cNvSpPr/>
          <p:nvPr/>
        </p:nvSpPr>
        <p:spPr>
          <a:xfrm flipV="1">
            <a:off x="5142240" y="3065400"/>
            <a:ext cx="78228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space réservé du contenu 2"/>
          <p:cNvSpPr txBox="1"/>
          <p:nvPr/>
        </p:nvSpPr>
        <p:spPr>
          <a:xfrm>
            <a:off x="461520" y="1340280"/>
            <a:ext cx="11460960" cy="2442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Les auteurs proposent leurs avis pouvant être l’objet de discordes sur le contenu qu’ils rédigent sur Wikipédia.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 conflit bloque la rédaction des articles partagés sur Wikipédia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Image 6" descr=""/>
          <p:cNvPicPr/>
          <p:nvPr/>
        </p:nvPicPr>
        <p:blipFill>
          <a:blip r:embed="rId1"/>
          <a:stretch/>
        </p:blipFill>
        <p:spPr>
          <a:xfrm>
            <a:off x="1836000" y="3082680"/>
            <a:ext cx="8089560" cy="341604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7"/>
          <p:cNvSpPr/>
          <p:nvPr/>
        </p:nvSpPr>
        <p:spPr>
          <a:xfrm>
            <a:off x="493200" y="345960"/>
            <a:ext cx="593712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Contexte de l’étude :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space réservé du contenu 2"/>
          <p:cNvSpPr txBox="1"/>
          <p:nvPr/>
        </p:nvSpPr>
        <p:spPr>
          <a:xfrm>
            <a:off x="587160" y="713880"/>
            <a:ext cx="10911600" cy="3122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Cependant, peu d'études connues à ce jour ont analysé Wikipédia et ses conflits lors de la rédaction via les études en linguistique.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Dans ce projet, nous tentons de déterminer la thématique des sujets et les opinions des rédacteurs de manière automatique.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619560" y="252000"/>
            <a:ext cx="56415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Objectif de l’étude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347720" y="3545280"/>
            <a:ext cx="3495960" cy="30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space réservé du contenu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Constitution du dataset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Extraction des conversations dans un fichier json ou excel (un dataset pour chaque thématique 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Pré-traitement des données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Token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Lexique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Rectangle 3"/>
          <p:cNvSpPr/>
          <p:nvPr/>
        </p:nvSpPr>
        <p:spPr>
          <a:xfrm>
            <a:off x="867600" y="681120"/>
            <a:ext cx="5475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Etapes du pipeline: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3_0"/>
          <p:cNvSpPr/>
          <p:nvPr/>
        </p:nvSpPr>
        <p:spPr>
          <a:xfrm>
            <a:off x="1980000" y="360000"/>
            <a:ext cx="77810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Organigramme du pipeline: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80000" y="3780000"/>
            <a:ext cx="1620000" cy="720000"/>
          </a:xfrm>
          <a:prstGeom prst="flowChart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Corpus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248000" y="3780000"/>
            <a:ext cx="1980000" cy="720000"/>
          </a:xfrm>
          <a:prstGeom prst="flowChart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Corpus annoté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380000" y="3780000"/>
            <a:ext cx="1980000" cy="720000"/>
          </a:xfrm>
          <a:prstGeom prst="flowChart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Labellisation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10080000" y="3780000"/>
            <a:ext cx="198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Visualisation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780000" y="1980000"/>
            <a:ext cx="270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Lexique de sentiment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(FEEL)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140000" y="5940000"/>
            <a:ext cx="2340000" cy="720000"/>
          </a:xfrm>
          <a:prstGeom prst="flowChartAlternateProcess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Extraction dictionnaire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 </a:t>
            </a:r>
            <a:r>
              <a:rPr b="0" lang="fr-FR" sz="1800" spc="-1" strike="noStrike">
                <a:latin typeface="Arial"/>
              </a:rPr>
              <a:t>de négation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980000" y="4140000"/>
            <a:ext cx="19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V="1">
            <a:off x="5220000" y="2880000"/>
            <a:ext cx="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212080" y="4820400"/>
            <a:ext cx="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6300000" y="4140000"/>
            <a:ext cx="90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 flipV="1">
            <a:off x="6610320" y="4660200"/>
            <a:ext cx="72000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6399000" y="2748600"/>
            <a:ext cx="90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68000" y="414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 txBox="1"/>
          <p:nvPr/>
        </p:nvSpPr>
        <p:spPr>
          <a:xfrm>
            <a:off x="1980000" y="4320000"/>
            <a:ext cx="1980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Phrase </a:t>
            </a:r>
            <a:endParaRPr b="0" lang="fr-F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Parse </a:t>
            </a:r>
            <a:endParaRPr b="0" lang="fr-F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Tokenisation</a:t>
            </a:r>
            <a:endParaRPr b="0" lang="fr-F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stopwords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020000" y="5220000"/>
            <a:ext cx="1440000" cy="102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Détection d’adjectif avec une négation </a:t>
            </a:r>
            <a:endParaRPr b="0" lang="fr-FR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100" spc="-1" strike="noStrike">
                <a:latin typeface="Arial"/>
              </a:rPr>
              <a:t>Inversion de la polarité de la phrase</a:t>
            </a:r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"/>
          <p:cNvSpPr/>
          <p:nvPr/>
        </p:nvSpPr>
        <p:spPr>
          <a:xfrm>
            <a:off x="465120" y="124560"/>
            <a:ext cx="26514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Dataset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23" name="Image 7" descr=""/>
          <p:cNvPicPr/>
          <p:nvPr/>
        </p:nvPicPr>
        <p:blipFill>
          <a:blip r:embed="rId1"/>
          <a:stretch/>
        </p:blipFill>
        <p:spPr>
          <a:xfrm>
            <a:off x="542160" y="3880080"/>
            <a:ext cx="6647040" cy="24487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542160" y="1559160"/>
            <a:ext cx="11273040" cy="221400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3"/>
          <a:stretch/>
        </p:blipFill>
        <p:spPr>
          <a:xfrm>
            <a:off x="7548120" y="4037040"/>
            <a:ext cx="4266720" cy="1813320"/>
          </a:xfrm>
          <a:prstGeom prst="rect">
            <a:avLst/>
          </a:prstGeom>
          <a:ln w="0">
            <a:noFill/>
          </a:ln>
        </p:spPr>
      </p:pic>
      <p:sp>
        <p:nvSpPr>
          <p:cNvPr id="126" name="Connecteur droit avec flèche 5"/>
          <p:cNvSpPr/>
          <p:nvPr/>
        </p:nvSpPr>
        <p:spPr>
          <a:xfrm flipV="1">
            <a:off x="10141200" y="883440"/>
            <a:ext cx="11988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27" name="Espace réservé du contenu 2"/>
          <p:cNvSpPr txBox="1"/>
          <p:nvPr/>
        </p:nvSpPr>
        <p:spPr>
          <a:xfrm>
            <a:off x="8927280" y="196920"/>
            <a:ext cx="3111120" cy="50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2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Etiqueteur morpho-syntaxique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6" descr="Une image contenant texte&#10;&#10;Description générée automatiquement"/>
          <p:cNvPicPr/>
          <p:nvPr/>
        </p:nvPicPr>
        <p:blipFill>
          <a:blip r:embed="rId1"/>
          <a:srcRect l="24919" t="10275" r="20678" b="0"/>
          <a:stretch/>
        </p:blipFill>
        <p:spPr>
          <a:xfrm>
            <a:off x="144720" y="1820520"/>
            <a:ext cx="4177440" cy="4252320"/>
          </a:xfrm>
          <a:prstGeom prst="rect">
            <a:avLst/>
          </a:prstGeom>
          <a:ln w="0">
            <a:noFill/>
          </a:ln>
        </p:spPr>
      </p:pic>
      <p:sp>
        <p:nvSpPr>
          <p:cNvPr id="129" name="Rectangle 3"/>
          <p:cNvSpPr/>
          <p:nvPr/>
        </p:nvSpPr>
        <p:spPr>
          <a:xfrm>
            <a:off x="528480" y="720000"/>
            <a:ext cx="686340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4472c4"/>
                </a:solidFill>
                <a:latin typeface="Calibri"/>
              </a:rPr>
              <a:t>Focus sur Igor et </a:t>
            </a:r>
            <a:r>
              <a:rPr b="0" lang="fr-FR" sz="3600" spc="-1" strike="noStrike">
                <a:solidFill>
                  <a:srgbClr val="2f5597"/>
                </a:solidFill>
                <a:latin typeface="Calibri"/>
              </a:rPr>
              <a:t>Grichka Bogdanoff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0" name="Rectangle 2"/>
          <p:cNvSpPr/>
          <p:nvPr/>
        </p:nvSpPr>
        <p:spPr>
          <a:xfrm>
            <a:off x="283320" y="21600"/>
            <a:ext cx="34848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4472c4"/>
                </a:solidFill>
                <a:latin typeface="Calibri"/>
              </a:rPr>
              <a:t>RESULTATS :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131" name="Image 4" descr="Une image contenant personne, posant, groupe, gens&#10;&#10;Description générée automatiquement"/>
          <p:cNvPicPr/>
          <p:nvPr/>
        </p:nvPicPr>
        <p:blipFill>
          <a:blip r:embed="rId2"/>
          <a:stretch/>
        </p:blipFill>
        <p:spPr>
          <a:xfrm>
            <a:off x="8756280" y="78840"/>
            <a:ext cx="2297520" cy="1848240"/>
          </a:xfrm>
          <a:prstGeom prst="rect">
            <a:avLst/>
          </a:prstGeom>
          <a:ln w="0">
            <a:noFill/>
          </a:ln>
        </p:spPr>
      </p:pic>
      <p:sp>
        <p:nvSpPr>
          <p:cNvPr id="132" name="Connecteur droit avec flèche 8"/>
          <p:cNvSpPr/>
          <p:nvPr/>
        </p:nvSpPr>
        <p:spPr>
          <a:xfrm>
            <a:off x="4520880" y="4780800"/>
            <a:ext cx="10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3" name="Espace réservé du contenu 2"/>
          <p:cNvSpPr txBox="1"/>
          <p:nvPr/>
        </p:nvSpPr>
        <p:spPr>
          <a:xfrm>
            <a:off x="5951880" y="2730600"/>
            <a:ext cx="5765400" cy="3342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Nuage de mots créés révèle plusieurs mots-clés au sujet de la controverse avec le CNRS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Travaux de thèse vivement critiqués par la communauté scientifique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onnecteur droit avec flèche 10"/>
          <p:cNvSpPr/>
          <p:nvPr/>
        </p:nvSpPr>
        <p:spPr>
          <a:xfrm>
            <a:off x="4673520" y="3575520"/>
            <a:ext cx="10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75">
            <a:solidFill>
              <a:srgbClr val="ed7d31"/>
            </a:solidFill>
            <a:tailEnd len="med" type="triangle" w="med"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  <a:scene3d>
            <a:camera prst="isometricOffAxis1Right"/>
            <a:lightRig dir="t" rig="threePt"/>
          </a:scene3d>
          <a:sp3d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Application>LibreOffice/7.1.2.2$Windows_X86_64 LibreOffice_project/8a45595d069ef5570103caea1b71cc9d82b2aae4</Application>
  <AppVersion>15.0000</AppVersion>
  <Words>432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2022-04-17T12:16:41Z</dcterms:created>
  <dc:creator>Zaineb KHARFATI</dc:creator>
  <dc:description/>
  <dc:language>fr-FR</dc:language>
  <cp:lastModifiedBy/>
  <dcterms:modified xsi:type="dcterms:W3CDTF">2022-04-19T11:08:50Z</dcterms:modified>
  <cp:revision>26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