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1" r:id="rId5"/>
    <p:sldId id="259" r:id="rId6"/>
    <p:sldId id="260" r:id="rId7"/>
    <p:sldId id="266" r:id="rId8"/>
    <p:sldId id="265" r:id="rId9"/>
    <p:sldId id="269" r:id="rId10"/>
    <p:sldId id="271" r:id="rId11"/>
    <p:sldId id="272" r:id="rId12"/>
    <p:sldId id="268" r:id="rId13"/>
    <p:sldId id="263" r:id="rId14"/>
    <p:sldId id="262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6354A-776B-DB4F-81E9-191036129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5A2A91-8797-B14A-9F65-237BD975F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7E5099-134D-844F-922C-72AE87E5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4FE57-D909-6C42-A76D-B8281CF2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8572EB-5F70-1445-A1C6-781C846B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02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F709C-EA7E-F843-A7FE-36CCF168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682EF2-8DC7-F548-8B41-134523A7E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463F09-BB15-8E45-9C24-7607F204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7172A7-71A2-CF49-9739-793F7D3B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EB90D5-D955-144E-AF3F-EEC8BEC2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06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FC1B65-02FD-F646-B42D-69B746BEA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8505A0-94BC-CF47-94AB-E9CE9970C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FD44A-40B5-AE42-8232-19B385D8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4D0C5C-E9E7-3841-9EEE-08D61D6F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760BA-C73A-C648-B879-E4814D00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29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24C5F-E53E-8A43-A713-D4FBE99C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E444EE-FBF1-2B4A-A8D3-4D816D3B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AB543A-B7B2-014D-95E3-E47F1F4B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62D85D-FD08-8046-8017-FEBCC2C6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7179E8-F0CB-2A4A-946D-E2C3D6A4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1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C7689-AB13-4744-84DF-053F107E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863AFD-203A-5548-82BA-5D2287919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B9A10D-7127-9A4F-8CA3-49FB8837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16873-9B02-CF4F-8DAE-D98053D5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952E81-5FAC-7B4F-9CA0-88105C2D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60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D0F3A-C180-EA4A-9018-CB2E6482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E41356-4B39-9A4B-840F-B81B6D231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540162-8A4D-E744-8437-BA2A183FC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83385-3871-5D4C-B15B-EB1ABBC2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298732-96F9-5B43-B455-389B6568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FFD659-A9CE-9E48-970F-012EA07C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11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8B332-29B8-9843-B757-B2E4CDA7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87C72D-F9F5-344A-B672-5266BC4C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553480-8229-FB4F-AFE6-9022BCF8B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864EF2-7FB8-8344-80BF-751366B11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14819D-BB82-EE40-8477-723D07283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1A9B39-B15F-AF47-B04D-2935E0FF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87AA27-8844-BA49-9DD1-EF0A9D94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50EC25-EE81-134A-8C9E-5738A9D5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96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E9AB2-BBB8-9044-A398-B160FF45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132BDA-D24C-8E44-999E-FF5B5E3F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A7E579-DF2C-814D-B5DB-FCBFD1E1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43450-F67A-6B44-80A5-8B88EDC4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55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4BDCEB-15CB-7641-A1B5-A39C50E1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DEB56A-C6DF-EA48-9EA7-907FCADC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C163B9-9D6D-734A-9E8E-F9B432A9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53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54D8F-DE0C-1B45-9463-FBC69EF7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72022-03A6-B141-A1CF-4B793D972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B3DCB9-D2D5-9E42-A6B1-772095C7A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14D483-F72C-9D47-B562-EF87D9A0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D07F1C-38EA-8B4C-AA9A-BCD1198F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D1D05-0A6A-2146-9C60-5E5811CF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7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66956-7F39-4D44-A1DC-43DBED36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49FD8A8-859B-AF45-98B5-29EC72A75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FE507E-5712-6C41-9EFD-6E85EA84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B86EF9-4A6E-6549-80F9-EE62A7AD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21D3C3-25FC-774F-ACF6-218F22CE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300D94-8ABC-0B4F-B3E2-96B4C9CB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8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AB2FA2-46EB-6C48-B769-9CF606FA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2C2C03-C2CE-2E4E-8480-6017A27D7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E1A50F-8185-EE42-A43E-4B846C020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BEE3-E06C-4447-8428-635A776DD80F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476C25-387A-E14E-A418-4DA5F45C7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42C1F-0C6C-5D40-A1D7-DC74212C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32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DB96E0C-5C60-5643-A7AB-5A8FA4EC1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077" y="111628"/>
            <a:ext cx="2364918" cy="170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A6EFF5-2E99-6143-91CB-0CC3D47A2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536" y="111628"/>
            <a:ext cx="9144000" cy="2387600"/>
          </a:xfrm>
        </p:spPr>
        <p:txBody>
          <a:bodyPr>
            <a:normAutofit/>
          </a:bodyPr>
          <a:lstStyle/>
          <a:p>
            <a:r>
              <a:rPr lang="fr-FR" sz="2400" b="1" i="1" u="sng" dirty="0">
                <a:solidFill>
                  <a:schemeClr val="accent1">
                    <a:lumMod val="75000"/>
                  </a:schemeClr>
                </a:solidFill>
              </a:rPr>
              <a:t>Analyse de données textuelles </a:t>
            </a:r>
            <a:br>
              <a:rPr lang="fr-FR" sz="2400" b="1" i="1" u="sng" dirty="0">
                <a:solidFill>
                  <a:schemeClr val="accent1">
                    <a:lumMod val="75000"/>
                  </a:schemeClr>
                </a:solidFill>
              </a:rPr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98FD98-C71C-E040-8637-940D11387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0788" y="5090610"/>
            <a:ext cx="3879106" cy="1655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/>
              <a:t>KHARFATI Zaineb</a:t>
            </a:r>
          </a:p>
          <a:p>
            <a:r>
              <a:rPr lang="fr-FR" dirty="0"/>
              <a:t>YAGOUB Cynthia</a:t>
            </a:r>
          </a:p>
          <a:p>
            <a:r>
              <a:rPr lang="fr-FR" dirty="0"/>
              <a:t>KONATE Souleymane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EB76A5-AFAA-F840-805B-F3C6C519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7" y="79719"/>
            <a:ext cx="2470987" cy="17882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4EEFC3-7AE2-D243-AF7E-2777533CAAA3}"/>
              </a:ext>
            </a:extLst>
          </p:cNvPr>
          <p:cNvSpPr/>
          <p:nvPr/>
        </p:nvSpPr>
        <p:spPr>
          <a:xfrm>
            <a:off x="4040788" y="613079"/>
            <a:ext cx="4110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WIKI-CONFLIT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E5AF81-0E06-48D4-ABFF-77FF80535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466" y="2426329"/>
            <a:ext cx="5007067" cy="24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6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5CE8F-F5E5-0446-A0A1-D215251B2332}"/>
              </a:ext>
            </a:extLst>
          </p:cNvPr>
          <p:cNvSpPr/>
          <p:nvPr/>
        </p:nvSpPr>
        <p:spPr>
          <a:xfrm>
            <a:off x="483306" y="720150"/>
            <a:ext cx="69541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Focus sur Igor et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</a:rPr>
              <a:t>Grichka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</a:rPr>
              <a:t>Bogdanoff</a:t>
            </a:r>
            <a:r>
              <a:rPr lang="fr-FR" sz="3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36C8C3-B35D-4164-A95A-F58911A3B436}"/>
              </a:ext>
            </a:extLst>
          </p:cNvPr>
          <p:cNvSpPr/>
          <p:nvPr/>
        </p:nvSpPr>
        <p:spPr>
          <a:xfrm>
            <a:off x="265438" y="21524"/>
            <a:ext cx="3521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RESULTATS :</a:t>
            </a:r>
          </a:p>
        </p:txBody>
      </p:sp>
      <p:pic>
        <p:nvPicPr>
          <p:cNvPr id="5" name="Image 4" descr="Une image contenant personne, posant, groupe, gens&#10;&#10;Description générée automatiquement">
            <a:extLst>
              <a:ext uri="{FF2B5EF4-FFF2-40B4-BE49-F238E27FC236}">
                <a16:creationId xmlns:a16="http://schemas.microsoft.com/office/drawing/2014/main" id="{D95A302E-F789-454B-9FB2-CBB02814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258" y="78787"/>
            <a:ext cx="2298024" cy="1848690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6F8E55-740B-4A04-9CA5-DBE065D0A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7" y="1584036"/>
            <a:ext cx="6629975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4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1568E81-8201-4915-880B-1915D0EA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8" y="1657634"/>
            <a:ext cx="7534819" cy="46508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65CE8F-F5E5-0446-A0A1-D215251B2332}"/>
              </a:ext>
            </a:extLst>
          </p:cNvPr>
          <p:cNvSpPr/>
          <p:nvPr/>
        </p:nvSpPr>
        <p:spPr>
          <a:xfrm>
            <a:off x="483306" y="720150"/>
            <a:ext cx="69541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Focus sur Igor et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</a:rPr>
              <a:t>Grichka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</a:rPr>
              <a:t>Bogdanoff</a:t>
            </a:r>
            <a:r>
              <a:rPr lang="fr-FR" sz="3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36C8C3-B35D-4164-A95A-F58911A3B436}"/>
              </a:ext>
            </a:extLst>
          </p:cNvPr>
          <p:cNvSpPr/>
          <p:nvPr/>
        </p:nvSpPr>
        <p:spPr>
          <a:xfrm>
            <a:off x="265438" y="21524"/>
            <a:ext cx="3521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RESULTATS :</a:t>
            </a:r>
          </a:p>
        </p:txBody>
      </p:sp>
      <p:pic>
        <p:nvPicPr>
          <p:cNvPr id="5" name="Image 4" descr="Une image contenant personne, posant, groupe, gens&#10;&#10;Description générée automatiquement">
            <a:extLst>
              <a:ext uri="{FF2B5EF4-FFF2-40B4-BE49-F238E27FC236}">
                <a16:creationId xmlns:a16="http://schemas.microsoft.com/office/drawing/2014/main" id="{D95A302E-F789-454B-9FB2-CBB02814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258" y="78787"/>
            <a:ext cx="2298024" cy="18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3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5CE8F-F5E5-0446-A0A1-D215251B2332}"/>
              </a:ext>
            </a:extLst>
          </p:cNvPr>
          <p:cNvSpPr/>
          <p:nvPr/>
        </p:nvSpPr>
        <p:spPr>
          <a:xfrm>
            <a:off x="1332346" y="428500"/>
            <a:ext cx="49974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Focus sur </a:t>
            </a:r>
            <a:r>
              <a:rPr lang="fr-F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 Quotient Intellectuel</a:t>
            </a:r>
            <a:endParaRPr lang="fr-FR" sz="28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36C8C3-B35D-4164-A95A-F58911A3B436}"/>
              </a:ext>
            </a:extLst>
          </p:cNvPr>
          <p:cNvSpPr/>
          <p:nvPr/>
        </p:nvSpPr>
        <p:spPr>
          <a:xfrm>
            <a:off x="265438" y="21524"/>
            <a:ext cx="34291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RESULTATS :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971FF35-7A94-483D-825E-0E647BCD3103}"/>
              </a:ext>
            </a:extLst>
          </p:cNvPr>
          <p:cNvCxnSpPr>
            <a:cxnSpLocks/>
          </p:cNvCxnSpPr>
          <p:nvPr/>
        </p:nvCxnSpPr>
        <p:spPr>
          <a:xfrm>
            <a:off x="8093948" y="3626733"/>
            <a:ext cx="605198" cy="955023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B211AA95-EB79-4D85-82CB-504D64799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26" y="4861782"/>
            <a:ext cx="5765580" cy="1455891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sym typeface="Wingdings" pitchFamily="2" charset="2"/>
              </a:rPr>
              <a:t>Intelligence : 24 fois énoncé</a:t>
            </a:r>
          </a:p>
          <a:p>
            <a:r>
              <a:rPr lang="fr-FR" dirty="0">
                <a:sym typeface="Wingdings" pitchFamily="2" charset="2"/>
              </a:rPr>
              <a:t>QI : 124 fois énoncé</a:t>
            </a:r>
          </a:p>
          <a:p>
            <a:r>
              <a:rPr lang="fr-FR" dirty="0">
                <a:sym typeface="Wingdings" pitchFamily="2" charset="2"/>
              </a:rPr>
              <a:t>Psychologue : présent dans les 100 mots avec le plus d’occurrence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CC61CD0-59A1-48E5-B523-A84E62DBC533}"/>
              </a:ext>
            </a:extLst>
          </p:cNvPr>
          <p:cNvCxnSpPr>
            <a:cxnSpLocks/>
          </p:cNvCxnSpPr>
          <p:nvPr/>
        </p:nvCxnSpPr>
        <p:spPr>
          <a:xfrm flipH="1">
            <a:off x="4396128" y="4046879"/>
            <a:ext cx="455937" cy="534877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FBA88918-E5CB-4E44-9326-11C07EB8F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26" t="18876" r="9596" b="20770"/>
          <a:stretch/>
        </p:blipFill>
        <p:spPr>
          <a:xfrm>
            <a:off x="3374328" y="908330"/>
            <a:ext cx="5910950" cy="3057829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E6038EA-942F-4C9A-B4D4-92F63A751AAB}"/>
              </a:ext>
            </a:extLst>
          </p:cNvPr>
          <p:cNvSpPr txBox="1">
            <a:spLocks/>
          </p:cNvSpPr>
          <p:nvPr/>
        </p:nvSpPr>
        <p:spPr>
          <a:xfrm>
            <a:off x="6096000" y="4926432"/>
            <a:ext cx="5765580" cy="1455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ym typeface="Wingdings" pitchFamily="2" charset="2"/>
              </a:rPr>
              <a:t>Notions en lien avec la fonction du test de QI : mesure (21), tests (41)</a:t>
            </a:r>
          </a:p>
        </p:txBody>
      </p:sp>
      <p:pic>
        <p:nvPicPr>
          <p:cNvPr id="15" name="Image 14" descr="Une image contenant texte, mammifère, cheveux, fermer&#10;&#10;Description générée automatiquement">
            <a:extLst>
              <a:ext uri="{FF2B5EF4-FFF2-40B4-BE49-F238E27FC236}">
                <a16:creationId xmlns:a16="http://schemas.microsoft.com/office/drawing/2014/main" id="{2A5DA611-9B7E-4ED5-9397-DDAE199CC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938" y="86606"/>
            <a:ext cx="2192365" cy="12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1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55854F5-ECF5-164C-B06F-8BB895942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" y="5142328"/>
            <a:ext cx="2597898" cy="151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D574922-ABC0-A249-8E92-DED56B5BD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5" y="1630982"/>
            <a:ext cx="3120907" cy="17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10542B-2940-574E-B05E-2A2145D5B9A2}"/>
              </a:ext>
            </a:extLst>
          </p:cNvPr>
          <p:cNvSpPr/>
          <p:nvPr/>
        </p:nvSpPr>
        <p:spPr>
          <a:xfrm>
            <a:off x="3781176" y="148114"/>
            <a:ext cx="5072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Gestion de projet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8534C44-4986-E44F-856B-1A0794F57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215" y="1453361"/>
            <a:ext cx="24892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1622631-CA4E-944A-846C-AE78B1C91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206" y="4846113"/>
            <a:ext cx="2326715" cy="18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D407E81-2E18-0F43-937A-402B0DB24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877" y="2507173"/>
            <a:ext cx="3183157" cy="161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3E716E-EEBA-0F4B-A040-7C4FE58F2FC1}"/>
              </a:ext>
            </a:extLst>
          </p:cNvPr>
          <p:cNvSpPr txBox="1"/>
          <p:nvPr/>
        </p:nvSpPr>
        <p:spPr>
          <a:xfrm>
            <a:off x="4328215" y="4619108"/>
            <a:ext cx="2326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BeautifulSoup</a:t>
            </a:r>
            <a:endParaRPr lang="fr-FR" sz="2800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30BBEC4-A4E0-4DC2-94DB-F30600A6D6F8}"/>
              </a:ext>
            </a:extLst>
          </p:cNvPr>
          <p:cNvCxnSpPr>
            <a:cxnSpLocks/>
          </p:cNvCxnSpPr>
          <p:nvPr/>
        </p:nvCxnSpPr>
        <p:spPr>
          <a:xfrm flipH="1">
            <a:off x="1330036" y="3522273"/>
            <a:ext cx="138330" cy="757244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DF963152-002F-443B-A61C-27CE7DA12431}"/>
              </a:ext>
            </a:extLst>
          </p:cNvPr>
          <p:cNvSpPr txBox="1"/>
          <p:nvPr/>
        </p:nvSpPr>
        <p:spPr>
          <a:xfrm>
            <a:off x="175095" y="4233869"/>
            <a:ext cx="3401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Insertion des avancées du projet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2B0E058-F251-4259-A403-66FB0542E98A}"/>
              </a:ext>
            </a:extLst>
          </p:cNvPr>
          <p:cNvCxnSpPr>
            <a:cxnSpLocks/>
          </p:cNvCxnSpPr>
          <p:nvPr/>
        </p:nvCxnSpPr>
        <p:spPr>
          <a:xfrm flipH="1">
            <a:off x="5491572" y="3953678"/>
            <a:ext cx="69165" cy="553667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580F5-085C-4F8F-8CC4-619FC2A3C701}"/>
              </a:ext>
            </a:extLst>
          </p:cNvPr>
          <p:cNvSpPr txBox="1"/>
          <p:nvPr/>
        </p:nvSpPr>
        <p:spPr>
          <a:xfrm>
            <a:off x="4409457" y="5142328"/>
            <a:ext cx="2326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WordCloud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7052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D2AC1B-4995-0942-A551-3168D983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Abandon des membres du groupe</a:t>
            </a:r>
          </a:p>
          <a:p>
            <a:endParaRPr lang="fr-FR" dirty="0"/>
          </a:p>
          <a:p>
            <a:r>
              <a:rPr lang="fr-FR" dirty="0"/>
              <a:t>Davantage d’aides pour coder :</a:t>
            </a:r>
          </a:p>
          <a:p>
            <a:pPr>
              <a:buFontTx/>
              <a:buChar char="-"/>
            </a:pPr>
            <a:r>
              <a:rPr lang="fr-FR" dirty="0"/>
              <a:t>Perte de temps (extraction des données avec </a:t>
            </a:r>
            <a:r>
              <a:rPr lang="fr-FR" dirty="0" err="1"/>
              <a:t>BeautifulSoup</a:t>
            </a:r>
            <a:r>
              <a:rPr lang="fr-FR" dirty="0"/>
              <a:t>)</a:t>
            </a:r>
          </a:p>
          <a:p>
            <a:pPr>
              <a:buFontTx/>
              <a:buChar char="-"/>
            </a:pPr>
            <a:r>
              <a:rPr lang="fr-FR" dirty="0"/>
              <a:t>Problèmes d’assignation d’opinions avec « ne pas »</a:t>
            </a:r>
          </a:p>
          <a:p>
            <a:pPr>
              <a:buFontTx/>
              <a:buChar char="-"/>
            </a:pPr>
            <a:endParaRPr lang="fr-FR" dirty="0"/>
          </a:p>
          <a:p>
            <a:r>
              <a:rPr lang="fr-FR" sz="2800" dirty="0"/>
              <a:t>Contraintes temporelles (calendrier Alternance)</a:t>
            </a:r>
          </a:p>
          <a:p>
            <a:endParaRPr lang="fr-FR" dirty="0"/>
          </a:p>
          <a:p>
            <a:r>
              <a:rPr lang="fr-FR" dirty="0"/>
              <a:t>Projet peu centré sur l’Analyse mais plus sur le machine </a:t>
            </a:r>
            <a:r>
              <a:rPr lang="fr-FR" dirty="0" err="1"/>
              <a:t>learning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A990F8-9CC4-214C-BEFE-2437E68DA5B5}"/>
              </a:ext>
            </a:extLst>
          </p:cNvPr>
          <p:cNvSpPr/>
          <p:nvPr/>
        </p:nvSpPr>
        <p:spPr>
          <a:xfrm>
            <a:off x="420230" y="367065"/>
            <a:ext cx="6879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Difficultés rencontrées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971DFA-2000-42E1-916E-E3FA43AEC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357" y="115719"/>
            <a:ext cx="4733656" cy="315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8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D2AC1B-4995-0942-A551-3168D983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564" y="1994189"/>
            <a:ext cx="10515600" cy="14348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/>
              <a:t>Merci pour votre attention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FA8579C-3B97-4F93-891C-46D7C69A0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440" y="3429000"/>
            <a:ext cx="5251120" cy="29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8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26C25FA-5BA4-4FE2-A575-DCE900C7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69" y="3255408"/>
            <a:ext cx="5506368" cy="35104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0C24F-2B4D-2E42-9A85-A0A596FC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7" y="1251735"/>
            <a:ext cx="10758055" cy="92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Wikipédia est largement étudié dans la littérature à travers des études et des travaux de recherche </a:t>
            </a:r>
            <a:r>
              <a:rPr lang="fr-FR" sz="2400" dirty="0" err="1"/>
              <a:t>Pouda</a:t>
            </a:r>
            <a:r>
              <a:rPr lang="fr-FR" sz="2400" dirty="0"/>
              <a:t> et Ho-Dac (2019)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A72FC3E-57A0-B14B-ADA4-CD73A2C134E5}"/>
              </a:ext>
            </a:extLst>
          </p:cNvPr>
          <p:cNvSpPr txBox="1">
            <a:spLocks/>
          </p:cNvSpPr>
          <p:nvPr/>
        </p:nvSpPr>
        <p:spPr>
          <a:xfrm>
            <a:off x="245697" y="2206527"/>
            <a:ext cx="10758055" cy="18063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fr-FR" b="1" dirty="0"/>
              <a:t>-&gt; Vif intérêt pour le sujet du Quotient Intellectuel</a:t>
            </a:r>
          </a:p>
          <a:p>
            <a:pPr marL="0" indent="0" fontAlgn="base">
              <a:buNone/>
            </a:pPr>
            <a:endParaRPr lang="fr-FR" b="1" dirty="0"/>
          </a:p>
          <a:p>
            <a:pPr marL="0" indent="0" fontAlgn="base">
              <a:buNone/>
            </a:pPr>
            <a:r>
              <a:rPr lang="fr-FR" b="1" dirty="0"/>
              <a:t>-&gt; Intérêt pour certains membres du groupe des modèles de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endParaRPr lang="fr-FR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C0437-B3CE-D443-8E4F-CE36FA452943}"/>
              </a:ext>
            </a:extLst>
          </p:cNvPr>
          <p:cNvSpPr/>
          <p:nvPr/>
        </p:nvSpPr>
        <p:spPr>
          <a:xfrm>
            <a:off x="245697" y="92105"/>
            <a:ext cx="5658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Contexte de l’étude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D9AC4E-1F7C-45A9-A71A-F9E383675751}"/>
              </a:ext>
            </a:extLst>
          </p:cNvPr>
          <p:cNvSpPr/>
          <p:nvPr/>
        </p:nvSpPr>
        <p:spPr>
          <a:xfrm>
            <a:off x="-144200" y="729555"/>
            <a:ext cx="45161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Choix du corpus</a:t>
            </a:r>
          </a:p>
        </p:txBody>
      </p:sp>
      <p:pic>
        <p:nvPicPr>
          <p:cNvPr id="9" name="Image 8" descr="Une image contenant texte, mammifère, cheveux, fermer&#10;&#10;Description générée automatiquement">
            <a:extLst>
              <a:ext uri="{FF2B5EF4-FFF2-40B4-BE49-F238E27FC236}">
                <a16:creationId xmlns:a16="http://schemas.microsoft.com/office/drawing/2014/main" id="{0A8B463F-2A9B-40AD-94C0-C4750E0B2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938" y="86606"/>
            <a:ext cx="2192365" cy="12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1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A72FC3E-57A0-B14B-ADA4-CD73A2C134E5}"/>
              </a:ext>
            </a:extLst>
          </p:cNvPr>
          <p:cNvSpPr txBox="1">
            <a:spLocks/>
          </p:cNvSpPr>
          <p:nvPr/>
        </p:nvSpPr>
        <p:spPr>
          <a:xfrm>
            <a:off x="41895" y="1764043"/>
            <a:ext cx="6195944" cy="4058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fr-FR" dirty="0"/>
              <a:t>Le corpus Wiki Conflits regroupe différentes pages au format xml :</a:t>
            </a:r>
          </a:p>
          <a:p>
            <a:pPr marL="0" indent="0" fontAlgn="base">
              <a:buNone/>
            </a:pPr>
            <a:endParaRPr lang="fr-FR" b="1" dirty="0"/>
          </a:p>
          <a:p>
            <a:pPr fontAlgn="base"/>
            <a:r>
              <a:rPr lang="fr-FR" b="1" dirty="0"/>
              <a:t>Pseudosciences : </a:t>
            </a:r>
            <a:r>
              <a:rPr lang="fr-FR" i="1" dirty="0"/>
              <a:t> Chiropratique</a:t>
            </a:r>
            <a:endParaRPr lang="fr-FR" b="1" dirty="0"/>
          </a:p>
          <a:p>
            <a:pPr fontAlgn="base"/>
            <a:r>
              <a:rPr lang="fr-FR" b="1" i="1" dirty="0"/>
              <a:t>Scientificité/</a:t>
            </a:r>
            <a:r>
              <a:rPr lang="fr-FR" b="1" dirty="0"/>
              <a:t>Légitimité: </a:t>
            </a:r>
            <a:r>
              <a:rPr lang="fr-FR" i="1" dirty="0"/>
              <a:t>Psychanalyse</a:t>
            </a:r>
          </a:p>
          <a:p>
            <a:pPr fontAlgn="base"/>
            <a:r>
              <a:rPr lang="fr-FR" b="1" i="1" dirty="0"/>
              <a:t>Méthodologies : </a:t>
            </a:r>
            <a:r>
              <a:rPr lang="fr-FR" i="1" dirty="0"/>
              <a:t>Quotient intellectuel</a:t>
            </a:r>
          </a:p>
          <a:p>
            <a:pPr fontAlgn="base"/>
            <a:r>
              <a:rPr lang="fr-FR" b="1" i="1" dirty="0"/>
              <a:t> </a:t>
            </a:r>
            <a:r>
              <a:rPr lang="fr-FR" b="1" dirty="0"/>
              <a:t>Personnalités controversées : </a:t>
            </a:r>
            <a:r>
              <a:rPr lang="fr-FR" i="1" dirty="0"/>
              <a:t>Igor et </a:t>
            </a:r>
            <a:r>
              <a:rPr lang="fr-FR" i="1" dirty="0" err="1"/>
              <a:t>Grichka</a:t>
            </a:r>
            <a:r>
              <a:rPr lang="fr-FR" i="1" dirty="0"/>
              <a:t> </a:t>
            </a:r>
            <a:r>
              <a:rPr lang="fr-FR" i="1" dirty="0" err="1"/>
              <a:t>Bogdanoff</a:t>
            </a:r>
            <a:endParaRPr lang="fr-FR" b="1" i="1" dirty="0"/>
          </a:p>
          <a:p>
            <a:pPr fontAlgn="base"/>
            <a:r>
              <a:rPr lang="fr-FR" b="1" dirty="0"/>
              <a:t>Technosciences : </a:t>
            </a:r>
            <a:r>
              <a:rPr lang="fr-FR" i="1" dirty="0"/>
              <a:t>Eoliennes</a:t>
            </a:r>
          </a:p>
          <a:p>
            <a:pPr fontAlgn="base"/>
            <a:r>
              <a:rPr lang="fr-FR" b="1" dirty="0"/>
              <a:t>Controverses publiques : </a:t>
            </a:r>
            <a:r>
              <a:rPr lang="fr-FR" i="1" dirty="0"/>
              <a:t>OGM</a:t>
            </a:r>
          </a:p>
          <a:p>
            <a:pPr fontAlgn="base"/>
            <a:r>
              <a:rPr lang="fr-FR" b="1" dirty="0"/>
              <a:t>Histoire et épistémologie : </a:t>
            </a:r>
            <a:r>
              <a:rPr lang="fr-FR" i="1" dirty="0"/>
              <a:t>Histoire de la logique</a:t>
            </a:r>
            <a:endParaRPr lang="fr-FR" b="1" i="1" dirty="0"/>
          </a:p>
          <a:p>
            <a:pPr marL="0" indent="0" fontAlgn="base">
              <a:buNone/>
            </a:pPr>
            <a:endParaRPr lang="fr-FR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C0437-B3CE-D443-8E4F-CE36FA452943}"/>
              </a:ext>
            </a:extLst>
          </p:cNvPr>
          <p:cNvSpPr/>
          <p:nvPr/>
        </p:nvSpPr>
        <p:spPr>
          <a:xfrm>
            <a:off x="716972" y="300335"/>
            <a:ext cx="6001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Contexte de l’étude :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A407C86-7A00-48D7-BD93-26F4CCDE4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99387"/>
              </p:ext>
            </p:extLst>
          </p:nvPr>
        </p:nvGraphicFramePr>
        <p:xfrm>
          <a:off x="6096000" y="1540536"/>
          <a:ext cx="5833185" cy="450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95">
                  <a:extLst>
                    <a:ext uri="{9D8B030D-6E8A-4147-A177-3AD203B41FA5}">
                      <a16:colId xmlns:a16="http://schemas.microsoft.com/office/drawing/2014/main" val="535508413"/>
                    </a:ext>
                  </a:extLst>
                </a:gridCol>
                <a:gridCol w="1944395">
                  <a:extLst>
                    <a:ext uri="{9D8B030D-6E8A-4147-A177-3AD203B41FA5}">
                      <a16:colId xmlns:a16="http://schemas.microsoft.com/office/drawing/2014/main" val="738850875"/>
                    </a:ext>
                  </a:extLst>
                </a:gridCol>
                <a:gridCol w="1944395">
                  <a:extLst>
                    <a:ext uri="{9D8B030D-6E8A-4147-A177-3AD203B41FA5}">
                      <a16:colId xmlns:a16="http://schemas.microsoft.com/office/drawing/2014/main" val="619003944"/>
                    </a:ext>
                  </a:extLst>
                </a:gridCol>
              </a:tblGrid>
              <a:tr h="516998">
                <a:tc>
                  <a:txBody>
                    <a:bodyPr/>
                    <a:lstStyle/>
                    <a:p>
                      <a:r>
                        <a:rPr lang="fr-FR" dirty="0"/>
                        <a:t>Article associé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 pages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 de mots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25202"/>
                  </a:ext>
                </a:extLst>
              </a:tr>
              <a:tr h="516998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Chiropratique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514961"/>
                  </a:ext>
                </a:extLst>
              </a:tr>
              <a:tr h="516998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Quotient Intellectuel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20 966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848944"/>
                  </a:ext>
                </a:extLst>
              </a:tr>
              <a:tr h="516998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Psychanalyse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76608"/>
                  </a:ext>
                </a:extLst>
              </a:tr>
              <a:tr h="516998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OGM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326678"/>
                  </a:ext>
                </a:extLst>
              </a:tr>
              <a:tr h="516998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Eolienne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84731"/>
                  </a:ext>
                </a:extLst>
              </a:tr>
              <a:tr h="516998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Igor et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Grichka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Bogdanoff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31133"/>
                  </a:ext>
                </a:extLst>
              </a:tr>
              <a:tr h="516998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Histoire de la Logique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19410"/>
                  </a:ext>
                </a:extLst>
              </a:tr>
            </a:tbl>
          </a:graphicData>
        </a:graphic>
      </p:graphicFrame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556CF90-28FF-4B35-AEAB-1B5252542C21}"/>
              </a:ext>
            </a:extLst>
          </p:cNvPr>
          <p:cNvCxnSpPr>
            <a:cxnSpLocks/>
          </p:cNvCxnSpPr>
          <p:nvPr/>
        </p:nvCxnSpPr>
        <p:spPr>
          <a:xfrm flipV="1">
            <a:off x="5142369" y="3066232"/>
            <a:ext cx="782784" cy="362768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10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0C24F-2B4D-2E42-9A85-A0A596FC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1" y="1340406"/>
            <a:ext cx="11461377" cy="2442700"/>
          </a:xfrm>
        </p:spPr>
        <p:txBody>
          <a:bodyPr>
            <a:normAutofit/>
          </a:bodyPr>
          <a:lstStyle/>
          <a:p>
            <a:r>
              <a:rPr lang="fr-FR" dirty="0"/>
              <a:t>Les auteurs proposent leurs avis pouvant être l’objet de discordes sur le contenu qu’ils rédigent sur Wikipédia.</a:t>
            </a:r>
          </a:p>
          <a:p>
            <a:pPr fontAlgn="base"/>
            <a:r>
              <a:rPr lang="fr-FR" dirty="0"/>
              <a:t>Un conflit bloque la rédaction des articles partagés sur Wikipédia</a:t>
            </a:r>
          </a:p>
          <a:p>
            <a:pPr marL="0" indent="0" fontAlgn="base">
              <a:buNone/>
            </a:pP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1D699E-8956-AB44-A548-57E2B4B1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97" y="3082736"/>
            <a:ext cx="8089900" cy="3416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AC4F9A-9CB8-E04A-90F0-DD51DEEDEDE8}"/>
              </a:ext>
            </a:extLst>
          </p:cNvPr>
          <p:cNvSpPr/>
          <p:nvPr/>
        </p:nvSpPr>
        <p:spPr>
          <a:xfrm>
            <a:off x="461681" y="346075"/>
            <a:ext cx="6001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Contexte de l’étude :</a:t>
            </a:r>
          </a:p>
        </p:txBody>
      </p:sp>
    </p:spTree>
    <p:extLst>
      <p:ext uri="{BB962C8B-B14F-4D97-AF65-F5344CB8AC3E}">
        <p14:creationId xmlns:p14="http://schemas.microsoft.com/office/powerpoint/2010/main" val="57219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0C24F-2B4D-2E42-9A85-A0A596FC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80" y="713797"/>
            <a:ext cx="10911840" cy="3122894"/>
          </a:xfrm>
        </p:spPr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Cependant, peu d'études connues à ce jour ont analysé Wikipédia et ses conflits lors de la rédaction via les études en linguistique.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Dans ce projet, nous tentons de déterminer la thématique des sujets et les opinions des rédacteurs de manière automatique.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B94BED-35FC-3F42-ADC6-8F908C2654AE}"/>
              </a:ext>
            </a:extLst>
          </p:cNvPr>
          <p:cNvSpPr/>
          <p:nvPr/>
        </p:nvSpPr>
        <p:spPr>
          <a:xfrm>
            <a:off x="586980" y="252132"/>
            <a:ext cx="5707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Objectif de l’étude 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D6EE72-3096-CD4E-9E56-BD4F1A23E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882" y="3545191"/>
            <a:ext cx="3496235" cy="307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99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A1447F-8BC5-E148-9979-96CFBA54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Constitution du </a:t>
            </a:r>
            <a:r>
              <a:rPr lang="fr-FR" dirty="0" err="1"/>
              <a:t>dataset</a:t>
            </a:r>
            <a:r>
              <a:rPr lang="fr-FR" dirty="0"/>
              <a:t> </a:t>
            </a:r>
            <a:endParaRPr lang="fr-FR" dirty="0">
              <a:sym typeface="Wingdings" pitchFamily="2" charset="2"/>
            </a:endParaRPr>
          </a:p>
          <a:p>
            <a:r>
              <a:rPr lang="fr-FR" dirty="0"/>
              <a:t>Extraction des conversations dans un fichier </a:t>
            </a:r>
            <a:r>
              <a:rPr lang="fr-FR" dirty="0" err="1"/>
              <a:t>json</a:t>
            </a:r>
            <a:r>
              <a:rPr lang="fr-FR" dirty="0"/>
              <a:t> ou </a:t>
            </a:r>
            <a:r>
              <a:rPr lang="fr-FR" dirty="0" err="1"/>
              <a:t>excel</a:t>
            </a:r>
            <a:r>
              <a:rPr lang="fr-FR" dirty="0"/>
              <a:t> (un </a:t>
            </a:r>
            <a:r>
              <a:rPr lang="fr-FR" dirty="0" err="1"/>
              <a:t>dataset</a:t>
            </a:r>
            <a:r>
              <a:rPr lang="fr-FR" dirty="0"/>
              <a:t> pour chaque thématique )</a:t>
            </a:r>
          </a:p>
          <a:p>
            <a:r>
              <a:rPr lang="fr-FR" dirty="0" err="1"/>
              <a:t>P</a:t>
            </a:r>
            <a:r>
              <a:rPr lang="fr-FR" dirty="0" err="1">
                <a:sym typeface="Wingdings" pitchFamily="2" charset="2"/>
              </a:rPr>
              <a:t>ré-traitement</a:t>
            </a:r>
            <a:r>
              <a:rPr lang="fr-FR" dirty="0">
                <a:sym typeface="Wingdings" pitchFamily="2" charset="2"/>
              </a:rPr>
              <a:t> des données</a:t>
            </a:r>
          </a:p>
          <a:p>
            <a:r>
              <a:rPr lang="fr-FR" dirty="0" err="1">
                <a:sym typeface="Wingdings" pitchFamily="2" charset="2"/>
              </a:rPr>
              <a:t>Token</a:t>
            </a:r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Lexique</a:t>
            </a:r>
          </a:p>
          <a:p>
            <a:endParaRPr lang="fr-FR" dirty="0">
              <a:sym typeface="Wingdings" pitchFamily="2" charset="2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4FDDD-152B-954E-BC9B-19B6EB320336}"/>
              </a:ext>
            </a:extLst>
          </p:cNvPr>
          <p:cNvSpPr/>
          <p:nvPr/>
        </p:nvSpPr>
        <p:spPr>
          <a:xfrm>
            <a:off x="838200" y="681037"/>
            <a:ext cx="5534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Etapes du pipeline:</a:t>
            </a:r>
          </a:p>
        </p:txBody>
      </p:sp>
    </p:spTree>
    <p:extLst>
      <p:ext uri="{BB962C8B-B14F-4D97-AF65-F5344CB8AC3E}">
        <p14:creationId xmlns:p14="http://schemas.microsoft.com/office/powerpoint/2010/main" val="238084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792794-9965-E74B-854B-ED6541F46B0E}"/>
              </a:ext>
            </a:extLst>
          </p:cNvPr>
          <p:cNvSpPr/>
          <p:nvPr/>
        </p:nvSpPr>
        <p:spPr>
          <a:xfrm>
            <a:off x="451582" y="124585"/>
            <a:ext cx="2679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</a:t>
            </a:r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1A5CAE-0B0B-8940-B5C6-44D420C5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16" y="3880036"/>
            <a:ext cx="6647577" cy="244895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04D5641-3598-4C4E-9C17-5D158775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16" y="1558996"/>
            <a:ext cx="11273366" cy="22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D6FE2C9-EE40-6749-92CA-564401D57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282" y="4037022"/>
            <a:ext cx="4267200" cy="181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0DAF340-C890-474B-B8B2-BD664B026796}"/>
              </a:ext>
            </a:extLst>
          </p:cNvPr>
          <p:cNvCxnSpPr>
            <a:cxnSpLocks/>
          </p:cNvCxnSpPr>
          <p:nvPr/>
        </p:nvCxnSpPr>
        <p:spPr>
          <a:xfrm flipV="1">
            <a:off x="10141310" y="884246"/>
            <a:ext cx="120290" cy="568096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CCABBBD-BA56-4812-AAD5-3E57B8F9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7399" y="197047"/>
            <a:ext cx="3111527" cy="502052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ym typeface="Wingdings" pitchFamily="2" charset="2"/>
              </a:rPr>
              <a:t>Etiqueteur morpho-syntaxique</a:t>
            </a:r>
          </a:p>
        </p:txBody>
      </p:sp>
    </p:spTree>
    <p:extLst>
      <p:ext uri="{BB962C8B-B14F-4D97-AF65-F5344CB8AC3E}">
        <p14:creationId xmlns:p14="http://schemas.microsoft.com/office/powerpoint/2010/main" val="188637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C05219D-B0FC-40D1-B38C-28A0E53BE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7" t="10277" r="20677"/>
          <a:stretch/>
        </p:blipFill>
        <p:spPr>
          <a:xfrm>
            <a:off x="144819" y="1820506"/>
            <a:ext cx="4177800" cy="42526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65CE8F-F5E5-0446-A0A1-D215251B2332}"/>
              </a:ext>
            </a:extLst>
          </p:cNvPr>
          <p:cNvSpPr/>
          <p:nvPr/>
        </p:nvSpPr>
        <p:spPr>
          <a:xfrm>
            <a:off x="483306" y="720150"/>
            <a:ext cx="69541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Focus sur Igor et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</a:rPr>
              <a:t>Grichka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</a:rPr>
              <a:t>Bogdanoff</a:t>
            </a:r>
            <a:r>
              <a:rPr lang="fr-FR" sz="3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36C8C3-B35D-4164-A95A-F58911A3B436}"/>
              </a:ext>
            </a:extLst>
          </p:cNvPr>
          <p:cNvSpPr/>
          <p:nvPr/>
        </p:nvSpPr>
        <p:spPr>
          <a:xfrm>
            <a:off x="265438" y="21524"/>
            <a:ext cx="3521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RESULTATS :</a:t>
            </a:r>
          </a:p>
        </p:txBody>
      </p:sp>
      <p:pic>
        <p:nvPicPr>
          <p:cNvPr id="5" name="Image 4" descr="Une image contenant personne, posant, groupe, gens&#10;&#10;Description générée automatiquement">
            <a:extLst>
              <a:ext uri="{FF2B5EF4-FFF2-40B4-BE49-F238E27FC236}">
                <a16:creationId xmlns:a16="http://schemas.microsoft.com/office/drawing/2014/main" id="{D95A302E-F789-454B-9FB2-CBB02814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258" y="78787"/>
            <a:ext cx="2298024" cy="184869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971FF35-7A94-483D-825E-0E647BCD3103}"/>
              </a:ext>
            </a:extLst>
          </p:cNvPr>
          <p:cNvCxnSpPr>
            <a:cxnSpLocks/>
          </p:cNvCxnSpPr>
          <p:nvPr/>
        </p:nvCxnSpPr>
        <p:spPr>
          <a:xfrm>
            <a:off x="4520984" y="4780759"/>
            <a:ext cx="1080000" cy="180000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B211AA95-EB79-4D85-82CB-504D64799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749" y="2730675"/>
            <a:ext cx="5765580" cy="3342509"/>
          </a:xfrm>
        </p:spPr>
        <p:txBody>
          <a:bodyPr/>
          <a:lstStyle/>
          <a:p>
            <a:r>
              <a:rPr lang="fr-FR" dirty="0">
                <a:sym typeface="Wingdings" pitchFamily="2" charset="2"/>
              </a:rPr>
              <a:t>Nuage de mots créés révèle plusieurs mots-clés au sujet de la controverse avec le CNRS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Travaux de thèse vivement critiqués par la communauté scientifique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CC61CD0-59A1-48E5-B523-A84E62DBC533}"/>
              </a:ext>
            </a:extLst>
          </p:cNvPr>
          <p:cNvCxnSpPr>
            <a:cxnSpLocks/>
          </p:cNvCxnSpPr>
          <p:nvPr/>
        </p:nvCxnSpPr>
        <p:spPr>
          <a:xfrm>
            <a:off x="4673384" y="3575415"/>
            <a:ext cx="1080000" cy="180000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16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5CFB8B8-13B3-4571-B24C-E124537D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6" y="1530203"/>
            <a:ext cx="6629413" cy="40904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65CE8F-F5E5-0446-A0A1-D215251B2332}"/>
              </a:ext>
            </a:extLst>
          </p:cNvPr>
          <p:cNvSpPr/>
          <p:nvPr/>
        </p:nvSpPr>
        <p:spPr>
          <a:xfrm>
            <a:off x="483306" y="720150"/>
            <a:ext cx="69541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Focus sur Igor et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</a:rPr>
              <a:t>Grichka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</a:rPr>
              <a:t>Bogdanoff</a:t>
            </a:r>
            <a:r>
              <a:rPr lang="fr-FR" sz="3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36C8C3-B35D-4164-A95A-F58911A3B436}"/>
              </a:ext>
            </a:extLst>
          </p:cNvPr>
          <p:cNvSpPr/>
          <p:nvPr/>
        </p:nvSpPr>
        <p:spPr>
          <a:xfrm>
            <a:off x="265438" y="21524"/>
            <a:ext cx="3521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RESULTATS :</a:t>
            </a:r>
          </a:p>
        </p:txBody>
      </p:sp>
      <p:pic>
        <p:nvPicPr>
          <p:cNvPr id="5" name="Image 4" descr="Une image contenant personne, posant, groupe, gens&#10;&#10;Description générée automatiquement">
            <a:extLst>
              <a:ext uri="{FF2B5EF4-FFF2-40B4-BE49-F238E27FC236}">
                <a16:creationId xmlns:a16="http://schemas.microsoft.com/office/drawing/2014/main" id="{D95A302E-F789-454B-9FB2-CBB02814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258" y="78787"/>
            <a:ext cx="2298024" cy="1848690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B211AA95-EB79-4D85-82CB-504D64799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952" y="3848276"/>
            <a:ext cx="5351048" cy="1425688"/>
          </a:xfrm>
        </p:spPr>
        <p:txBody>
          <a:bodyPr>
            <a:normAutofit fontScale="92500"/>
          </a:bodyPr>
          <a:lstStyle/>
          <a:p>
            <a:r>
              <a:rPr lang="fr-FR" dirty="0">
                <a:sym typeface="Wingdings" pitchFamily="2" charset="2"/>
              </a:rPr>
              <a:t>Proportion de mots positifs + élevée</a:t>
            </a:r>
          </a:p>
          <a:p>
            <a:r>
              <a:rPr lang="fr-FR" dirty="0">
                <a:sym typeface="Wingdings" pitchFamily="2" charset="2"/>
              </a:rPr>
              <a:t>Proportion de mots négatifs - élevée</a:t>
            </a:r>
          </a:p>
          <a:p>
            <a:endParaRPr lang="fr-FR" dirty="0">
              <a:sym typeface="Wingdings" pitchFamily="2" charset="2"/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CC61CD0-59A1-48E5-B523-A84E62DBC533}"/>
              </a:ext>
            </a:extLst>
          </p:cNvPr>
          <p:cNvCxnSpPr>
            <a:cxnSpLocks/>
          </p:cNvCxnSpPr>
          <p:nvPr/>
        </p:nvCxnSpPr>
        <p:spPr>
          <a:xfrm>
            <a:off x="6840952" y="3197280"/>
            <a:ext cx="815993" cy="506502"/>
          </a:xfrm>
          <a:prstGeom prst="straightConnector1">
            <a:avLst/>
          </a:prstGeom>
          <a:ln w="104775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205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432</Words>
  <Application>Microsoft Office PowerPoint</Application>
  <PresentationFormat>Grand écran</PresentationFormat>
  <Paragraphs>92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Analyse de données textuelles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Zaineb KHARFATI</dc:creator>
  <cp:lastModifiedBy>Carla Yagoub</cp:lastModifiedBy>
  <cp:revision>22</cp:revision>
  <dcterms:created xsi:type="dcterms:W3CDTF">2022-04-17T12:16:41Z</dcterms:created>
  <dcterms:modified xsi:type="dcterms:W3CDTF">2022-04-18T23:28:14Z</dcterms:modified>
</cp:coreProperties>
</file>