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9" r:id="rId5"/>
    <p:sldId id="260"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21"/>
  </p:normalViewPr>
  <p:slideViewPr>
    <p:cSldViewPr snapToGrid="0">
      <p:cViewPr varScale="1">
        <p:scale>
          <a:sx n="108" d="100"/>
          <a:sy n="108" d="100"/>
        </p:scale>
        <p:origin x="50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8290-322C-840A-3812-61F2B984A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E3FC1A-AEB8-8334-9DEC-6D149BDEA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4219A-E743-ED24-75BE-BC4B24FD3F8A}"/>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4A43A118-C62F-7BF8-F753-41274F930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B2683-5F60-07FA-85AE-D0F958491E97}"/>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98934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F4F4-502C-A8D9-1CCE-4DE27A58E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CE8776-1DCB-9EE2-ED75-30D72BF73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78122-2774-F245-E91D-87C3CE2E4F8B}"/>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5F672615-9002-D769-A39A-643C61718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F61DE-CA35-8CCA-17EE-75EC6797BBBC}"/>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72341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4D859-F9F2-C4E7-F540-74454F763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87AA1-5B22-C4C6-F049-DEFC66491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37392-0DD1-03ED-24C4-33D0A9A32D01}"/>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F5671F4D-1513-9B4E-4707-9C4F0209C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7E3A3-3452-56CC-D2C6-0409306B0A1C}"/>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247308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8F84-3B81-284D-98A7-478471C58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66A30-9BA1-BF19-916F-73C9779EA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AE3AA-5F0A-B2D0-A696-EF132A15881A}"/>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9BCBCF5A-85DE-8070-92AA-4AC8A5EF0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8872A-D07B-5D5B-E8AC-20C3CC3289F8}"/>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342738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B58-F17A-B6F0-4FC0-75912C950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8431CA-8C46-8DA4-86F7-2A364E04C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F81A7-15FA-DB52-4534-BBAE1D8EDB7A}"/>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82CED7E2-014D-B24D-DDB1-8DDB550FF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C7C56-5EB9-6B38-E6C9-CEB3C9B6D9F1}"/>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318151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B76D-CE6B-4914-990C-0ADA95E9D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BF59C-C80A-AECB-E6F8-6E9C5C597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2686B7-99C0-93BC-1A55-27979CBF1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DB0334-3A1D-F387-C360-F507453E2F61}"/>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6" name="Footer Placeholder 5">
            <a:extLst>
              <a:ext uri="{FF2B5EF4-FFF2-40B4-BE49-F238E27FC236}">
                <a16:creationId xmlns:a16="http://schemas.microsoft.com/office/drawing/2014/main" id="{A4C6B898-F650-7122-6116-9A4A659B1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AC602-F5C6-05A5-ECBD-AF922DEF21F1}"/>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273588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89AF-19B0-6347-B4DA-2746CA85D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F18BD9-2A60-9634-2548-576C5E344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2A9568-19D4-40AD-910C-6CCFD4CA8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9C2BA2-24A7-AF8A-AD35-B7292BBBB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16B33-52C7-272B-613D-4CE94FE41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96B6D-C21E-4487-04DE-AB98847B3FBB}"/>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8" name="Footer Placeholder 7">
            <a:extLst>
              <a:ext uri="{FF2B5EF4-FFF2-40B4-BE49-F238E27FC236}">
                <a16:creationId xmlns:a16="http://schemas.microsoft.com/office/drawing/2014/main" id="{FC01D664-45B5-B260-8D06-E326D4B4C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4A3346-A789-4E33-9FC0-F56AFBAEB855}"/>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422016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ADF1-1449-2D2C-CDF0-463FC4BD7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C101C-9B54-3933-27B8-2B3BFB565FCA}"/>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4" name="Footer Placeholder 3">
            <a:extLst>
              <a:ext uri="{FF2B5EF4-FFF2-40B4-BE49-F238E27FC236}">
                <a16:creationId xmlns:a16="http://schemas.microsoft.com/office/drawing/2014/main" id="{AC272BAF-3187-8D0E-439F-2F31C1159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9BEAD-5120-859A-0475-6518447E52DE}"/>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461719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A2C26-0077-DC60-31B8-5670A47FBF1A}"/>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3" name="Footer Placeholder 2">
            <a:extLst>
              <a:ext uri="{FF2B5EF4-FFF2-40B4-BE49-F238E27FC236}">
                <a16:creationId xmlns:a16="http://schemas.microsoft.com/office/drawing/2014/main" id="{C4700548-68F4-A786-F35A-0838F92E0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6A8469-AC3A-208D-B0AB-07FDA10333CE}"/>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128230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F2E5-CE62-CF98-FCE8-F390330B0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A0279-FA6F-3AB5-DE73-0A912A932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8BF5C-C22B-B18B-C65D-C9C55F0C3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7CD45-E1BB-5967-D221-201A55D345E4}"/>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6" name="Footer Placeholder 5">
            <a:extLst>
              <a:ext uri="{FF2B5EF4-FFF2-40B4-BE49-F238E27FC236}">
                <a16:creationId xmlns:a16="http://schemas.microsoft.com/office/drawing/2014/main" id="{CC250C61-1349-F185-ABC1-A24F1F269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27E63-A982-94F8-4876-3670E73F7FC1}"/>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144935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0576-F2C6-C562-D0B2-F1808FA89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74B1F-C1A8-932E-DE4E-B63256B56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A9BFF8-0BD5-75A0-7457-502F66690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DC9CE-04D3-488F-984D-F430C3B31D7C}"/>
              </a:ext>
            </a:extLst>
          </p:cNvPr>
          <p:cNvSpPr>
            <a:spLocks noGrp="1"/>
          </p:cNvSpPr>
          <p:nvPr>
            <p:ph type="dt" sz="half" idx="10"/>
          </p:nvPr>
        </p:nvSpPr>
        <p:spPr/>
        <p:txBody>
          <a:bodyPr/>
          <a:lstStyle/>
          <a:p>
            <a:fld id="{19CF3595-6675-C748-A49D-6D24CEC978D6}" type="datetimeFigureOut">
              <a:rPr lang="en-US" smtClean="0"/>
              <a:t>9/9/23</a:t>
            </a:fld>
            <a:endParaRPr lang="en-US"/>
          </a:p>
        </p:txBody>
      </p:sp>
      <p:sp>
        <p:nvSpPr>
          <p:cNvPr id="6" name="Footer Placeholder 5">
            <a:extLst>
              <a:ext uri="{FF2B5EF4-FFF2-40B4-BE49-F238E27FC236}">
                <a16:creationId xmlns:a16="http://schemas.microsoft.com/office/drawing/2014/main" id="{F18D78DA-33F2-682C-B44F-BAE1768F1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AB1E3-C3E6-F29B-3007-BE0A8226417B}"/>
              </a:ext>
            </a:extLst>
          </p:cNvPr>
          <p:cNvSpPr>
            <a:spLocks noGrp="1"/>
          </p:cNvSpPr>
          <p:nvPr>
            <p:ph type="sldNum" sz="quarter" idx="12"/>
          </p:nvPr>
        </p:nvSpPr>
        <p:spPr/>
        <p:txBody>
          <a:bodyPr/>
          <a:lstStyle/>
          <a:p>
            <a:fld id="{6E9ED56C-4CB5-E840-BDC9-6420C34D25F3}" type="slidenum">
              <a:rPr lang="en-US" smtClean="0"/>
              <a:t>‹#›</a:t>
            </a:fld>
            <a:endParaRPr lang="en-US"/>
          </a:p>
        </p:txBody>
      </p:sp>
    </p:spTree>
    <p:extLst>
      <p:ext uri="{BB962C8B-B14F-4D97-AF65-F5344CB8AC3E}">
        <p14:creationId xmlns:p14="http://schemas.microsoft.com/office/powerpoint/2010/main" val="41454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0A27B-E59E-B8FF-A45F-A4FF7B98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6855E-2A22-2298-4935-734607FF5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34393-2739-EEF9-C98C-8643CD5C6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F3595-6675-C748-A49D-6D24CEC978D6}" type="datetimeFigureOut">
              <a:rPr lang="en-US" smtClean="0"/>
              <a:t>9/9/23</a:t>
            </a:fld>
            <a:endParaRPr lang="en-US"/>
          </a:p>
        </p:txBody>
      </p:sp>
      <p:sp>
        <p:nvSpPr>
          <p:cNvPr id="5" name="Footer Placeholder 4">
            <a:extLst>
              <a:ext uri="{FF2B5EF4-FFF2-40B4-BE49-F238E27FC236}">
                <a16:creationId xmlns:a16="http://schemas.microsoft.com/office/drawing/2014/main" id="{EF177605-DEA7-1420-E3AB-9C477EC30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CF1429-B97A-9685-C319-01EEED81B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ED56C-4CB5-E840-BDC9-6420C34D25F3}" type="slidenum">
              <a:rPr lang="en-US" smtClean="0"/>
              <a:t>‹#›</a:t>
            </a:fld>
            <a:endParaRPr lang="en-US"/>
          </a:p>
        </p:txBody>
      </p:sp>
    </p:spTree>
    <p:extLst>
      <p:ext uri="{BB962C8B-B14F-4D97-AF65-F5344CB8AC3E}">
        <p14:creationId xmlns:p14="http://schemas.microsoft.com/office/powerpoint/2010/main" val="1676363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4B8D-860F-FB12-0F4E-F8E95CDA40F3}"/>
              </a:ext>
            </a:extLst>
          </p:cNvPr>
          <p:cNvSpPr>
            <a:spLocks noGrp="1"/>
          </p:cNvSpPr>
          <p:nvPr>
            <p:ph type="ctrTitle"/>
          </p:nvPr>
        </p:nvSpPr>
        <p:spPr>
          <a:xfrm>
            <a:off x="3343275" y="257176"/>
            <a:ext cx="8415338" cy="1371600"/>
          </a:xfrm>
          <a:scene3d>
            <a:camera prst="orthographicFront"/>
            <a:lightRig rig="threePt" dir="t"/>
          </a:scene3d>
          <a:sp3d>
            <a:bevelT/>
          </a:sp3d>
        </p:spPr>
        <p:txBody>
          <a:bodyPr>
            <a:normAutofit/>
          </a:bodyPr>
          <a:lstStyle/>
          <a:p>
            <a:r>
              <a:rPr lang="en-US" sz="3600" dirty="0">
                <a:solidFill>
                  <a:srgbClr val="002060"/>
                </a:solidFill>
              </a:rPr>
              <a:t>LEGACIES GROUP  CASE STUDY </a:t>
            </a:r>
          </a:p>
        </p:txBody>
      </p:sp>
      <p:pic>
        <p:nvPicPr>
          <p:cNvPr id="7" name="Picture 6">
            <a:extLst>
              <a:ext uri="{FF2B5EF4-FFF2-40B4-BE49-F238E27FC236}">
                <a16:creationId xmlns:a16="http://schemas.microsoft.com/office/drawing/2014/main" id="{8F6798D5-C2CD-9834-EB70-B3DFA298FE9C}"/>
              </a:ext>
            </a:extLst>
          </p:cNvPr>
          <p:cNvPicPr>
            <a:picLocks noChangeAspect="1"/>
          </p:cNvPicPr>
          <p:nvPr/>
        </p:nvPicPr>
        <p:blipFill>
          <a:blip r:embed="rId2"/>
          <a:stretch>
            <a:fillRect/>
          </a:stretch>
        </p:blipFill>
        <p:spPr>
          <a:xfrm>
            <a:off x="0" y="59245"/>
            <a:ext cx="3343275" cy="2624578"/>
          </a:xfrm>
          <a:prstGeom prst="rect">
            <a:avLst/>
          </a:prstGeom>
        </p:spPr>
      </p:pic>
      <p:sp>
        <p:nvSpPr>
          <p:cNvPr id="6" name="Subtitle 5">
            <a:extLst>
              <a:ext uri="{FF2B5EF4-FFF2-40B4-BE49-F238E27FC236}">
                <a16:creationId xmlns:a16="http://schemas.microsoft.com/office/drawing/2014/main" id="{D6E8FEF8-F35C-969E-B0C6-3C775389DF18}"/>
              </a:ext>
            </a:extLst>
          </p:cNvPr>
          <p:cNvSpPr>
            <a:spLocks noGrp="1"/>
          </p:cNvSpPr>
          <p:nvPr>
            <p:ph type="subTitle" idx="1"/>
          </p:nvPr>
        </p:nvSpPr>
        <p:spPr>
          <a:xfrm flipV="1">
            <a:off x="1524000" y="6133605"/>
            <a:ext cx="9144000" cy="1371600"/>
          </a:xfrm>
        </p:spPr>
        <p:txBody>
          <a:bodyPr>
            <a:normAutofit/>
          </a:bodyPr>
          <a:lstStyle/>
          <a:p>
            <a:endParaRPr lang="en-US" dirty="0"/>
          </a:p>
        </p:txBody>
      </p:sp>
    </p:spTree>
    <p:extLst>
      <p:ext uri="{BB962C8B-B14F-4D97-AF65-F5344CB8AC3E}">
        <p14:creationId xmlns:p14="http://schemas.microsoft.com/office/powerpoint/2010/main" val="217400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FCDD-BD01-C0CB-53FC-BDB9B81009C3}"/>
              </a:ext>
            </a:extLst>
          </p:cNvPr>
          <p:cNvSpPr>
            <a:spLocks noGrp="1"/>
          </p:cNvSpPr>
          <p:nvPr>
            <p:ph type="title"/>
          </p:nvPr>
        </p:nvSpPr>
        <p:spPr>
          <a:xfrm>
            <a:off x="1995054" y="365126"/>
            <a:ext cx="8288977" cy="988662"/>
          </a:xfrm>
        </p:spPr>
        <p:txBody>
          <a:bodyPr>
            <a:normAutofit/>
          </a:bodyPr>
          <a:lstStyle/>
          <a:p>
            <a:pPr algn="ctr"/>
            <a:r>
              <a:rPr lang="en-US" sz="2000" b="1" u="sng" dirty="0">
                <a:solidFill>
                  <a:srgbClr val="002060"/>
                </a:solidFill>
                <a:latin typeface="Times New Roman" panose="02020603050405020304" pitchFamily="18" charset="0"/>
                <a:cs typeface="Times New Roman" panose="02020603050405020304" pitchFamily="18" charset="0"/>
              </a:rPr>
              <a:t>Findings </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CBEBB5-4C7E-6858-56FA-10B145C5BFE1}"/>
              </a:ext>
            </a:extLst>
          </p:cNvPr>
          <p:cNvSpPr>
            <a:spLocks noGrp="1"/>
          </p:cNvSpPr>
          <p:nvPr>
            <p:ph idx="1"/>
          </p:nvPr>
        </p:nvSpPr>
        <p:spPr/>
        <p:txBody>
          <a:bodyPr/>
          <a:lstStyle/>
          <a:p>
            <a:pPr marL="0" marR="0" algn="just">
              <a:lnSpc>
                <a:spcPct val="150000"/>
              </a:lnSpc>
              <a:spcBef>
                <a:spcPts val="0"/>
              </a:spcBef>
              <a:spcAft>
                <a:spcPts val="800"/>
              </a:spcAft>
            </a:pP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Citizen Desc has no effect on the Employee’s input, Eligible Non-citizen has the highest Avg. number of absence days.</a:t>
            </a:r>
            <a:endParaRPr lang="en-US" sz="1800" kern="100" dirty="0">
              <a:solidFill>
                <a:schemeClr val="accent2">
                  <a:lumMod val="75000"/>
                </a:schemeClr>
              </a:solidFill>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50000"/>
              </a:lnSpc>
              <a:spcBef>
                <a:spcPts val="0"/>
              </a:spcBef>
              <a:spcAft>
                <a:spcPts val="800"/>
              </a:spcAft>
            </a:pP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In general, Asian and Black/African American Race represents workers with highest number of absence days, Asian who have exceeded rank of performance score has highest Avg. number of absence days (16), 14,13 for White Race that has been terminated and also need improvement respectively, 18 for Two or more Race who voluntarily left the job.</a:t>
            </a:r>
            <a:endParaRPr lang="en-US" sz="1800" kern="100" dirty="0">
              <a:solidFill>
                <a:schemeClr val="accent2">
                  <a:lumMod val="75000"/>
                </a:schemeClr>
              </a:solidFill>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50000"/>
              </a:lnSpc>
              <a:spcBef>
                <a:spcPts val="0"/>
              </a:spcBef>
              <a:spcAft>
                <a:spcPts val="800"/>
              </a:spcAft>
            </a:pP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Workers who have left the Job Voluntarily are either Unhappy, need more Money or go for Another Position, this could have been the reason behind high level of absenteeism stated by the company.</a:t>
            </a:r>
            <a:endParaRPr lang="en-US" sz="1800" kern="100" dirty="0">
              <a:solidFill>
                <a:schemeClr val="accent2">
                  <a:lumMod val="75000"/>
                </a:schemeClr>
              </a:solidFill>
              <a:effectLst/>
              <a:latin typeface="Calibri" panose="020F0502020204030204" pitchFamily="34" charset="0"/>
              <a:ea typeface="Calibri" panose="020F0502020204030204" pitchFamily="34" charset="0"/>
              <a:cs typeface="SimSun" panose="02010600030101010101" pitchFamily="2" charset="-122"/>
            </a:endParaRPr>
          </a:p>
          <a:p>
            <a:endParaRPr lang="en-US" dirty="0"/>
          </a:p>
        </p:txBody>
      </p:sp>
      <p:pic>
        <p:nvPicPr>
          <p:cNvPr id="4" name="Picture 3">
            <a:extLst>
              <a:ext uri="{FF2B5EF4-FFF2-40B4-BE49-F238E27FC236}">
                <a16:creationId xmlns:a16="http://schemas.microsoft.com/office/drawing/2014/main" id="{FB62CF55-80F3-B4AA-3553-3AEAF3BFF38B}"/>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367829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6A6-B54F-584F-6094-228A3617CBC7}"/>
              </a:ext>
            </a:extLst>
          </p:cNvPr>
          <p:cNvSpPr>
            <a:spLocks noGrp="1"/>
          </p:cNvSpPr>
          <p:nvPr>
            <p:ph type="title"/>
          </p:nvPr>
        </p:nvSpPr>
        <p:spPr>
          <a:xfrm>
            <a:off x="1377538" y="365125"/>
            <a:ext cx="8906493" cy="834283"/>
          </a:xfrm>
        </p:spPr>
        <p:txBody>
          <a:bodyPr>
            <a:normAutofit/>
          </a:bodyPr>
          <a:lstStyle/>
          <a:p>
            <a:pPr algn="ctr"/>
            <a:r>
              <a:rPr lang="en-US" sz="1800" b="1" u="sng" dirty="0">
                <a:solidFill>
                  <a:srgbClr val="002060"/>
                </a:solidFill>
                <a:latin typeface="Times New Roman" panose="02020603050405020304" pitchFamily="18" charset="0"/>
                <a:cs typeface="Times New Roman" panose="02020603050405020304" pitchFamily="18" charset="0"/>
              </a:rPr>
              <a:t>Recommendations</a:t>
            </a:r>
            <a:endParaRPr lang="en-US" sz="1800" dirty="0"/>
          </a:p>
        </p:txBody>
      </p:sp>
      <p:sp>
        <p:nvSpPr>
          <p:cNvPr id="3" name="Content Placeholder 2">
            <a:extLst>
              <a:ext uri="{FF2B5EF4-FFF2-40B4-BE49-F238E27FC236}">
                <a16:creationId xmlns:a16="http://schemas.microsoft.com/office/drawing/2014/main" id="{67B3E722-3F62-C98A-A2D8-B0B14DDE6CD6}"/>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itchFamily="2" charset="2"/>
              <a:buChar char=""/>
            </a:pP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Legacies group of company should look into why majority of the Employee are not satisfied with their </a:t>
            </a:r>
            <a:r>
              <a:rPr lang="en-US" sz="1800" kern="10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job .</a:t>
            </a:r>
            <a:endParaRPr lang="en-US" sz="1800" kern="100" dirty="0">
              <a:solidFill>
                <a:schemeClr val="accent2">
                  <a:lumMod val="75000"/>
                </a:schemeClr>
              </a:solidFill>
              <a:effectLst/>
              <a:latin typeface="Calibri" panose="020F0502020204030204" pitchFamily="34" charset="0"/>
              <a:ea typeface="Calibri" panose="020F0502020204030204" pitchFamily="34" charset="0"/>
              <a:cs typeface="SimSun" panose="02010600030101010101" pitchFamily="2" charset="-122"/>
            </a:endParaRPr>
          </a:p>
          <a:p>
            <a:pPr marL="342900" marR="0" lvl="0" indent="-342900" algn="just">
              <a:lnSpc>
                <a:spcPct val="150000"/>
              </a:lnSpc>
              <a:spcBef>
                <a:spcPts val="0"/>
              </a:spcBef>
              <a:spcAft>
                <a:spcPts val="800"/>
              </a:spcAft>
              <a:buFont typeface="Symbol" pitchFamily="2" charset="2"/>
              <a:buChar char=""/>
            </a:pP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To provide training among staff who have low performance.</a:t>
            </a:r>
            <a:r>
              <a:rPr lang="en-US" sz="1800" kern="100" dirty="0">
                <a:solidFill>
                  <a:schemeClr val="accent2">
                    <a:lumMod val="75000"/>
                  </a:schemeClr>
                </a:solidFill>
                <a:effectLst/>
                <a:latin typeface="Calibri" panose="020F0502020204030204" pitchFamily="34" charset="0"/>
                <a:ea typeface="Calibri" panose="020F0502020204030204" pitchFamily="34" charset="0"/>
                <a:cs typeface="SimSun" panose="02010600030101010101" pitchFamily="2" charset="-122"/>
              </a:rPr>
              <a:t> </a:t>
            </a:r>
          </a:p>
          <a:p>
            <a:r>
              <a:rPr lang="en-US" sz="1800" dirty="0">
                <a:solidFill>
                  <a:schemeClr val="accent2">
                    <a:lumMod val="75000"/>
                  </a:schemeClr>
                </a:solidFill>
                <a:effectLst/>
                <a:latin typeface="Times New Roman" panose="02020603050405020304" pitchFamily="18" charset="0"/>
                <a:ea typeface="Calibri" panose="020F0502020204030204" pitchFamily="34" charset="0"/>
              </a:rPr>
              <a:t>Provide the opportunities for workers to share their problems without </a:t>
            </a:r>
            <a:r>
              <a:rPr lang="en-US" sz="1800" dirty="0">
                <a:solidFill>
                  <a:schemeClr val="accent2">
                    <a:lumMod val="75000"/>
                  </a:schemeClr>
                </a:solidFill>
                <a:latin typeface="Times New Roman" panose="02020603050405020304" pitchFamily="18" charset="0"/>
                <a:ea typeface="Calibri" panose="020F0502020204030204" pitchFamily="34" charset="0"/>
              </a:rPr>
              <a:t>fear of losing their jobs. </a:t>
            </a:r>
          </a:p>
          <a:p>
            <a:r>
              <a:rPr lang="en-US" sz="1800" kern="100" dirty="0">
                <a:solidFill>
                  <a:schemeClr val="accent2">
                    <a:lumMod val="75000"/>
                  </a:schemeClr>
                </a:solidFill>
                <a:latin typeface="Times New Roman" panose="02020603050405020304" pitchFamily="18" charset="0"/>
                <a:ea typeface="Calibri" panose="020F0502020204030204" pitchFamily="34" charset="0"/>
                <a:cs typeface="SimSun" panose="02010600030101010101" pitchFamily="2" charset="-122"/>
              </a:rPr>
              <a:t>C</a:t>
            </a:r>
            <a:r>
              <a:rPr lang="en-US" sz="1800" kern="100" dirty="0">
                <a:solidFill>
                  <a:schemeClr val="accent2">
                    <a:lumMod val="75000"/>
                  </a:schemeClr>
                </a:solidFill>
                <a:effectLst/>
                <a:latin typeface="Times New Roman" panose="02020603050405020304" pitchFamily="18" charset="0"/>
                <a:ea typeface="Calibri" panose="020F0502020204030204" pitchFamily="34" charset="0"/>
                <a:cs typeface="SimSun" panose="02010600030101010101" pitchFamily="2" charset="-122"/>
              </a:rPr>
              <a:t>elebrate attendance and give awards or some token to deserving staff.</a:t>
            </a:r>
          </a:p>
          <a:p>
            <a:r>
              <a:rPr lang="en-US" sz="1800" kern="100" dirty="0">
                <a:solidFill>
                  <a:schemeClr val="accent2">
                    <a:lumMod val="75000"/>
                  </a:schemeClr>
                </a:solidFill>
                <a:latin typeface="Times New Roman" panose="02020603050405020304" pitchFamily="18" charset="0"/>
              </a:rPr>
              <a:t>Legacy Group should look into introducing work from home or Hybrid working. </a:t>
            </a:r>
          </a:p>
          <a:p>
            <a:r>
              <a:rPr lang="en-US" sz="1800" kern="100" dirty="0">
                <a:solidFill>
                  <a:schemeClr val="accent2">
                    <a:lumMod val="75000"/>
                  </a:schemeClr>
                </a:solidFill>
                <a:latin typeface="Times New Roman" panose="02020603050405020304" pitchFamily="18" charset="0"/>
              </a:rPr>
              <a:t>Monitor employee engagement in each department</a:t>
            </a:r>
          </a:p>
          <a:p>
            <a:r>
              <a:rPr lang="en-US" sz="1800" kern="100" dirty="0">
                <a:solidFill>
                  <a:schemeClr val="accent2">
                    <a:lumMod val="75000"/>
                  </a:schemeClr>
                </a:solidFill>
                <a:latin typeface="Times New Roman" panose="02020603050405020304" pitchFamily="18" charset="0"/>
              </a:rPr>
              <a:t>Provide a competitive salary and benefits for staff so a to retain them. </a:t>
            </a:r>
            <a:endParaRPr lang="en-US" sz="1800" dirty="0">
              <a:solidFill>
                <a:schemeClr val="accent2">
                  <a:lumMod val="75000"/>
                </a:schemeClr>
              </a:solidFill>
            </a:endParaRPr>
          </a:p>
        </p:txBody>
      </p:sp>
      <p:pic>
        <p:nvPicPr>
          <p:cNvPr id="4" name="Picture 3">
            <a:extLst>
              <a:ext uri="{FF2B5EF4-FFF2-40B4-BE49-F238E27FC236}">
                <a16:creationId xmlns:a16="http://schemas.microsoft.com/office/drawing/2014/main" id="{5C18127E-62FE-E488-CF2C-37907F3353AA}"/>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230165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2D91-2D22-9AC2-4A41-EDBB33367D56}"/>
              </a:ext>
            </a:extLst>
          </p:cNvPr>
          <p:cNvSpPr>
            <a:spLocks noGrp="1"/>
          </p:cNvSpPr>
          <p:nvPr>
            <p:ph type="title"/>
          </p:nvPr>
        </p:nvSpPr>
        <p:spPr>
          <a:xfrm>
            <a:off x="3642360" y="365125"/>
            <a:ext cx="3962400" cy="975995"/>
          </a:xfrm>
        </p:spPr>
        <p:txBody>
          <a:bodyPr>
            <a:normAutofit/>
          </a:bodyPr>
          <a:lstStyle/>
          <a:p>
            <a:r>
              <a:rPr lang="en-US" sz="2000" b="1" dirty="0">
                <a:solidFill>
                  <a:srgbClr val="002060"/>
                </a:solidFill>
              </a:rPr>
              <a:t>Presentation Outline </a:t>
            </a:r>
          </a:p>
        </p:txBody>
      </p:sp>
      <p:sp>
        <p:nvSpPr>
          <p:cNvPr id="3" name="Content Placeholder 2">
            <a:extLst>
              <a:ext uri="{FF2B5EF4-FFF2-40B4-BE49-F238E27FC236}">
                <a16:creationId xmlns:a16="http://schemas.microsoft.com/office/drawing/2014/main" id="{ED510A5E-D321-9961-FA0B-457BF02B5107}"/>
              </a:ext>
            </a:extLst>
          </p:cNvPr>
          <p:cNvSpPr>
            <a:spLocks noGrp="1"/>
          </p:cNvSpPr>
          <p:nvPr>
            <p:ph idx="1"/>
          </p:nvPr>
        </p:nvSpPr>
        <p:spPr>
          <a:xfrm>
            <a:off x="838200" y="2529839"/>
            <a:ext cx="10515600" cy="3647123"/>
          </a:xfrm>
        </p:spPr>
        <p:txBody>
          <a:bodyPr>
            <a:normAutofit/>
          </a:bodyPr>
          <a:lstStyle/>
          <a:p>
            <a:r>
              <a:rPr lang="en-US" sz="1800" dirty="0">
                <a:solidFill>
                  <a:schemeClr val="accent2">
                    <a:lumMod val="75000"/>
                  </a:schemeClr>
                </a:solidFill>
              </a:rPr>
              <a:t>Introduction</a:t>
            </a:r>
          </a:p>
          <a:p>
            <a:r>
              <a:rPr lang="en-US" sz="1800" dirty="0">
                <a:solidFill>
                  <a:schemeClr val="accent2">
                    <a:lumMod val="75000"/>
                  </a:schemeClr>
                </a:solidFill>
              </a:rPr>
              <a:t>Case Problem</a:t>
            </a:r>
          </a:p>
          <a:p>
            <a:r>
              <a:rPr lang="en-US" sz="1800" dirty="0">
                <a:solidFill>
                  <a:schemeClr val="accent2">
                    <a:lumMod val="75000"/>
                  </a:schemeClr>
                </a:solidFill>
              </a:rPr>
              <a:t>Data Set</a:t>
            </a:r>
          </a:p>
          <a:p>
            <a:r>
              <a:rPr lang="en-US" sz="1800" dirty="0">
                <a:solidFill>
                  <a:schemeClr val="accent2">
                    <a:lumMod val="75000"/>
                  </a:schemeClr>
                </a:solidFill>
              </a:rPr>
              <a:t>Actions Taken</a:t>
            </a:r>
          </a:p>
          <a:p>
            <a:r>
              <a:rPr lang="en-US" sz="1800" dirty="0">
                <a:solidFill>
                  <a:schemeClr val="accent2">
                    <a:lumMod val="75000"/>
                  </a:schemeClr>
                </a:solidFill>
              </a:rPr>
              <a:t>Findings</a:t>
            </a:r>
          </a:p>
          <a:p>
            <a:r>
              <a:rPr lang="en-US" sz="1800" dirty="0">
                <a:solidFill>
                  <a:schemeClr val="accent2">
                    <a:lumMod val="75000"/>
                  </a:schemeClr>
                </a:solidFill>
              </a:rPr>
              <a:t>Recommendations</a:t>
            </a:r>
          </a:p>
        </p:txBody>
      </p:sp>
      <p:pic>
        <p:nvPicPr>
          <p:cNvPr id="4" name="Picture 3">
            <a:extLst>
              <a:ext uri="{FF2B5EF4-FFF2-40B4-BE49-F238E27FC236}">
                <a16:creationId xmlns:a16="http://schemas.microsoft.com/office/drawing/2014/main" id="{4C62E0D3-0F1D-493F-8D33-2CD73124BBE1}"/>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401342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7269-906C-0F88-5D4B-E23336F56CFF}"/>
              </a:ext>
            </a:extLst>
          </p:cNvPr>
          <p:cNvSpPr>
            <a:spLocks noGrp="1"/>
          </p:cNvSpPr>
          <p:nvPr>
            <p:ph type="title"/>
          </p:nvPr>
        </p:nvSpPr>
        <p:spPr>
          <a:xfrm>
            <a:off x="754578" y="1270660"/>
            <a:ext cx="10515600" cy="1840675"/>
          </a:xfrm>
        </p:spPr>
        <p:txBody>
          <a:bodyPr>
            <a:noAutofit/>
          </a:bodyPr>
          <a:lstStyle/>
          <a:p>
            <a:r>
              <a:rPr lang="en-US" sz="2000" b="1" u="sng" dirty="0">
                <a:solidFill>
                  <a:srgbClr val="002060"/>
                </a:solidFill>
                <a:latin typeface="Times New Roman" panose="02020603050405020304" pitchFamily="18" charset="0"/>
                <a:cs typeface="Times New Roman" panose="02020603050405020304" pitchFamily="18" charset="0"/>
              </a:rPr>
              <a:t>LEGACIES GROUP</a:t>
            </a:r>
            <a:br>
              <a:rPr lang="en-US" sz="2400" dirty="0"/>
            </a:br>
            <a:r>
              <a:rPr lang="en-US" sz="1800" dirty="0">
                <a:solidFill>
                  <a:schemeClr val="accent2">
                    <a:lumMod val="75000"/>
                  </a:schemeClr>
                </a:solidFill>
                <a:latin typeface="Times New Roman" panose="02020603050405020304" pitchFamily="18" charset="0"/>
                <a:cs typeface="Times New Roman" panose="02020603050405020304" pitchFamily="18" charset="0"/>
              </a:rPr>
              <a:t>Also known as Legacies Media and Entertainment, Legacy Group was formed in 2010, owned by the largest commercial radio company in America. The group owns and operates seven core radio brands, all using a national network strategy. They are also owners and operates one of the leading out of home advertising (OOH) companies in America. </a:t>
            </a:r>
            <a:br>
              <a:rPr lang="en-US" sz="1800" dirty="0">
                <a:solidFill>
                  <a:schemeClr val="accent2">
                    <a:lumMod val="75000"/>
                  </a:schemeClr>
                </a:solidFill>
                <a:latin typeface="Georgia" panose="02040502050405020303" pitchFamily="18" charset="0"/>
              </a:rPr>
            </a:br>
            <a:endParaRPr lang="en-US" sz="1800" dirty="0">
              <a:solidFill>
                <a:schemeClr val="accent2">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B982E5C7-9B29-97A2-3212-524866034D51}"/>
              </a:ext>
            </a:extLst>
          </p:cNvPr>
          <p:cNvSpPr>
            <a:spLocks noGrp="1"/>
          </p:cNvSpPr>
          <p:nvPr>
            <p:ph idx="1"/>
          </p:nvPr>
        </p:nvSpPr>
        <p:spPr>
          <a:xfrm>
            <a:off x="723900" y="3111335"/>
            <a:ext cx="10515600" cy="1511879"/>
          </a:xfrm>
        </p:spPr>
        <p:txBody>
          <a:bodyPr>
            <a:normAutofit/>
          </a:bodyPr>
          <a:lstStyle/>
          <a:p>
            <a:pPr marL="0" indent="0">
              <a:buNone/>
            </a:pPr>
            <a:r>
              <a:rPr lang="en-US" sz="2000" b="1" u="sng" dirty="0">
                <a:solidFill>
                  <a:srgbClr val="002060"/>
                </a:solidFill>
                <a:latin typeface="Georgia" panose="02040502050405020303" pitchFamily="18" charset="0"/>
                <a:ea typeface="+mj-ea"/>
                <a:cs typeface="+mj-cs"/>
              </a:rPr>
              <a:t> Case Problem</a:t>
            </a:r>
          </a:p>
          <a:p>
            <a:pPr marL="0" indent="0">
              <a:buNone/>
            </a:pPr>
            <a:r>
              <a:rPr lang="en-US" sz="1800" dirty="0">
                <a:solidFill>
                  <a:schemeClr val="accent2">
                    <a:lumMod val="75000"/>
                  </a:schemeClr>
                </a:solidFill>
                <a:latin typeface="Times New Roman" panose="02020603050405020304" pitchFamily="18" charset="0"/>
                <a:ea typeface="+mj-ea"/>
                <a:cs typeface="Times New Roman" panose="02020603050405020304" pitchFamily="18" charset="0"/>
              </a:rPr>
              <a:t>Legacies  is experiencing a significant number of  employee absenteeism, which is negatively impacting productivity, team performance, disrupts workflow and increase the work loads for other employees in the end the overall morale and engagement of the workforce is also affected</a:t>
            </a:r>
            <a:r>
              <a:rPr lang="en-US" sz="1800" dirty="0">
                <a:solidFill>
                  <a:schemeClr val="accent2">
                    <a:lumMod val="75000"/>
                  </a:schemeClr>
                </a:solidFill>
                <a:latin typeface="Georgia" panose="02040502050405020303" pitchFamily="18" charset="0"/>
                <a:ea typeface="+mj-ea"/>
                <a:cs typeface="+mj-cs"/>
              </a:rPr>
              <a:t>. </a:t>
            </a:r>
            <a:endParaRPr lang="en-US" sz="1800" dirty="0">
              <a:latin typeface="Georgia" panose="02040502050405020303" pitchFamily="18" charset="0"/>
            </a:endParaRPr>
          </a:p>
        </p:txBody>
      </p:sp>
      <p:sp>
        <p:nvSpPr>
          <p:cNvPr id="5" name="Content Placeholder 2">
            <a:extLst>
              <a:ext uri="{FF2B5EF4-FFF2-40B4-BE49-F238E27FC236}">
                <a16:creationId xmlns:a16="http://schemas.microsoft.com/office/drawing/2014/main" id="{3865C55E-5BC1-28E8-B213-F51DA4AC0BAF}"/>
              </a:ext>
            </a:extLst>
          </p:cNvPr>
          <p:cNvSpPr txBox="1">
            <a:spLocks/>
          </p:cNvSpPr>
          <p:nvPr/>
        </p:nvSpPr>
        <p:spPr>
          <a:xfrm>
            <a:off x="754578" y="4643252"/>
            <a:ext cx="10782300" cy="213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 </a:t>
            </a:r>
            <a:r>
              <a:rPr lang="en-US" sz="2000" b="1" u="sng" dirty="0">
                <a:solidFill>
                  <a:srgbClr val="002060"/>
                </a:solidFill>
                <a:latin typeface="Georgia" panose="02040502050405020303" pitchFamily="18" charset="0"/>
              </a:rPr>
              <a:t>Data Set </a:t>
            </a:r>
          </a:p>
          <a:p>
            <a:pPr marL="0" indent="0">
              <a:buFont typeface="Arial" panose="020B0604020202020204" pitchFamily="34" charset="0"/>
              <a:buNone/>
            </a:pPr>
            <a:r>
              <a:rPr lang="en-US" sz="2000" dirty="0">
                <a:latin typeface="Georgia" panose="02040502050405020303"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Ms</a:t>
            </a:r>
            <a:r>
              <a:rPr lang="en-US" sz="1800" dirty="0">
                <a:solidFill>
                  <a:schemeClr val="accent2">
                    <a:lumMod val="75000"/>
                  </a:schemeClr>
                </a:solidFill>
                <a:latin typeface="Times New Roman" panose="02020603050405020304" pitchFamily="18" charset="0"/>
                <a:cs typeface="Times New Roman" panose="02020603050405020304" pitchFamily="18" charset="0"/>
              </a:rPr>
              <a:t> Excel dataset  given  to us by Legacy Group, contained 21 columns. The features included employee name, marital status of the employees, employee’s unique ID, their sex which was either male or female.  The date of hire and date of termination, term reason, employment , department, manager’s name, manager id , recruitment source , performance, engagement survey, employee satisfaction, last performance review and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abscences</a:t>
            </a:r>
            <a:r>
              <a:rPr lang="en-US" sz="1800" dirty="0">
                <a:solidFill>
                  <a:schemeClr val="accent2">
                    <a:lumMod val="75000"/>
                  </a:schemeClr>
                </a:solidFill>
                <a:latin typeface="Georgia" panose="02040502050405020303" pitchFamily="18" charset="0"/>
              </a:rPr>
              <a:t>. </a:t>
            </a:r>
          </a:p>
        </p:txBody>
      </p:sp>
      <p:pic>
        <p:nvPicPr>
          <p:cNvPr id="6" name="Picture 5">
            <a:extLst>
              <a:ext uri="{FF2B5EF4-FFF2-40B4-BE49-F238E27FC236}">
                <a16:creationId xmlns:a16="http://schemas.microsoft.com/office/drawing/2014/main" id="{E0472175-5A89-6546-0082-F79B350D8F23}"/>
              </a:ext>
            </a:extLst>
          </p:cNvPr>
          <p:cNvPicPr>
            <a:picLocks noChangeAspect="1"/>
          </p:cNvPicPr>
          <p:nvPr/>
        </p:nvPicPr>
        <p:blipFill>
          <a:blip r:embed="rId2"/>
          <a:stretch>
            <a:fillRect/>
          </a:stretch>
        </p:blipFill>
        <p:spPr>
          <a:xfrm>
            <a:off x="1" y="0"/>
            <a:ext cx="3301340" cy="1353787"/>
          </a:xfrm>
          <a:prstGeom prst="rect">
            <a:avLst/>
          </a:prstGeom>
        </p:spPr>
      </p:pic>
    </p:spTree>
    <p:extLst>
      <p:ext uri="{BB962C8B-B14F-4D97-AF65-F5344CB8AC3E}">
        <p14:creationId xmlns:p14="http://schemas.microsoft.com/office/powerpoint/2010/main" val="135768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52B0-9139-83EA-45C1-599E90BCB963}"/>
              </a:ext>
            </a:extLst>
          </p:cNvPr>
          <p:cNvSpPr>
            <a:spLocks noGrp="1"/>
          </p:cNvSpPr>
          <p:nvPr>
            <p:ph type="title"/>
          </p:nvPr>
        </p:nvSpPr>
        <p:spPr>
          <a:xfrm>
            <a:off x="495300" y="1721923"/>
            <a:ext cx="10515600" cy="4821382"/>
          </a:xfrm>
        </p:spPr>
        <p:txBody>
          <a:bodyPr>
            <a:normAutofit fontScale="90000"/>
          </a:bodyPr>
          <a:lstStyle/>
          <a:p>
            <a:r>
              <a:rPr lang="en-US" sz="2200" b="1" u="sng" dirty="0">
                <a:solidFill>
                  <a:srgbClr val="002060"/>
                </a:solidFill>
                <a:latin typeface="Georgia" panose="02040502050405020303" pitchFamily="18" charset="0"/>
              </a:rPr>
              <a:t>As a team , we took the following actions</a:t>
            </a:r>
            <a:br>
              <a:rPr lang="en-US" sz="1400" b="1" u="sng" dirty="0">
                <a:solidFill>
                  <a:srgbClr val="002060"/>
                </a:solidFill>
                <a:latin typeface="Georgia" panose="02040502050405020303" pitchFamily="18" charset="0"/>
              </a:rPr>
            </a:br>
            <a:br>
              <a:rPr lang="en-US" sz="1400" dirty="0"/>
            </a:br>
            <a:r>
              <a:rPr lang="en-US" sz="2000" dirty="0">
                <a:solidFill>
                  <a:schemeClr val="accent2">
                    <a:lumMod val="75000"/>
                  </a:schemeClr>
                </a:solidFill>
                <a:latin typeface="Times New Roman" panose="02020603050405020304" pitchFamily="18" charset="0"/>
                <a:cs typeface="Times New Roman" panose="02020603050405020304" pitchFamily="18" charset="0"/>
              </a:rPr>
              <a:t>The data presented was very complex and to make it easy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analyse</a:t>
            </a:r>
            <a:r>
              <a:rPr lang="en-US" sz="2000" dirty="0">
                <a:solidFill>
                  <a:schemeClr val="accent2">
                    <a:lumMod val="75000"/>
                  </a:schemeClr>
                </a:solidFill>
                <a:latin typeface="Times New Roman" panose="02020603050405020304" pitchFamily="18" charset="0"/>
                <a:cs typeface="Times New Roman" panose="02020603050405020304" pitchFamily="18" charset="0"/>
              </a:rPr>
              <a:t> I had to study for a while. In the end , these were the actions that we took; </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 -I added a column for active years which we arrived at with the formula  INT( LAST PERFORMANCE REVIEW DATE - DATE OF STARTING)/365. </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-I used tableau to create the following visuals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analyse</a:t>
            </a:r>
            <a:r>
              <a:rPr lang="en-US" sz="2000" dirty="0">
                <a:solidFill>
                  <a:schemeClr val="accent2">
                    <a:lumMod val="75000"/>
                  </a:schemeClr>
                </a:solidFill>
                <a:latin typeface="Times New Roman" panose="02020603050405020304" pitchFamily="18" charset="0"/>
                <a:cs typeface="Times New Roman" panose="02020603050405020304" pitchFamily="18" charset="0"/>
              </a:rPr>
              <a:t> our data. </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1. I visualized Employee Engagement by Gender</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2. Recruitment Source by Employee Engagement which we filtered with performance score (all, exceeds, fully meets, needs improvement and PIP)</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3. Absenteeism by Department which was filtered by Employment Status ( All, Active, Terminated for cause, voluntarily terminated).</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4. Workers Descent by Employee Engagement.</a:t>
            </a:r>
            <a:br>
              <a:rPr lang="en-US" sz="2000" dirty="0">
                <a:solidFill>
                  <a:schemeClr val="accent2">
                    <a:lumMod val="75000"/>
                  </a:schemeClr>
                </a:solidFill>
                <a:latin typeface="Times New Roman" panose="02020603050405020304" pitchFamily="18" charset="0"/>
                <a:cs typeface="Times New Roman" panose="02020603050405020304" pitchFamily="18" charset="0"/>
              </a:rPr>
            </a:br>
            <a:r>
              <a:rPr lang="en-US" sz="2000" dirty="0">
                <a:solidFill>
                  <a:schemeClr val="accent2">
                    <a:lumMod val="75000"/>
                  </a:schemeClr>
                </a:solidFill>
                <a:latin typeface="Times New Roman" panose="02020603050405020304" pitchFamily="18" charset="0"/>
                <a:cs typeface="Times New Roman" panose="02020603050405020304" pitchFamily="18" charset="0"/>
              </a:rPr>
              <a:t>5. Marital Status by Engagement and Absenteeism.</a:t>
            </a:r>
            <a:br>
              <a:rPr lang="en-US" sz="2000" dirty="0">
                <a:solidFill>
                  <a:schemeClr val="accent2">
                    <a:lumMod val="75000"/>
                  </a:schemeClr>
                </a:solidFill>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br>
              <a:rPr lang="en-US" sz="2000" dirty="0">
                <a:solidFill>
                  <a:schemeClr val="accent2">
                    <a:lumMod val="75000"/>
                  </a:schemeClr>
                </a:solidFill>
                <a:latin typeface="Times New Roman" panose="02020603050405020304" pitchFamily="18" charset="0"/>
                <a:cs typeface="Times New Roman" panose="02020603050405020304" pitchFamily="18" charset="0"/>
              </a:rPr>
            </a:br>
            <a:br>
              <a:rPr lang="en-US" sz="2100" dirty="0">
                <a:solidFill>
                  <a:schemeClr val="accent2">
                    <a:lumMod val="75000"/>
                  </a:schemeClr>
                </a:solidFill>
                <a:latin typeface="Georgia" panose="02040502050405020303" pitchFamily="18" charset="0"/>
                <a:ea typeface="+mn-ea"/>
                <a:cs typeface="+mn-cs"/>
              </a:rPr>
            </a:br>
            <a:br>
              <a:rPr lang="en-US" sz="1400" dirty="0"/>
            </a:br>
            <a:br>
              <a:rPr lang="en-US" sz="1400" dirty="0"/>
            </a:br>
            <a:endParaRPr lang="en-US" sz="1400" dirty="0"/>
          </a:p>
        </p:txBody>
      </p:sp>
      <p:pic>
        <p:nvPicPr>
          <p:cNvPr id="6" name="Picture 5">
            <a:extLst>
              <a:ext uri="{FF2B5EF4-FFF2-40B4-BE49-F238E27FC236}">
                <a16:creationId xmlns:a16="http://schemas.microsoft.com/office/drawing/2014/main" id="{7CBB369D-A39F-1AE7-3E16-AD4C19CA7170}"/>
              </a:ext>
            </a:extLst>
          </p:cNvPr>
          <p:cNvPicPr>
            <a:picLocks noChangeAspect="1"/>
          </p:cNvPicPr>
          <p:nvPr/>
        </p:nvPicPr>
        <p:blipFill>
          <a:blip r:embed="rId2"/>
          <a:stretch>
            <a:fillRect/>
          </a:stretch>
        </p:blipFill>
        <p:spPr>
          <a:xfrm>
            <a:off x="0" y="0"/>
            <a:ext cx="3301340" cy="1721922"/>
          </a:xfrm>
          <a:prstGeom prst="rect">
            <a:avLst/>
          </a:prstGeom>
        </p:spPr>
      </p:pic>
    </p:spTree>
    <p:extLst>
      <p:ext uri="{BB962C8B-B14F-4D97-AF65-F5344CB8AC3E}">
        <p14:creationId xmlns:p14="http://schemas.microsoft.com/office/powerpoint/2010/main" val="139243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3472-2F4C-8105-BA19-100C4107D54F}"/>
              </a:ext>
            </a:extLst>
          </p:cNvPr>
          <p:cNvSpPr>
            <a:spLocks noGrp="1"/>
          </p:cNvSpPr>
          <p:nvPr>
            <p:ph type="title"/>
          </p:nvPr>
        </p:nvSpPr>
        <p:spPr>
          <a:xfrm>
            <a:off x="777240" y="2565082"/>
            <a:ext cx="10515600" cy="3500437"/>
          </a:xfrm>
        </p:spPr>
        <p:txBody>
          <a:bodyPr>
            <a:normAutofit/>
          </a:bodyPr>
          <a:lstStyle/>
          <a:p>
            <a:r>
              <a:rPr lang="en-US" sz="1800" dirty="0">
                <a:solidFill>
                  <a:schemeClr val="accent2">
                    <a:lumMod val="75000"/>
                  </a:schemeClr>
                </a:solidFill>
                <a:latin typeface="Times New Roman" panose="02020603050405020304" pitchFamily="18" charset="0"/>
                <a:cs typeface="Times New Roman" panose="02020603050405020304" pitchFamily="18" charset="0"/>
              </a:rPr>
              <a:t>7. Number of Employee by Age  Group, filtered by Performance Score and Employment Status.</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dirty="0">
                <a:solidFill>
                  <a:schemeClr val="accent2">
                    <a:lumMod val="75000"/>
                  </a:schemeClr>
                </a:solidFill>
                <a:latin typeface="Times New Roman" panose="02020603050405020304" pitchFamily="18" charset="0"/>
                <a:cs typeface="Times New Roman" panose="02020603050405020304" pitchFamily="18" charset="0"/>
              </a:rPr>
              <a:t>8.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Abscenteeism</a:t>
            </a:r>
            <a:r>
              <a:rPr lang="en-US" sz="1800" dirty="0">
                <a:solidFill>
                  <a:schemeClr val="accent2">
                    <a:lumMod val="75000"/>
                  </a:schemeClr>
                </a:solidFill>
                <a:latin typeface="Times New Roman" panose="02020603050405020304" pitchFamily="18" charset="0"/>
                <a:cs typeface="Times New Roman" panose="02020603050405020304" pitchFamily="18" charset="0"/>
              </a:rPr>
              <a:t> by Term Reason.\</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dirty="0">
                <a:solidFill>
                  <a:schemeClr val="accent2">
                    <a:lumMod val="75000"/>
                  </a:schemeClr>
                </a:solidFill>
                <a:latin typeface="Times New Roman" panose="02020603050405020304" pitchFamily="18" charset="0"/>
                <a:cs typeface="Times New Roman" panose="02020603050405020304" pitchFamily="18" charset="0"/>
              </a:rPr>
              <a:t>9.Abscenteeism by Engagement  and Race, filtered by Employment Status.</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dirty="0">
                <a:solidFill>
                  <a:schemeClr val="accent2">
                    <a:lumMod val="75000"/>
                  </a:schemeClr>
                </a:solidFill>
                <a:latin typeface="Times New Roman" panose="02020603050405020304" pitchFamily="18" charset="0"/>
                <a:cs typeface="Times New Roman" panose="02020603050405020304" pitchFamily="18" charset="0"/>
              </a:rPr>
              <a:t>10. Employee Satisfaction rate, filtered by Performance Score. </a:t>
            </a:r>
            <a:br>
              <a:rPr lang="en-US" sz="1800" dirty="0">
                <a:solidFill>
                  <a:schemeClr val="accent2">
                    <a:lumMod val="75000"/>
                  </a:schemeClr>
                </a:solidFill>
                <a:latin typeface="Times New Roman" panose="02020603050405020304" pitchFamily="18" charset="0"/>
                <a:cs typeface="Times New Roman" panose="02020603050405020304" pitchFamily="18" charset="0"/>
              </a:rPr>
            </a:br>
            <a:r>
              <a:rPr lang="en-US" sz="1800" dirty="0">
                <a:solidFill>
                  <a:schemeClr val="accent2">
                    <a:lumMod val="75000"/>
                  </a:schemeClr>
                </a:solidFill>
                <a:latin typeface="Times New Roman" panose="02020603050405020304" pitchFamily="18" charset="0"/>
                <a:cs typeface="Times New Roman" panose="02020603050405020304" pitchFamily="18" charset="0"/>
              </a:rPr>
              <a:t>11. I created two dashboards in tableau  to visualize all the analysis made. </a:t>
            </a:r>
            <a:br>
              <a:rPr lang="en-US" sz="1800" dirty="0">
                <a:solidFill>
                  <a:schemeClr val="accent2">
                    <a:lumMod val="75000"/>
                  </a:schemeClr>
                </a:solidFill>
                <a:latin typeface="Times New Roman" panose="02020603050405020304" pitchFamily="18" charset="0"/>
                <a:cs typeface="Times New Roman" panose="02020603050405020304" pitchFamily="18" charset="0"/>
              </a:rPr>
            </a:br>
            <a:br>
              <a:rPr lang="en-US" sz="1800" dirty="0">
                <a:solidFill>
                  <a:schemeClr val="accent2">
                    <a:lumMod val="75000"/>
                  </a:schemeClr>
                </a:solidFill>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9C306-24E7-CBFA-0450-414FE8CEA3AC}"/>
              </a:ext>
            </a:extLst>
          </p:cNvPr>
          <p:cNvSpPr>
            <a:spLocks noGrp="1"/>
          </p:cNvSpPr>
          <p:nvPr>
            <p:ph idx="1"/>
          </p:nvPr>
        </p:nvSpPr>
        <p:spPr>
          <a:xfrm>
            <a:off x="838200" y="1825625"/>
            <a:ext cx="10515600" cy="739458"/>
          </a:xfrm>
        </p:spPr>
        <p:txBody>
          <a:bodyPr>
            <a:normAutofit lnSpcReduction="10000"/>
          </a:bodyPr>
          <a:lstStyle/>
          <a:p>
            <a:pPr marL="0" indent="0">
              <a:buNone/>
            </a:pPr>
            <a:endParaRPr lang="en-US" sz="2000" b="1" u="sng" dirty="0">
              <a:solidFill>
                <a:srgbClr val="002060"/>
              </a:solidFill>
              <a:latin typeface="Georgia" panose="02040502050405020303" pitchFamily="18" charset="0"/>
              <a:ea typeface="+mj-ea"/>
              <a:cs typeface="+mj-cs"/>
            </a:endParaRPr>
          </a:p>
          <a:p>
            <a:pPr marL="0" indent="0">
              <a:buNone/>
            </a:pPr>
            <a:r>
              <a:rPr lang="en-US" sz="2000" b="1" u="sng" dirty="0">
                <a:solidFill>
                  <a:srgbClr val="002060"/>
                </a:solidFill>
                <a:latin typeface="Georgia" panose="02040502050405020303" pitchFamily="18" charset="0"/>
                <a:ea typeface="+mj-ea"/>
                <a:cs typeface="+mj-cs"/>
              </a:rPr>
              <a:t>As a team we identified the </a:t>
            </a:r>
            <a:r>
              <a:rPr lang="en-US" sz="2000" b="1" u="sng" dirty="0" err="1">
                <a:solidFill>
                  <a:srgbClr val="002060"/>
                </a:solidFill>
                <a:latin typeface="Georgia" panose="02040502050405020303" pitchFamily="18" charset="0"/>
                <a:ea typeface="+mj-ea"/>
                <a:cs typeface="+mj-cs"/>
              </a:rPr>
              <a:t>following.Contd</a:t>
            </a:r>
            <a:endParaRPr lang="en-US" sz="2000" b="1" u="sng" dirty="0">
              <a:solidFill>
                <a:srgbClr val="002060"/>
              </a:solidFill>
              <a:latin typeface="Georgia" panose="02040502050405020303" pitchFamily="18" charset="0"/>
              <a:ea typeface="+mj-ea"/>
              <a:cs typeface="+mj-cs"/>
            </a:endParaRPr>
          </a:p>
        </p:txBody>
      </p:sp>
      <p:pic>
        <p:nvPicPr>
          <p:cNvPr id="5" name="Picture 4">
            <a:extLst>
              <a:ext uri="{FF2B5EF4-FFF2-40B4-BE49-F238E27FC236}">
                <a16:creationId xmlns:a16="http://schemas.microsoft.com/office/drawing/2014/main" id="{EFADA31F-074E-AFCC-FCB5-C38551E36085}"/>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354436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chart&#10;&#10;Description automatically generated">
            <a:extLst>
              <a:ext uri="{FF2B5EF4-FFF2-40B4-BE49-F238E27FC236}">
                <a16:creationId xmlns:a16="http://schemas.microsoft.com/office/drawing/2014/main" id="{0E403453-828C-C794-6CB6-B754976D83BF}"/>
              </a:ext>
            </a:extLst>
          </p:cNvPr>
          <p:cNvPicPr>
            <a:picLocks noChangeAspect="1"/>
          </p:cNvPicPr>
          <p:nvPr/>
        </p:nvPicPr>
        <p:blipFill>
          <a:blip r:embed="rId2"/>
          <a:stretch>
            <a:fillRect/>
          </a:stretch>
        </p:blipFill>
        <p:spPr>
          <a:xfrm>
            <a:off x="106681" y="0"/>
            <a:ext cx="12207240" cy="6675120"/>
          </a:xfrm>
          <a:prstGeom prst="rect">
            <a:avLst/>
          </a:prstGeom>
        </p:spPr>
      </p:pic>
    </p:spTree>
    <p:extLst>
      <p:ext uri="{BB962C8B-B14F-4D97-AF65-F5344CB8AC3E}">
        <p14:creationId xmlns:p14="http://schemas.microsoft.com/office/powerpoint/2010/main" val="967810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lose-up of a graph&#10;&#10;Description automatically generated">
            <a:extLst>
              <a:ext uri="{FF2B5EF4-FFF2-40B4-BE49-F238E27FC236}">
                <a16:creationId xmlns:a16="http://schemas.microsoft.com/office/drawing/2014/main" id="{2330A5DF-A2A9-885F-8230-863279CFB4A5}"/>
              </a:ext>
            </a:extLst>
          </p:cNvPr>
          <p:cNvPicPr>
            <a:picLocks noGrp="1" noChangeAspect="1"/>
          </p:cNvPicPr>
          <p:nvPr>
            <p:ph idx="1"/>
          </p:nvPr>
        </p:nvPicPr>
        <p:blipFill rotWithShape="1">
          <a:blip r:embed="rId2"/>
          <a:srcRect t="1765"/>
          <a:stretch/>
        </p:blipFill>
        <p:spPr>
          <a:xfrm>
            <a:off x="20" y="1282"/>
            <a:ext cx="12191980" cy="6856718"/>
          </a:xfrm>
          <a:prstGeom prst="rect">
            <a:avLst/>
          </a:prstGeom>
        </p:spPr>
      </p:pic>
    </p:spTree>
    <p:extLst>
      <p:ext uri="{BB962C8B-B14F-4D97-AF65-F5344CB8AC3E}">
        <p14:creationId xmlns:p14="http://schemas.microsoft.com/office/powerpoint/2010/main" val="166534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6B00-501C-1BA0-3E29-D817BF78DAC2}"/>
              </a:ext>
            </a:extLst>
          </p:cNvPr>
          <p:cNvSpPr>
            <a:spLocks noGrp="1"/>
          </p:cNvSpPr>
          <p:nvPr>
            <p:ph type="title"/>
          </p:nvPr>
        </p:nvSpPr>
        <p:spPr>
          <a:xfrm>
            <a:off x="2800350" y="1402079"/>
            <a:ext cx="5300663" cy="855345"/>
          </a:xfrm>
        </p:spPr>
        <p:txBody>
          <a:bodyPr>
            <a:normAutofit/>
          </a:bodyPr>
          <a:lstStyle/>
          <a:p>
            <a:pPr marL="228600" indent="-228600">
              <a:spcBef>
                <a:spcPts val="1000"/>
              </a:spcBef>
              <a:buFont typeface="Arial" panose="020B0604020202020204" pitchFamily="34" charset="0"/>
              <a:buChar char="•"/>
            </a:pPr>
            <a:r>
              <a:rPr lang="en-US" sz="2000" b="1" u="sng" dirty="0">
                <a:solidFill>
                  <a:srgbClr val="002060"/>
                </a:solidFill>
                <a:latin typeface="Georgia" panose="02040502050405020303" pitchFamily="18" charset="0"/>
              </a:rPr>
              <a:t>Findings </a:t>
            </a:r>
          </a:p>
        </p:txBody>
      </p:sp>
      <p:sp>
        <p:nvSpPr>
          <p:cNvPr id="3" name="Content Placeholder 2">
            <a:extLst>
              <a:ext uri="{FF2B5EF4-FFF2-40B4-BE49-F238E27FC236}">
                <a16:creationId xmlns:a16="http://schemas.microsoft.com/office/drawing/2014/main" id="{751C845C-03C4-2260-D3BC-01729ED2DD42}"/>
              </a:ext>
            </a:extLst>
          </p:cNvPr>
          <p:cNvSpPr>
            <a:spLocks noGrp="1"/>
          </p:cNvSpPr>
          <p:nvPr>
            <p:ph idx="1"/>
          </p:nvPr>
        </p:nvSpPr>
        <p:spPr>
          <a:xfrm>
            <a:off x="838200" y="2428875"/>
            <a:ext cx="10515600" cy="4257676"/>
          </a:xfrm>
        </p:spPr>
        <p:txBody>
          <a:bodyPr>
            <a:normAutofit fontScale="85000" lnSpcReduction="10000"/>
          </a:bodyPr>
          <a:lstStyle/>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Legacies group company has recruited a total number of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311 </a:t>
            </a:r>
            <a:r>
              <a:rPr lang="en-US" sz="1900" kern="1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mployees ever since the company was formed, out of which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176</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are Female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135 </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are Male. The current number of Active Employees are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207.</a:t>
            </a:r>
            <a:endPar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highest number of Absence days by Employee are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20</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irrespective of the active number of years of the worker.</a:t>
            </a:r>
          </a:p>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company recruited highest number  of their Employees from Indeed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89</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while the lowest </a:t>
            </a:r>
            <a:r>
              <a:rPr lang="en-US" sz="1900" kern="1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number of Employees are</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from Online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followed by Others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yet recruitment sources have no significant impact on the input of employees, as the  highest score for engagement survey is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 Engagement survey from all the sources. )In terms of Absenteeism, Website has minimum percent of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90</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while the highest is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111</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percent from Diversity Job Fair. Google search has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162%</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147%</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being the performance score of those that Exceed or Need improvement respectively.</a:t>
            </a:r>
          </a:p>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Gender status of employee did not affect their inputs (known as Engagement Survey) having the average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per gender, Average no of absence is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10 </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days.</a:t>
            </a:r>
          </a:p>
          <a:p>
            <a:pPr>
              <a:buFontTx/>
              <a:buChar char="-"/>
            </a:pPr>
            <a:endParaRPr lang="en-US" sz="2000" dirty="0">
              <a:solidFill>
                <a:schemeClr val="accent2">
                  <a:lumMod val="75000"/>
                </a:schemeClr>
              </a:solidFill>
              <a:latin typeface="Georgia" panose="02040502050405020303" pitchFamily="18" charset="0"/>
            </a:endParaRPr>
          </a:p>
        </p:txBody>
      </p:sp>
      <p:pic>
        <p:nvPicPr>
          <p:cNvPr id="5" name="Picture 4">
            <a:extLst>
              <a:ext uri="{FF2B5EF4-FFF2-40B4-BE49-F238E27FC236}">
                <a16:creationId xmlns:a16="http://schemas.microsoft.com/office/drawing/2014/main" id="{09E9D97B-6F7B-ED87-10EF-8AE1EAD53FD9}"/>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418759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0625-387B-FF4F-8676-E371DAC13BA5}"/>
              </a:ext>
            </a:extLst>
          </p:cNvPr>
          <p:cNvSpPr>
            <a:spLocks noGrp="1"/>
          </p:cNvSpPr>
          <p:nvPr>
            <p:ph type="title"/>
          </p:nvPr>
        </p:nvSpPr>
        <p:spPr>
          <a:xfrm>
            <a:off x="2196935" y="365126"/>
            <a:ext cx="7350826" cy="881784"/>
          </a:xfrm>
        </p:spPr>
        <p:txBody>
          <a:bodyPr>
            <a:normAutofit/>
          </a:bodyPr>
          <a:lstStyle/>
          <a:p>
            <a:pPr algn="ctr"/>
            <a:r>
              <a:rPr lang="en-US" sz="2000" b="1" u="sng" dirty="0">
                <a:solidFill>
                  <a:srgbClr val="002060"/>
                </a:solidFill>
                <a:latin typeface="Times New Roman" panose="02020603050405020304" pitchFamily="18" charset="0"/>
                <a:cs typeface="Times New Roman" panose="02020603050405020304" pitchFamily="18" charset="0"/>
              </a:rPr>
              <a:t>Findings</a:t>
            </a:r>
            <a:r>
              <a:rPr lang="en-US" sz="2000" b="1" u="sng" dirty="0">
                <a:solidFill>
                  <a:srgbClr val="002060"/>
                </a:solidFill>
                <a:latin typeface="Georgia" panose="02040502050405020303" pitchFamily="18" charset="0"/>
              </a:rPr>
              <a:t> </a:t>
            </a:r>
            <a:endParaRPr lang="en-US" sz="2000" dirty="0"/>
          </a:p>
        </p:txBody>
      </p:sp>
      <p:sp>
        <p:nvSpPr>
          <p:cNvPr id="3" name="Content Placeholder 2">
            <a:extLst>
              <a:ext uri="{FF2B5EF4-FFF2-40B4-BE49-F238E27FC236}">
                <a16:creationId xmlns:a16="http://schemas.microsoft.com/office/drawing/2014/main" id="{DEF4D3BB-79E4-B259-0A0D-FFFF0A527CF0}"/>
              </a:ext>
            </a:extLst>
          </p:cNvPr>
          <p:cNvSpPr>
            <a:spLocks noGrp="1"/>
          </p:cNvSpPr>
          <p:nvPr>
            <p:ph idx="1"/>
          </p:nvPr>
        </p:nvSpPr>
        <p:spPr/>
        <p:txBody>
          <a:bodyPr>
            <a:normAutofit fontScale="92500" lnSpcReduction="20000"/>
          </a:bodyPr>
          <a:lstStyle/>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SimSun" panose="02010600030101010101" pitchFamily="2" charset="-122"/>
              </a:rPr>
              <a:t> </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company has six  Departments of which Production has  the highest numbers of Employee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209</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and Total percentage of Absence days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(66.6%)</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US" sz="1900" kern="1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xecutive office has the  lowest number of Employee (</a:t>
            </a:r>
            <a:r>
              <a:rPr lang="en-US" sz="1900" b="1"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Productions tends to have the  highest number of employees in all ranks of performance score and employment status.  Satisfaction rate 3 has the highest rating in all the departments.</a:t>
            </a:r>
          </a:p>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Marital status has no effect on the Input of the Employee, but then the Married and Widow tend to have the highest  Avg. number of absences days, especially the Married with highest Avg. number of absence days for those that need improvement in their performance score.</a:t>
            </a:r>
          </a:p>
          <a:p>
            <a:pPr marL="0" marR="0" algn="just">
              <a:lnSpc>
                <a:spcPct val="150000"/>
              </a:lnSpc>
              <a:spcBef>
                <a:spcPts val="0"/>
              </a:spcBef>
              <a:spcAft>
                <a:spcPts val="800"/>
              </a:spcAft>
            </a:pPr>
            <a:r>
              <a:rPr lang="en-US" sz="19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Age band 30 to 39 has the highest number of  employees recruited.  The  Performance score age band 40 to 49 has highest number of employees who have  exceeded  in performance score. In summary age band 30 to 39 represent highest number of persons with best to worst performance score and highest number of Active and Inactive Employee.</a:t>
            </a:r>
          </a:p>
          <a:p>
            <a:endParaRPr lang="en-US" dirty="0"/>
          </a:p>
        </p:txBody>
      </p:sp>
      <p:pic>
        <p:nvPicPr>
          <p:cNvPr id="4" name="Picture 3">
            <a:extLst>
              <a:ext uri="{FF2B5EF4-FFF2-40B4-BE49-F238E27FC236}">
                <a16:creationId xmlns:a16="http://schemas.microsoft.com/office/drawing/2014/main" id="{6A5586D3-462C-7F0C-3FAA-98BEE0FE9D2C}"/>
              </a:ext>
            </a:extLst>
          </p:cNvPr>
          <p:cNvPicPr>
            <a:picLocks noChangeAspect="1"/>
          </p:cNvPicPr>
          <p:nvPr/>
        </p:nvPicPr>
        <p:blipFill>
          <a:blip r:embed="rId2"/>
          <a:stretch>
            <a:fillRect/>
          </a:stretch>
        </p:blipFill>
        <p:spPr>
          <a:xfrm>
            <a:off x="0" y="103702"/>
            <a:ext cx="3301340" cy="1721922"/>
          </a:xfrm>
          <a:prstGeom prst="rect">
            <a:avLst/>
          </a:prstGeom>
        </p:spPr>
      </p:pic>
    </p:spTree>
    <p:extLst>
      <p:ext uri="{BB962C8B-B14F-4D97-AF65-F5344CB8AC3E}">
        <p14:creationId xmlns:p14="http://schemas.microsoft.com/office/powerpoint/2010/main" val="346787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5838</TotalTime>
  <Words>1054</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Georgia</vt:lpstr>
      <vt:lpstr>Symbol</vt:lpstr>
      <vt:lpstr>Times New Roman</vt:lpstr>
      <vt:lpstr>Office Theme</vt:lpstr>
      <vt:lpstr>LEGACIES GROUP  CASE STUDY </vt:lpstr>
      <vt:lpstr>Presentation Outline </vt:lpstr>
      <vt:lpstr>LEGACIES GROUP Also known as Legacies Media and Entertainment, Legacy Group was formed in 2010, owned by the largest commercial radio company in America. The group owns and operates seven core radio brands, all using a national network strategy. They are also owners and operates one of the leading out of home advertising (OOH) companies in America.  </vt:lpstr>
      <vt:lpstr>As a team , we took the following actions  The data presented was very complex and to make it easy to analyse I had to study for a while. In the end , these were the actions that we took;   -I added a column for active years which we arrived at with the formula  INT( LAST PERFORMANCE REVIEW DATE - DATE OF STARTING)/365.  -I used tableau to create the following visuals to analyse our data.  1. I visualized Employee Engagement by Gender 2. Recruitment Source by Employee Engagement which we filtered with performance score (all, exceeds, fully meets, needs improvement and PIP) 3. Absenteeism by Department which was filtered by Employment Status ( All, Active, Terminated for cause, voluntarily terminated). 4. Workers Descent by Employee Engagement. 5. Marital Status by Engagement and Absenteeism.      </vt:lpstr>
      <vt:lpstr>7. Number of Employee by Age  Group, filtered by Performance Score and Employment Status. 8. Abscenteeism by Term Reason.\ 9.Abscenteeism by Engagement  and Race, filtered by Employment Status. 10. Employee Satisfaction rate, filtered by Performance Score.  11. I created two dashboards in tableau  to visualize all the analysis made.   </vt:lpstr>
      <vt:lpstr>PowerPoint Presentation</vt:lpstr>
      <vt:lpstr>PowerPoint Presentation</vt:lpstr>
      <vt:lpstr>Findings </vt:lpstr>
      <vt:lpstr>Findings </vt:lpstr>
      <vt:lpstr>Findings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FUTURETALE HOTEL RESERVATION  CASE STUDY BY GROUP 4</dc:title>
  <dc:creator>Nana Akosua Konadu Owusu-Ansah</dc:creator>
  <cp:lastModifiedBy>Nana Akosua Konadu Owusu-Ansah</cp:lastModifiedBy>
  <cp:revision>15</cp:revision>
  <dcterms:created xsi:type="dcterms:W3CDTF">2023-05-16T08:19:20Z</dcterms:created>
  <dcterms:modified xsi:type="dcterms:W3CDTF">2023-09-09T22:32:46Z</dcterms:modified>
</cp:coreProperties>
</file>