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8" r:id="rId9"/>
    <p:sldId id="262" r:id="rId10"/>
    <p:sldId id="264" r:id="rId11"/>
    <p:sldId id="266" r:id="rId12"/>
    <p:sldId id="270" r:id="rId13"/>
    <p:sldId id="267" r:id="rId14"/>
    <p:sldId id="265"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1"/>
    <p:restoredTop sz="95801"/>
  </p:normalViewPr>
  <p:slideViewPr>
    <p:cSldViewPr snapToGrid="0" snapToObjects="1">
      <p:cViewPr varScale="1">
        <p:scale>
          <a:sx n="88" d="100"/>
          <a:sy n="88" d="100"/>
        </p:scale>
        <p:origin x="-437"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4:14.342"/>
    </inkml:context>
    <inkml:brush xml:id="br0">
      <inkml:brushProperty name="width" value="0.025" units="cm"/>
      <inkml:brushProperty name="height" value="0.025" units="cm"/>
      <inkml:brushProperty name="color" value="#CC0066"/>
    </inkml:brush>
  </inkml:definitions>
  <inkml:trace contextRef="#ctx0" brushRef="#br0">1 1 24575,'14'0'0,"19"0"0,-8 0 0,16 0 0,-12 0 0,1 0 0,11 0 0,-17 0 0,26 0 0,-25 0 0,16 0 0,-12 0 0,1 0 0,0 0 0,-8 0 0,5 0 0,-13 0 0,13 0 0,-13 0 0,6 0 0,-9 0 0,1 0 0,7 0 0,-5 0 0,5 0 0,-7 0 0,-1 0 0,1 0 0,-1 0 0,0 0 0,9 0 0,-7 0 0,15 0 0,-6 0 0,8 0 0,-9 0 0,7 0 0,-6 0 0,21 0 0,1 0 0,1 0 0,-4 0 0,-11 0 0,0 0 0,0 0 0,10 0 0,-7 0 0,0 0 0,-6 0 0,-5 0 0,8 0 0,0 0 0,-1 0 0,1 0 0,0 0 0,0 0 0,-1 0 0,1 0 0,0 0 0,-8 0 0,5 0 0,-13 0 0,19 0 0,-10 0 0,3 0 0,2 0 0,-6 0 0,7 0 0,1 0 0,-8 0 0,6 0 0,-7 0 0,1 0 0,6 0 0,-7 0 0,1 0 0,6 0 0,-15 0 0,15 0 0,-7 0 0,14 0 0,-12 0 0,10 0 0,-19 0 0,13 0 0,-5 0 0,8 0 0,0 0 0,-1 0 0,1 0 0,0 0 0,0 0 0,-1 0 0,1 0 0,-8 0 0,5 0 0,-5 0 0,8 0 0,-8 0 0,5 0 0,0 0 0,4 0 0,4 0 0,-5 0 0,-1 0 0,1 0 0,0 0 0,0 0 0,-1 0 0,1 0 0,-8 0 0,6 0 0,-15 0 0,15 0 0,-15 0 0,15 0 0,-14 0 0,5 0 0,-7 0 0,-1 0 0,1 0 0,-1 0 0,1 0 0,-1 0 0,9 0 0,-7 0 0,20 0 0,-18 0 0,18 0 0,-20 0 0,15 0 0,-15 0 0,15 0 0,-6 0 0,7 0 0,1 0 0,0 0 0,0 0 0,11 0 0,-9 0 0,9 0 0,-11 0 0,0 0 0,-1 0 0,-7 0 0,6 0 0,-2 0 0,-3 0 0,2 0 0,-14 0 0,1 0 0,-1 0 0,1 0 0,-1 0 0,1 0 0,-1 0 0,1 0 0,-1 0 0,9 0 0,-7 0 0,7 0 0,-9 0 0,1 0 0,-1 0 0,0 0 0,-5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4:17.072"/>
    </inkml:context>
    <inkml:brush xml:id="br0">
      <inkml:brushProperty name="width" value="0.025" units="cm"/>
      <inkml:brushProperty name="height" value="0.025" units="cm"/>
      <inkml:brushProperty name="color" value="#CC0066"/>
    </inkml:brush>
  </inkml:definitions>
  <inkml:trace contextRef="#ctx0" brushRef="#br0">0 0 24575,'39'0'0,"-9"0"0,36 0 0,-6 0 0,26 0 0,-2 0 0,3 0 0,0 0 0,-15 0 0,-3 0 0,17 0 0,-23 0 0,23 0 0,-31 0 0,-1 0 0,-10 0 0,8 0 0,-20 0 0,20 0 0,-19 0 0,0 0 0,-6 0 0,-13 0 0,14 0 0,-15 5 0,7-3 0,-9 3 0,1-5 0,-2 0 0,1 0 0,-2 0 0,2 0 0,-1 0 0,2 0 0,7 0 0,3 0 0,8 0 0,-1 6 0,1-4 0,-8 5 0,6-7 0,-7 0 0,9 0 0,-8 0 0,5 0 0,-13 0 0,14 0 0,-7 0 0,9 0 0,0 0 0,0 0 0,-1 0 0,1 0 0,0 0 0,-9 0 0,7 0 0,-14 0 0,13 0 0,-13 0 0,6 0 0,-9 0 0,9 0 0,-7 0 0,7 0 0,-9 0 0,1 0 0,-6 0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7/10/2021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7/10/2021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7/10/2021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7/10/2021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7/10/2021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hivamb/real-or-fake-fake-jobposting-prediction/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150896-5108-D241-BFE4-7623D813DEC1}"/>
              </a:ext>
            </a:extLst>
          </p:cNvPr>
          <p:cNvSpPr>
            <a:spLocks noGrp="1"/>
          </p:cNvSpPr>
          <p:nvPr>
            <p:ph type="ctrTitle"/>
          </p:nvPr>
        </p:nvSpPr>
        <p:spPr>
          <a:xfrm>
            <a:off x="810001" y="345057"/>
            <a:ext cx="10572000" cy="3623094"/>
          </a:xfrm>
        </p:spPr>
        <p:txBody>
          <a:bodyPr/>
          <a:lstStyle/>
          <a:p>
            <a:r>
              <a:rPr lang="en-US" dirty="0" smtClean="0">
                <a:latin typeface="Arial Rounded MT Bold" pitchFamily="34" charset="0"/>
              </a:rPr>
              <a:t>FRAUD RECRUITMENT DETECTOR:</a:t>
            </a:r>
            <a:r>
              <a:rPr lang="en-US" dirty="0" smtClean="0"/>
              <a:t/>
            </a:r>
            <a:br>
              <a:rPr lang="en-US" dirty="0" smtClean="0"/>
            </a:br>
            <a:r>
              <a:rPr lang="en-US" sz="4000" dirty="0" smtClean="0">
                <a:latin typeface="Gill Sans MT Condensed" pitchFamily="34" charset="0"/>
              </a:rPr>
              <a:t>Identifying </a:t>
            </a:r>
            <a:r>
              <a:rPr lang="en-US" sz="4000" dirty="0">
                <a:latin typeface="Gill Sans MT Condensed" pitchFamily="34" charset="0"/>
              </a:rPr>
              <a:t>False Job Postings Using Machine Learning Classification Methods</a:t>
            </a:r>
          </a:p>
        </p:txBody>
      </p:sp>
      <p:sp>
        <p:nvSpPr>
          <p:cNvPr id="3" name="Subtitle 2">
            <a:extLst>
              <a:ext uri="{FF2B5EF4-FFF2-40B4-BE49-F238E27FC236}">
                <a16:creationId xmlns="" xmlns:a16="http://schemas.microsoft.com/office/drawing/2014/main" id="{7623A739-5486-D94C-92E9-37AA6C60A769}"/>
              </a:ext>
            </a:extLst>
          </p:cNvPr>
          <p:cNvSpPr>
            <a:spLocks noGrp="1"/>
          </p:cNvSpPr>
          <p:nvPr>
            <p:ph type="subTitle" idx="1"/>
          </p:nvPr>
        </p:nvSpPr>
        <p:spPr>
          <a:xfrm>
            <a:off x="810001" y="5280847"/>
            <a:ext cx="10572000" cy="1212550"/>
          </a:xfrm>
        </p:spPr>
        <p:txBody>
          <a:bodyPr>
            <a:normAutofit/>
          </a:bodyPr>
          <a:lstStyle/>
          <a:p>
            <a:r>
              <a:rPr lang="en-IN" dirty="0" smtClean="0"/>
              <a:t>Team Members:    Prachi Dixit, Kartik Goyal</a:t>
            </a:r>
          </a:p>
          <a:p>
            <a:r>
              <a:rPr lang="en-IN" dirty="0" smtClean="0"/>
              <a:t>University:               VIT University</a:t>
            </a:r>
            <a:endParaRPr lang="en-US" dirty="0"/>
          </a:p>
        </p:txBody>
      </p:sp>
    </p:spTree>
    <p:extLst>
      <p:ext uri="{BB962C8B-B14F-4D97-AF65-F5344CB8AC3E}">
        <p14:creationId xmlns="" xmlns:p14="http://schemas.microsoft.com/office/powerpoint/2010/main" val="29340778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4DDFE9F7-C936-4F4C-9EF6-679F309036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 xmlns:a16="http://schemas.microsoft.com/office/drawing/2014/main" id="{83F36C5B-9ECA-4480-ABF2-496C48A49F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36A72B5-F21A-1D42-A394-865A2E399223}"/>
              </a:ext>
            </a:extLst>
          </p:cNvPr>
          <p:cNvSpPr>
            <a:spLocks noGrp="1"/>
          </p:cNvSpPr>
          <p:nvPr>
            <p:ph type="title"/>
          </p:nvPr>
        </p:nvSpPr>
        <p:spPr>
          <a:xfrm>
            <a:off x="810000" y="447188"/>
            <a:ext cx="6097955" cy="1559412"/>
          </a:xfrm>
          <a:effectLst/>
        </p:spPr>
        <p:txBody>
          <a:bodyPr>
            <a:normAutofit/>
          </a:bodyPr>
          <a:lstStyle/>
          <a:p>
            <a:r>
              <a:rPr lang="en-US">
                <a:solidFill>
                  <a:schemeClr val="tx1"/>
                </a:solidFill>
              </a:rPr>
              <a:t>Random Forest Classifier</a:t>
            </a:r>
          </a:p>
        </p:txBody>
      </p:sp>
      <p:sp>
        <p:nvSpPr>
          <p:cNvPr id="3" name="Content Placeholder 2">
            <a:extLst>
              <a:ext uri="{FF2B5EF4-FFF2-40B4-BE49-F238E27FC236}">
                <a16:creationId xmlns="" xmlns:a16="http://schemas.microsoft.com/office/drawing/2014/main" id="{D1AA3002-BCAB-A54F-9293-E357B206C61E}"/>
              </a:ext>
            </a:extLst>
          </p:cNvPr>
          <p:cNvSpPr>
            <a:spLocks noGrp="1"/>
          </p:cNvSpPr>
          <p:nvPr>
            <p:ph idx="1"/>
          </p:nvPr>
        </p:nvSpPr>
        <p:spPr>
          <a:xfrm>
            <a:off x="818712" y="2413000"/>
            <a:ext cx="6075179" cy="3494064"/>
          </a:xfrm>
          <a:effectLst/>
        </p:spPr>
        <p:txBody>
          <a:bodyPr>
            <a:normAutofit/>
          </a:bodyPr>
          <a:lstStyle/>
          <a:p>
            <a:r>
              <a:rPr lang="en-US" dirty="0"/>
              <a:t>The Random Forest model achieved a weighted avg accuracy score of 98%</a:t>
            </a:r>
          </a:p>
          <a:p>
            <a:r>
              <a:rPr lang="en-US" dirty="0"/>
              <a:t>When compared to an unskilled model (that always picks 0) the RFC Classifier has area under curve as 0.962.</a:t>
            </a:r>
          </a:p>
          <a:p>
            <a:r>
              <a:rPr lang="en-US" dirty="0"/>
              <a:t>The most important feature to inform this model was ‘has_company_logo’.</a:t>
            </a:r>
          </a:p>
          <a:p>
            <a:r>
              <a:rPr lang="en-US" dirty="0"/>
              <a:t>Using a combination of ShuffleSplit and KFold Cross validation with below params achieved similar accuracy +- 1%: </a:t>
            </a:r>
          </a:p>
        </p:txBody>
      </p:sp>
      <p:sp>
        <p:nvSpPr>
          <p:cNvPr id="19" name="Rounded Rectangle 14">
            <a:extLst>
              <a:ext uri="{FF2B5EF4-FFF2-40B4-BE49-F238E27FC236}">
                <a16:creationId xmlns="" xmlns:a16="http://schemas.microsoft.com/office/drawing/2014/main" id="{AEAC84A3-6238-4BAD-92EF-D7746EE4A0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BA689303-1C8D-9542-B992-27E9496DDF55}"/>
              </a:ext>
            </a:extLst>
          </p:cNvPr>
          <p:cNvPicPr>
            <a:picLocks noChangeAspect="1"/>
          </p:cNvPicPr>
          <p:nvPr/>
        </p:nvPicPr>
        <p:blipFill>
          <a:blip r:embed="rId2"/>
          <a:stretch>
            <a:fillRect/>
          </a:stretch>
        </p:blipFill>
        <p:spPr>
          <a:xfrm>
            <a:off x="8375587" y="2910680"/>
            <a:ext cx="3172949" cy="2451103"/>
          </a:xfrm>
          <a:prstGeom prst="rect">
            <a:avLst/>
          </a:prstGeom>
        </p:spPr>
      </p:pic>
      <p:pic>
        <p:nvPicPr>
          <p:cNvPr id="4" name="Picture 3">
            <a:extLst>
              <a:ext uri="{FF2B5EF4-FFF2-40B4-BE49-F238E27FC236}">
                <a16:creationId xmlns="" xmlns:a16="http://schemas.microsoft.com/office/drawing/2014/main" id="{E3081E1A-3DBE-FE48-B52E-7109F670BD1E}"/>
              </a:ext>
            </a:extLst>
          </p:cNvPr>
          <p:cNvPicPr>
            <a:picLocks noChangeAspect="1"/>
          </p:cNvPicPr>
          <p:nvPr/>
        </p:nvPicPr>
        <p:blipFill>
          <a:blip r:embed="rId3"/>
          <a:stretch>
            <a:fillRect/>
          </a:stretch>
        </p:blipFill>
        <p:spPr>
          <a:xfrm>
            <a:off x="8280196" y="1421200"/>
            <a:ext cx="3172950" cy="975681"/>
          </a:xfrm>
          <a:prstGeom prst="rect">
            <a:avLst/>
          </a:prstGeom>
        </p:spPr>
      </p:pic>
    </p:spTree>
    <p:extLst>
      <p:ext uri="{BB962C8B-B14F-4D97-AF65-F5344CB8AC3E}">
        <p14:creationId xmlns="" xmlns:p14="http://schemas.microsoft.com/office/powerpoint/2010/main" val="2300468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4">
            <a:extLst>
              <a:ext uri="{FF2B5EF4-FFF2-40B4-BE49-F238E27FC236}">
                <a16:creationId xmlns="" xmlns:a16="http://schemas.microsoft.com/office/drawing/2014/main" id="{27E4CA8E-5CC0-4B96-8E67-040FB5673F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9">
            <a:extLst>
              <a:ext uri="{FF2B5EF4-FFF2-40B4-BE49-F238E27FC236}">
                <a16:creationId xmlns="" xmlns:a16="http://schemas.microsoft.com/office/drawing/2014/main" id="{E9E16A42-F4F8-425E-9DA6-3237A0CBDC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36A72B5-F21A-1D42-A394-865A2E399223}"/>
              </a:ext>
            </a:extLst>
          </p:cNvPr>
          <p:cNvSpPr>
            <a:spLocks noGrp="1"/>
          </p:cNvSpPr>
          <p:nvPr>
            <p:ph type="title"/>
          </p:nvPr>
        </p:nvSpPr>
        <p:spPr>
          <a:xfrm>
            <a:off x="810000" y="447188"/>
            <a:ext cx="5039035" cy="1559412"/>
          </a:xfrm>
        </p:spPr>
        <p:txBody>
          <a:bodyPr>
            <a:normAutofit/>
          </a:bodyPr>
          <a:lstStyle/>
          <a:p>
            <a:r>
              <a:rPr lang="en-US"/>
              <a:t>K Nearest Neighbors Classifier</a:t>
            </a:r>
            <a:endParaRPr lang="en-US" dirty="0"/>
          </a:p>
        </p:txBody>
      </p:sp>
      <p:sp>
        <p:nvSpPr>
          <p:cNvPr id="3" name="Content Placeholder 2">
            <a:extLst>
              <a:ext uri="{FF2B5EF4-FFF2-40B4-BE49-F238E27FC236}">
                <a16:creationId xmlns="" xmlns:a16="http://schemas.microsoft.com/office/drawing/2014/main" id="{D1AA3002-BCAB-A54F-9293-E357B206C61E}"/>
              </a:ext>
            </a:extLst>
          </p:cNvPr>
          <p:cNvSpPr>
            <a:spLocks noGrp="1"/>
          </p:cNvSpPr>
          <p:nvPr>
            <p:ph idx="1"/>
          </p:nvPr>
        </p:nvSpPr>
        <p:spPr>
          <a:xfrm>
            <a:off x="818712" y="2413000"/>
            <a:ext cx="5016259" cy="3632200"/>
          </a:xfrm>
        </p:spPr>
        <p:txBody>
          <a:bodyPr>
            <a:normAutofit/>
          </a:bodyPr>
          <a:lstStyle/>
          <a:p>
            <a:pPr>
              <a:lnSpc>
                <a:spcPct val="90000"/>
              </a:lnSpc>
            </a:pPr>
            <a:r>
              <a:rPr lang="en-US" sz="1500" dirty="0"/>
              <a:t>The K Nearest Neighbors Classifier achieved a weighted </a:t>
            </a:r>
            <a:r>
              <a:rPr lang="en-US" sz="1500" dirty="0" err="1"/>
              <a:t>avg</a:t>
            </a:r>
            <a:r>
              <a:rPr lang="en-US" sz="1500" dirty="0"/>
              <a:t> accuracy score of 98%.</a:t>
            </a:r>
          </a:p>
          <a:p>
            <a:pPr>
              <a:lnSpc>
                <a:spcPct val="90000"/>
              </a:lnSpc>
            </a:pPr>
            <a:r>
              <a:rPr lang="en-US" sz="1500" dirty="0"/>
              <a:t>When compared to an unskilled model (that always picks 0) the KNN Classifier has an AUC of 0.921 compared to the unskilled model at 0.50</a:t>
            </a:r>
          </a:p>
          <a:p>
            <a:pPr>
              <a:lnSpc>
                <a:spcPct val="90000"/>
              </a:lnSpc>
            </a:pPr>
            <a:r>
              <a:rPr lang="en-US" sz="1500" dirty="0"/>
              <a:t>Unlike RFC KNN does not have a built-in way to identify the relative </a:t>
            </a:r>
            <a:r>
              <a:rPr lang="en-US" sz="1500" dirty="0" err="1" smtClean="0"/>
              <a:t>feK</a:t>
            </a:r>
            <a:r>
              <a:rPr lang="en-US" sz="1500" dirty="0" smtClean="0"/>
              <a:t> </a:t>
            </a:r>
            <a:r>
              <a:rPr lang="en-US" sz="1500" dirty="0" err="1" smtClean="0"/>
              <a:t>ature</a:t>
            </a:r>
            <a:r>
              <a:rPr lang="en-US" sz="1500" dirty="0" smtClean="0"/>
              <a:t> </a:t>
            </a:r>
            <a:r>
              <a:rPr lang="en-US" sz="1500" dirty="0"/>
              <a:t>importance.</a:t>
            </a:r>
          </a:p>
          <a:p>
            <a:pPr>
              <a:lnSpc>
                <a:spcPct val="90000"/>
              </a:lnSpc>
            </a:pPr>
            <a:r>
              <a:rPr lang="en-US" sz="1500" dirty="0"/>
              <a:t>For my model, I set the value of </a:t>
            </a:r>
            <a:r>
              <a:rPr lang="en-US" sz="1500" dirty="0" smtClean="0"/>
              <a:t>= </a:t>
            </a:r>
            <a:r>
              <a:rPr lang="en-US" sz="1500" dirty="0"/>
              <a:t>5, which was a good tradeoff of accuracy to execution time. As the K reduces, the predictions become less stable, but as K increases the execution time becomes extremely slow.</a:t>
            </a:r>
          </a:p>
          <a:p>
            <a:pPr>
              <a:lnSpc>
                <a:spcPct val="90000"/>
              </a:lnSpc>
            </a:pPr>
            <a:endParaRPr lang="en-US" sz="1500" dirty="0"/>
          </a:p>
        </p:txBody>
      </p:sp>
      <p:sp>
        <p:nvSpPr>
          <p:cNvPr id="19" name="Rounded Rectangle 17">
            <a:extLst>
              <a:ext uri="{FF2B5EF4-FFF2-40B4-BE49-F238E27FC236}">
                <a16:creationId xmlns="" xmlns:a16="http://schemas.microsoft.com/office/drawing/2014/main" id="{15285B77-8322-4381-BE3F-F6FE0271B9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D513C5E7-2860-EA46-B85D-1B5C93155907}"/>
              </a:ext>
            </a:extLst>
          </p:cNvPr>
          <p:cNvPicPr>
            <a:picLocks noChangeAspect="1"/>
          </p:cNvPicPr>
          <p:nvPr/>
        </p:nvPicPr>
        <p:blipFill>
          <a:blip r:embed="rId2"/>
          <a:stretch>
            <a:fillRect/>
          </a:stretch>
        </p:blipFill>
        <p:spPr>
          <a:xfrm>
            <a:off x="7449581" y="1226894"/>
            <a:ext cx="3778306" cy="1322407"/>
          </a:xfrm>
          <a:prstGeom prst="rect">
            <a:avLst/>
          </a:prstGeom>
        </p:spPr>
      </p:pic>
      <p:pic>
        <p:nvPicPr>
          <p:cNvPr id="9" name="Picture 8">
            <a:extLst>
              <a:ext uri="{FF2B5EF4-FFF2-40B4-BE49-F238E27FC236}">
                <a16:creationId xmlns="" xmlns:a16="http://schemas.microsoft.com/office/drawing/2014/main" id="{0DDE8610-1924-C34E-A4E9-0F1E6B18DC44}"/>
              </a:ext>
            </a:extLst>
          </p:cNvPr>
          <p:cNvPicPr>
            <a:picLocks noChangeAspect="1"/>
          </p:cNvPicPr>
          <p:nvPr/>
        </p:nvPicPr>
        <p:blipFill>
          <a:blip r:embed="rId3"/>
          <a:stretch>
            <a:fillRect/>
          </a:stretch>
        </p:blipFill>
        <p:spPr>
          <a:xfrm>
            <a:off x="7448056" y="2906004"/>
            <a:ext cx="3778306" cy="2805392"/>
          </a:xfrm>
          <a:prstGeom prst="rect">
            <a:avLst/>
          </a:prstGeom>
        </p:spPr>
      </p:pic>
      <p:pic>
        <p:nvPicPr>
          <p:cNvPr id="3074" name="Picture 2"/>
          <p:cNvPicPr>
            <a:picLocks noChangeAspect="1" noChangeArrowheads="1"/>
          </p:cNvPicPr>
          <p:nvPr/>
        </p:nvPicPr>
        <p:blipFill>
          <a:blip r:embed="rId4"/>
          <a:srcRect/>
          <a:stretch>
            <a:fillRect/>
          </a:stretch>
        </p:blipFill>
        <p:spPr bwMode="auto">
          <a:xfrm>
            <a:off x="7625506" y="3303266"/>
            <a:ext cx="3416306" cy="2467331"/>
          </a:xfrm>
          <a:prstGeom prst="rect">
            <a:avLst/>
          </a:prstGeom>
          <a:noFill/>
          <a:ln w="9525">
            <a:noFill/>
            <a:miter lim="800000"/>
            <a:headEnd/>
            <a:tailEnd/>
          </a:ln>
          <a:effectLst/>
        </p:spPr>
      </p:pic>
    </p:spTree>
    <p:extLst>
      <p:ext uri="{BB962C8B-B14F-4D97-AF65-F5344CB8AC3E}">
        <p14:creationId xmlns="" xmlns:p14="http://schemas.microsoft.com/office/powerpoint/2010/main" val="2456854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27E4CA8E-5CC0-4B96-8E67-040FB5673FA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9">
            <a:extLst>
              <a:ext uri="{FF2B5EF4-FFF2-40B4-BE49-F238E27FC236}">
                <a16:creationId xmlns="" xmlns:a16="http://schemas.microsoft.com/office/drawing/2014/main" id="{E9E16A42-F4F8-425E-9DA6-3237A0CBDC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36A72B5-F21A-1D42-A394-865A2E399223}"/>
              </a:ext>
            </a:extLst>
          </p:cNvPr>
          <p:cNvSpPr>
            <a:spLocks noGrp="1"/>
          </p:cNvSpPr>
          <p:nvPr>
            <p:ph type="title"/>
          </p:nvPr>
        </p:nvSpPr>
        <p:spPr>
          <a:xfrm>
            <a:off x="810000" y="447188"/>
            <a:ext cx="5039035" cy="1559412"/>
          </a:xfrm>
        </p:spPr>
        <p:txBody>
          <a:bodyPr>
            <a:normAutofit/>
          </a:bodyPr>
          <a:lstStyle/>
          <a:p>
            <a:r>
              <a:rPr lang="en-US" dirty="0" smtClean="0"/>
              <a:t>Decision Tree </a:t>
            </a:r>
            <a:r>
              <a:rPr lang="en-US" dirty="0"/>
              <a:t>Classifier</a:t>
            </a:r>
          </a:p>
        </p:txBody>
      </p:sp>
      <p:sp>
        <p:nvSpPr>
          <p:cNvPr id="3" name="Content Placeholder 2">
            <a:extLst>
              <a:ext uri="{FF2B5EF4-FFF2-40B4-BE49-F238E27FC236}">
                <a16:creationId xmlns="" xmlns:a16="http://schemas.microsoft.com/office/drawing/2014/main" id="{D1AA3002-BCAB-A54F-9293-E357B206C61E}"/>
              </a:ext>
            </a:extLst>
          </p:cNvPr>
          <p:cNvSpPr>
            <a:spLocks noGrp="1"/>
          </p:cNvSpPr>
          <p:nvPr>
            <p:ph idx="1"/>
          </p:nvPr>
        </p:nvSpPr>
        <p:spPr>
          <a:xfrm>
            <a:off x="818712" y="2413000"/>
            <a:ext cx="5016259" cy="3632200"/>
          </a:xfrm>
        </p:spPr>
        <p:txBody>
          <a:bodyPr>
            <a:normAutofit/>
          </a:bodyPr>
          <a:lstStyle/>
          <a:p>
            <a:pPr>
              <a:lnSpc>
                <a:spcPct val="90000"/>
              </a:lnSpc>
            </a:pPr>
            <a:r>
              <a:rPr lang="en-US" dirty="0"/>
              <a:t>The </a:t>
            </a:r>
            <a:r>
              <a:rPr lang="en-US" dirty="0" smtClean="0"/>
              <a:t>Decision Tree </a:t>
            </a:r>
            <a:r>
              <a:rPr lang="en-US" dirty="0"/>
              <a:t>Classifier achieved a weighted </a:t>
            </a:r>
            <a:r>
              <a:rPr lang="en-US" dirty="0" err="1"/>
              <a:t>avg</a:t>
            </a:r>
            <a:r>
              <a:rPr lang="en-US" dirty="0"/>
              <a:t> accuracy score of </a:t>
            </a:r>
            <a:r>
              <a:rPr lang="en-US" dirty="0" smtClean="0"/>
              <a:t>98%.</a:t>
            </a:r>
            <a:endParaRPr lang="en-US" dirty="0"/>
          </a:p>
          <a:p>
            <a:pPr>
              <a:lnSpc>
                <a:spcPct val="90000"/>
              </a:lnSpc>
            </a:pPr>
            <a:r>
              <a:rPr lang="en-US" dirty="0"/>
              <a:t>This model achieves a lower AUC of </a:t>
            </a:r>
            <a:r>
              <a:rPr lang="en-US" dirty="0" smtClean="0"/>
              <a:t>0.81 </a:t>
            </a:r>
            <a:r>
              <a:rPr lang="en-US" dirty="0"/>
              <a:t>(relative to the other ML classifiers) when compared to the 0 Classifier model AUC of 0.50.</a:t>
            </a:r>
          </a:p>
          <a:p>
            <a:pPr>
              <a:lnSpc>
                <a:spcPct val="90000"/>
              </a:lnSpc>
            </a:pPr>
            <a:r>
              <a:rPr lang="en-US" dirty="0" smtClean="0"/>
              <a:t>Decision Tree is performance is not better than Random Forest and K Nearest algorithm Classifier because of less AUC score. </a:t>
            </a:r>
            <a:endParaRPr lang="en-US" dirty="0"/>
          </a:p>
          <a:p>
            <a:pPr>
              <a:lnSpc>
                <a:spcPct val="90000"/>
              </a:lnSpc>
            </a:pPr>
            <a:endParaRPr lang="en-US" dirty="0"/>
          </a:p>
          <a:p>
            <a:pPr>
              <a:lnSpc>
                <a:spcPct val="90000"/>
              </a:lnSpc>
            </a:pPr>
            <a:endParaRPr lang="en-US" dirty="0"/>
          </a:p>
        </p:txBody>
      </p:sp>
      <p:sp>
        <p:nvSpPr>
          <p:cNvPr id="19" name="Rounded Rectangle 17">
            <a:extLst>
              <a:ext uri="{FF2B5EF4-FFF2-40B4-BE49-F238E27FC236}">
                <a16:creationId xmlns="" xmlns:a16="http://schemas.microsoft.com/office/drawing/2014/main" id="{15285B77-8322-4381-BE3F-F6FE0271B95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BCF7411C-53B0-F542-B739-B1768FEA2A4F}"/>
              </a:ext>
            </a:extLst>
          </p:cNvPr>
          <p:cNvPicPr>
            <a:picLocks noChangeAspect="1"/>
          </p:cNvPicPr>
          <p:nvPr/>
        </p:nvPicPr>
        <p:blipFill>
          <a:blip r:embed="rId2"/>
          <a:stretch>
            <a:fillRect/>
          </a:stretch>
        </p:blipFill>
        <p:spPr>
          <a:xfrm>
            <a:off x="7448056" y="1416240"/>
            <a:ext cx="3778306" cy="1180720"/>
          </a:xfrm>
          <a:prstGeom prst="rect">
            <a:avLst/>
          </a:prstGeom>
        </p:spPr>
      </p:pic>
      <p:pic>
        <p:nvPicPr>
          <p:cNvPr id="6" name="Picture 5">
            <a:extLst>
              <a:ext uri="{FF2B5EF4-FFF2-40B4-BE49-F238E27FC236}">
                <a16:creationId xmlns="" xmlns:a16="http://schemas.microsoft.com/office/drawing/2014/main" id="{E176C37A-B4FA-D847-BBF5-FE34516AA761}"/>
              </a:ext>
            </a:extLst>
          </p:cNvPr>
          <p:cNvPicPr>
            <a:picLocks noChangeAspect="1"/>
          </p:cNvPicPr>
          <p:nvPr/>
        </p:nvPicPr>
        <p:blipFill>
          <a:blip r:embed="rId3"/>
          <a:stretch>
            <a:fillRect/>
          </a:stretch>
        </p:blipFill>
        <p:spPr>
          <a:xfrm>
            <a:off x="7448056" y="2841465"/>
            <a:ext cx="3651643" cy="2839152"/>
          </a:xfrm>
          <a:prstGeom prst="rect">
            <a:avLst/>
          </a:prstGeom>
        </p:spPr>
      </p:pic>
      <p:pic>
        <p:nvPicPr>
          <p:cNvPr id="2051" name="Picture 3"/>
          <p:cNvPicPr>
            <a:picLocks noChangeAspect="1" noChangeArrowheads="1"/>
          </p:cNvPicPr>
          <p:nvPr/>
        </p:nvPicPr>
        <p:blipFill>
          <a:blip r:embed="rId4"/>
          <a:srcRect/>
          <a:stretch>
            <a:fillRect/>
          </a:stretch>
        </p:blipFill>
        <p:spPr bwMode="auto">
          <a:xfrm>
            <a:off x="7433736" y="1320800"/>
            <a:ext cx="4004890" cy="13716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7433737" y="2786063"/>
            <a:ext cx="2288234" cy="428625"/>
          </a:xfrm>
          <a:prstGeom prst="rect">
            <a:avLst/>
          </a:prstGeom>
          <a:noFill/>
          <a:ln w="9525">
            <a:noFill/>
            <a:miter lim="800000"/>
            <a:headEnd/>
            <a:tailEnd/>
          </a:ln>
          <a:effectLst/>
        </p:spPr>
      </p:pic>
    </p:spTree>
    <p:extLst>
      <p:ext uri="{BB962C8B-B14F-4D97-AF65-F5344CB8AC3E}">
        <p14:creationId xmlns="" xmlns:p14="http://schemas.microsoft.com/office/powerpoint/2010/main" val="604912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B9607A7-C194-45C1-9EA4-D513E02DCF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 xmlns:a16="http://schemas.microsoft.com/office/drawing/2014/main" id="{CBFF659F-D040-4A67-B951-3D6D61BB1F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000000"/>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FD73A463-232B-FB4A-A6E5-6240F8CCC840}"/>
              </a:ext>
            </a:extLst>
          </p:cNvPr>
          <p:cNvSpPr>
            <a:spLocks noGrp="1"/>
          </p:cNvSpPr>
          <p:nvPr>
            <p:ph type="title"/>
          </p:nvPr>
        </p:nvSpPr>
        <p:spPr>
          <a:xfrm>
            <a:off x="810000" y="447188"/>
            <a:ext cx="10571998" cy="970450"/>
          </a:xfrm>
          <a:effectLst/>
        </p:spPr>
        <p:txBody>
          <a:bodyPr>
            <a:normAutofit/>
          </a:bodyPr>
          <a:lstStyle/>
          <a:p>
            <a:r>
              <a:rPr lang="en-US" dirty="0"/>
              <a:t>Comparing Classifier Prediction Accuracy</a:t>
            </a:r>
          </a:p>
        </p:txBody>
      </p:sp>
      <p:graphicFrame>
        <p:nvGraphicFramePr>
          <p:cNvPr id="4" name="Content Placeholder 3">
            <a:extLst>
              <a:ext uri="{FF2B5EF4-FFF2-40B4-BE49-F238E27FC236}">
                <a16:creationId xmlns="" xmlns:a16="http://schemas.microsoft.com/office/drawing/2014/main" id="{0E49BF10-9221-174E-AAD3-05040D11DE4B}"/>
              </a:ext>
            </a:extLst>
          </p:cNvPr>
          <p:cNvGraphicFramePr>
            <a:graphicFrameLocks noGrp="1"/>
          </p:cNvGraphicFramePr>
          <p:nvPr>
            <p:ph idx="1"/>
            <p:extLst>
              <p:ext uri="{D42A27DB-BD31-4B8C-83A1-F6EECF244321}">
                <p14:modId xmlns="" xmlns:p14="http://schemas.microsoft.com/office/powerpoint/2010/main" val="1787960074"/>
              </p:ext>
            </p:extLst>
          </p:nvPr>
        </p:nvGraphicFramePr>
        <p:xfrm>
          <a:off x="118317" y="2379865"/>
          <a:ext cx="11861482" cy="2833504"/>
        </p:xfrm>
        <a:graphic>
          <a:graphicData uri="http://schemas.openxmlformats.org/drawingml/2006/table">
            <a:tbl>
              <a:tblPr firstRow="1" bandRow="1">
                <a:tableStyleId>{5C22544A-7EE6-4342-B048-85BDC9FD1C3A}</a:tableStyleId>
              </a:tblPr>
              <a:tblGrid>
                <a:gridCol w="2471037">
                  <a:extLst>
                    <a:ext uri="{9D8B030D-6E8A-4147-A177-3AD203B41FA5}">
                      <a16:colId xmlns="" xmlns:a16="http://schemas.microsoft.com/office/drawing/2014/main" val="2048410311"/>
                    </a:ext>
                  </a:extLst>
                </a:gridCol>
                <a:gridCol w="1168080">
                  <a:extLst>
                    <a:ext uri="{9D8B030D-6E8A-4147-A177-3AD203B41FA5}">
                      <a16:colId xmlns="" xmlns:a16="http://schemas.microsoft.com/office/drawing/2014/main" val="773331549"/>
                    </a:ext>
                  </a:extLst>
                </a:gridCol>
                <a:gridCol w="984852">
                  <a:extLst>
                    <a:ext uri="{9D8B030D-6E8A-4147-A177-3AD203B41FA5}">
                      <a16:colId xmlns="" xmlns:a16="http://schemas.microsoft.com/office/drawing/2014/main" val="2093584259"/>
                    </a:ext>
                  </a:extLst>
                </a:gridCol>
                <a:gridCol w="813076">
                  <a:extLst>
                    <a:ext uri="{9D8B030D-6E8A-4147-A177-3AD203B41FA5}">
                      <a16:colId xmlns="" xmlns:a16="http://schemas.microsoft.com/office/drawing/2014/main" val="3728800507"/>
                    </a:ext>
                  </a:extLst>
                </a:gridCol>
                <a:gridCol w="6424437">
                  <a:extLst>
                    <a:ext uri="{9D8B030D-6E8A-4147-A177-3AD203B41FA5}">
                      <a16:colId xmlns="" xmlns:a16="http://schemas.microsoft.com/office/drawing/2014/main" val="2420078709"/>
                    </a:ext>
                  </a:extLst>
                </a:gridCol>
              </a:tblGrid>
              <a:tr h="708376">
                <a:tc>
                  <a:txBody>
                    <a:bodyPr/>
                    <a:lstStyle/>
                    <a:p>
                      <a:r>
                        <a:rPr lang="en-US" dirty="0"/>
                        <a:t>Model Name</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tc>
                  <a:txBody>
                    <a:bodyPr/>
                    <a:lstStyle/>
                    <a:p>
                      <a:r>
                        <a:rPr lang="en-US" dirty="0"/>
                        <a:t>Hyperparameters</a:t>
                      </a:r>
                    </a:p>
                  </a:txBody>
                  <a:tcPr/>
                </a:tc>
                <a:extLst>
                  <a:ext uri="{0D108BD9-81ED-4DB2-BD59-A6C34878D82A}">
                    <a16:rowId xmlns="" xmlns:a16="http://schemas.microsoft.com/office/drawing/2014/main" val="596206453"/>
                  </a:ext>
                </a:extLst>
              </a:tr>
              <a:tr h="708376">
                <a:tc>
                  <a:txBody>
                    <a:bodyPr/>
                    <a:lstStyle/>
                    <a:p>
                      <a:r>
                        <a:rPr lang="en-US" dirty="0"/>
                        <a:t>Random Forest</a:t>
                      </a:r>
                    </a:p>
                  </a:txBody>
                  <a:tcPr/>
                </a:tc>
                <a:tc>
                  <a:txBody>
                    <a:bodyPr/>
                    <a:lstStyle/>
                    <a:p>
                      <a:r>
                        <a:rPr lang="en-US" dirty="0"/>
                        <a:t>99%</a:t>
                      </a:r>
                    </a:p>
                  </a:txBody>
                  <a:tcPr/>
                </a:tc>
                <a:tc>
                  <a:txBody>
                    <a:bodyPr/>
                    <a:lstStyle/>
                    <a:p>
                      <a:r>
                        <a:rPr lang="en-US" dirty="0"/>
                        <a:t>78%</a:t>
                      </a:r>
                    </a:p>
                  </a:txBody>
                  <a:tcPr/>
                </a:tc>
                <a:tc>
                  <a:txBody>
                    <a:bodyPr/>
                    <a:lstStyle/>
                    <a:p>
                      <a:r>
                        <a:rPr lang="en-US" dirty="0" smtClean="0"/>
                        <a:t>85%</a:t>
                      </a:r>
                      <a:endParaRPr lang="en-US" dirty="0"/>
                    </a:p>
                  </a:txBody>
                  <a:tcPr/>
                </a:tc>
                <a:tc>
                  <a:txBody>
                    <a:bodyPr/>
                    <a:lstStyle/>
                    <a:p>
                      <a:endParaRPr lang="en-US" dirty="0"/>
                    </a:p>
                  </a:txBody>
                  <a:tcPr/>
                </a:tc>
                <a:extLst>
                  <a:ext uri="{0D108BD9-81ED-4DB2-BD59-A6C34878D82A}">
                    <a16:rowId xmlns="" xmlns:a16="http://schemas.microsoft.com/office/drawing/2014/main" val="1479347797"/>
                  </a:ext>
                </a:extLst>
              </a:tr>
              <a:tr h="708376">
                <a:tc>
                  <a:txBody>
                    <a:bodyPr/>
                    <a:lstStyle/>
                    <a:p>
                      <a:r>
                        <a:rPr lang="en-US" dirty="0"/>
                        <a:t>K Nearest Neighbors</a:t>
                      </a:r>
                    </a:p>
                  </a:txBody>
                  <a:tcPr/>
                </a:tc>
                <a:tc>
                  <a:txBody>
                    <a:bodyPr/>
                    <a:lstStyle/>
                    <a:p>
                      <a:r>
                        <a:rPr lang="en-US" dirty="0" smtClean="0"/>
                        <a:t>87%</a:t>
                      </a:r>
                      <a:endParaRPr lang="en-US" dirty="0"/>
                    </a:p>
                  </a:txBody>
                  <a:tcPr/>
                </a:tc>
                <a:tc>
                  <a:txBody>
                    <a:bodyPr/>
                    <a:lstStyle/>
                    <a:p>
                      <a:r>
                        <a:rPr lang="en-US" dirty="0" smtClean="0"/>
                        <a:t>82%</a:t>
                      </a:r>
                      <a:endParaRPr lang="en-US" dirty="0"/>
                    </a:p>
                  </a:txBody>
                  <a:tcPr/>
                </a:tc>
                <a:tc>
                  <a:txBody>
                    <a:bodyPr/>
                    <a:lstStyle/>
                    <a:p>
                      <a:r>
                        <a:rPr lang="en-US" dirty="0" smtClean="0"/>
                        <a:t>85%</a:t>
                      </a:r>
                      <a:endParaRPr lang="en-US" dirty="0"/>
                    </a:p>
                  </a:txBody>
                  <a:tcPr/>
                </a:tc>
                <a:tc>
                  <a:txBody>
                    <a:bodyPr/>
                    <a:lstStyle/>
                    <a:p>
                      <a:endParaRPr lang="en-US" dirty="0"/>
                    </a:p>
                  </a:txBody>
                  <a:tcPr/>
                </a:tc>
                <a:extLst>
                  <a:ext uri="{0D108BD9-81ED-4DB2-BD59-A6C34878D82A}">
                    <a16:rowId xmlns="" xmlns:a16="http://schemas.microsoft.com/office/drawing/2014/main" val="138071833"/>
                  </a:ext>
                </a:extLst>
              </a:tr>
              <a:tr h="708376">
                <a:tc>
                  <a:txBody>
                    <a:bodyPr/>
                    <a:lstStyle/>
                    <a:p>
                      <a:r>
                        <a:rPr lang="en-IN" dirty="0" smtClean="0"/>
                        <a:t>Decision</a:t>
                      </a:r>
                      <a:r>
                        <a:rPr lang="en-IN" baseline="0" dirty="0" smtClean="0"/>
                        <a:t> Tree</a:t>
                      </a:r>
                      <a:endParaRPr lang="en-US" dirty="0"/>
                    </a:p>
                  </a:txBody>
                  <a:tcPr/>
                </a:tc>
                <a:tc>
                  <a:txBody>
                    <a:bodyPr/>
                    <a:lstStyle/>
                    <a:p>
                      <a:r>
                        <a:rPr lang="en-US" dirty="0" smtClean="0"/>
                        <a:t>89%</a:t>
                      </a:r>
                      <a:endParaRPr lang="en-US" dirty="0"/>
                    </a:p>
                  </a:txBody>
                  <a:tcPr/>
                </a:tc>
                <a:tc>
                  <a:txBody>
                    <a:bodyPr/>
                    <a:lstStyle/>
                    <a:p>
                      <a:r>
                        <a:rPr lang="en-US" dirty="0" smtClean="0"/>
                        <a:t>82%</a:t>
                      </a:r>
                      <a:endParaRPr lang="en-US" dirty="0"/>
                    </a:p>
                  </a:txBody>
                  <a:tcPr/>
                </a:tc>
                <a:tc>
                  <a:txBody>
                    <a:bodyPr/>
                    <a:lstStyle/>
                    <a:p>
                      <a:r>
                        <a:rPr lang="en-US" dirty="0" smtClean="0"/>
                        <a:t>85%</a:t>
                      </a:r>
                      <a:endParaRPr lang="en-US" dirty="0"/>
                    </a:p>
                  </a:txBody>
                  <a:tcPr/>
                </a:tc>
                <a:tc>
                  <a:txBody>
                    <a:bodyPr/>
                    <a:lstStyle/>
                    <a:p>
                      <a:endParaRPr lang="en-US" dirty="0"/>
                    </a:p>
                  </a:txBody>
                  <a:tcPr/>
                </a:tc>
                <a:extLst>
                  <a:ext uri="{0D108BD9-81ED-4DB2-BD59-A6C34878D82A}">
                    <a16:rowId xmlns="" xmlns:a16="http://schemas.microsoft.com/office/drawing/2014/main" val="1373195685"/>
                  </a:ext>
                </a:extLst>
              </a:tr>
            </a:tbl>
          </a:graphicData>
        </a:graphic>
      </p:graphicFrame>
      <p:sp>
        <p:nvSpPr>
          <p:cNvPr id="5" name="TextBox 4">
            <a:extLst>
              <a:ext uri="{FF2B5EF4-FFF2-40B4-BE49-F238E27FC236}">
                <a16:creationId xmlns="" xmlns:a16="http://schemas.microsoft.com/office/drawing/2014/main" id="{5680E536-A2C9-EA4B-8888-860B43BFC524}"/>
              </a:ext>
            </a:extLst>
          </p:cNvPr>
          <p:cNvSpPr txBox="1"/>
          <p:nvPr/>
        </p:nvSpPr>
        <p:spPr>
          <a:xfrm>
            <a:off x="118317" y="6351377"/>
            <a:ext cx="10403070" cy="369332"/>
          </a:xfrm>
          <a:prstGeom prst="rect">
            <a:avLst/>
          </a:prstGeom>
          <a:noFill/>
        </p:spPr>
        <p:txBody>
          <a:bodyPr wrap="square" rtlCol="0">
            <a:spAutoFit/>
          </a:bodyPr>
          <a:lstStyle/>
          <a:p>
            <a:r>
              <a:rPr lang="en-US" dirty="0" smtClean="0"/>
              <a:t> </a:t>
            </a:r>
            <a:endParaRPr lang="en-US" dirty="0"/>
          </a:p>
        </p:txBody>
      </p:sp>
      <p:pic>
        <p:nvPicPr>
          <p:cNvPr id="6" name="Picture 5">
            <a:extLst>
              <a:ext uri="{FF2B5EF4-FFF2-40B4-BE49-F238E27FC236}">
                <a16:creationId xmlns="" xmlns:a16="http://schemas.microsoft.com/office/drawing/2014/main" id="{DDEC5669-643D-5A46-9B23-8961E81D9E03}"/>
              </a:ext>
            </a:extLst>
          </p:cNvPr>
          <p:cNvPicPr>
            <a:picLocks noChangeAspect="1"/>
          </p:cNvPicPr>
          <p:nvPr/>
        </p:nvPicPr>
        <p:blipFill>
          <a:blip r:embed="rId2"/>
          <a:stretch>
            <a:fillRect/>
          </a:stretch>
        </p:blipFill>
        <p:spPr>
          <a:xfrm>
            <a:off x="5590571" y="3182482"/>
            <a:ext cx="6285055" cy="442733"/>
          </a:xfrm>
          <a:prstGeom prst="rect">
            <a:avLst/>
          </a:prstGeom>
        </p:spPr>
      </p:pic>
      <p:pic>
        <p:nvPicPr>
          <p:cNvPr id="7" name="Picture 6">
            <a:extLst>
              <a:ext uri="{FF2B5EF4-FFF2-40B4-BE49-F238E27FC236}">
                <a16:creationId xmlns="" xmlns:a16="http://schemas.microsoft.com/office/drawing/2014/main" id="{05BFEAEC-1184-834D-8F9A-5A5236941EE6}"/>
              </a:ext>
            </a:extLst>
          </p:cNvPr>
          <p:cNvPicPr>
            <a:picLocks noChangeAspect="1"/>
          </p:cNvPicPr>
          <p:nvPr/>
        </p:nvPicPr>
        <p:blipFill>
          <a:blip r:embed="rId3"/>
          <a:stretch>
            <a:fillRect/>
          </a:stretch>
        </p:blipFill>
        <p:spPr>
          <a:xfrm>
            <a:off x="5590571" y="3969841"/>
            <a:ext cx="6285055" cy="246870"/>
          </a:xfrm>
          <a:prstGeom prst="rect">
            <a:avLst/>
          </a:prstGeom>
        </p:spPr>
      </p:pic>
      <p:pic>
        <p:nvPicPr>
          <p:cNvPr id="1027" name="Picture 3"/>
          <p:cNvPicPr>
            <a:picLocks noChangeAspect="1" noChangeArrowheads="1"/>
          </p:cNvPicPr>
          <p:nvPr/>
        </p:nvPicPr>
        <p:blipFill>
          <a:blip r:embed="rId4"/>
          <a:srcRect/>
          <a:stretch>
            <a:fillRect/>
          </a:stretch>
        </p:blipFill>
        <p:spPr bwMode="auto">
          <a:xfrm>
            <a:off x="5590571" y="4666890"/>
            <a:ext cx="6285055" cy="431321"/>
          </a:xfrm>
          <a:prstGeom prst="rect">
            <a:avLst/>
          </a:prstGeom>
          <a:noFill/>
          <a:ln w="9525">
            <a:noFill/>
            <a:miter lim="800000"/>
            <a:headEnd/>
            <a:tailEnd/>
          </a:ln>
          <a:effectLst/>
        </p:spPr>
      </p:pic>
    </p:spTree>
    <p:extLst>
      <p:ext uri="{BB962C8B-B14F-4D97-AF65-F5344CB8AC3E}">
        <p14:creationId xmlns="" xmlns:p14="http://schemas.microsoft.com/office/powerpoint/2010/main" val="5202750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 xmlns:a16="http://schemas.microsoft.com/office/drawing/2014/main" id="{35C44DBB-AD7C-4682-B258-6367305D20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103789D-D248-2F44-8B15-60102B4D04CB}"/>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Conclusions </a:t>
            </a:r>
          </a:p>
        </p:txBody>
      </p:sp>
      <p:cxnSp>
        <p:nvCxnSpPr>
          <p:cNvPr id="27" name="Straight Connector 23">
            <a:extLst>
              <a:ext uri="{FF2B5EF4-FFF2-40B4-BE49-F238E27FC236}">
                <a16:creationId xmlns="" xmlns:a16="http://schemas.microsoft.com/office/drawing/2014/main" id="{A1CED323-FAF0-4E0B-8717-FC1F468A28F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9C669E5A-40CA-3845-BB03-1A87A58DAC29}"/>
              </a:ext>
            </a:extLst>
          </p:cNvPr>
          <p:cNvSpPr>
            <a:spLocks noGrp="1"/>
          </p:cNvSpPr>
          <p:nvPr>
            <p:ph idx="1"/>
          </p:nvPr>
        </p:nvSpPr>
        <p:spPr>
          <a:xfrm>
            <a:off x="5117718" y="1696777"/>
            <a:ext cx="6926173" cy="5482363"/>
          </a:xfrm>
          <a:effectLst/>
        </p:spPr>
        <p:txBody>
          <a:bodyPr>
            <a:normAutofit/>
          </a:bodyPr>
          <a:lstStyle/>
          <a:p>
            <a:r>
              <a:rPr lang="en-US" sz="1600" dirty="0"/>
              <a:t>The ensemble learning methods (Random </a:t>
            </a:r>
            <a:r>
              <a:rPr lang="en-US" sz="1600" dirty="0" smtClean="0"/>
              <a:t>Forest) </a:t>
            </a:r>
            <a:r>
              <a:rPr lang="en-US" sz="1600" dirty="0"/>
              <a:t>achieved the highest levels of classification accuracy of the several models I trained on this data set. I speculate this is because many of the original categorical features have some level of predictive power (as shown in the data visualization portion) and the features are relatively uncorrelated. Ensemble learning methods tends to work well for this type of data.</a:t>
            </a:r>
          </a:p>
          <a:p>
            <a:r>
              <a:rPr lang="en-US" sz="1600" dirty="0"/>
              <a:t>K Neighbors Classifier also performed remarkably well on this data but had the longest execution times making it difficult to do extensive parameter tuning or experimentation.  However the fake and true job ads shared enough similarities in features that the KNN model was still able to perform well given this limitation.</a:t>
            </a:r>
          </a:p>
          <a:p>
            <a:r>
              <a:rPr lang="en-US" sz="1600" dirty="0" smtClean="0"/>
              <a:t>Decision Tree </a:t>
            </a:r>
            <a:r>
              <a:rPr lang="en-US" sz="1600" dirty="0"/>
              <a:t>performed </a:t>
            </a:r>
            <a:r>
              <a:rPr lang="en-US" sz="1600" dirty="0" smtClean="0"/>
              <a:t>is good but not better than other two. </a:t>
            </a:r>
            <a:r>
              <a:rPr lang="en-US" sz="1600" dirty="0"/>
              <a:t>Intuitively, we might think it would perform well due to relatively few features in the data </a:t>
            </a:r>
            <a:r>
              <a:rPr lang="en-US" sz="1600" dirty="0" smtClean="0"/>
              <a:t>set.</a:t>
            </a:r>
          </a:p>
          <a:p>
            <a:r>
              <a:rPr lang="en-IN" sz="1600" dirty="0" smtClean="0"/>
              <a:t>Let’s move on to website.</a:t>
            </a:r>
            <a:endParaRPr lang="en-US" sz="1600" dirty="0"/>
          </a:p>
          <a:p>
            <a:pPr marL="0" indent="0">
              <a:buNone/>
            </a:pPr>
            <a:endParaRPr lang="en-US" sz="1600" dirty="0"/>
          </a:p>
          <a:p>
            <a:pPr marL="0" indent="0">
              <a:buNone/>
            </a:pPr>
            <a:endParaRPr lang="en-US" sz="1600" dirty="0"/>
          </a:p>
          <a:p>
            <a:endParaRPr lang="en-US" sz="1600" dirty="0"/>
          </a:p>
          <a:p>
            <a:endParaRPr lang="en-US" sz="1600" dirty="0"/>
          </a:p>
        </p:txBody>
      </p:sp>
    </p:spTree>
    <p:extLst>
      <p:ext uri="{BB962C8B-B14F-4D97-AF65-F5344CB8AC3E}">
        <p14:creationId xmlns="" xmlns:p14="http://schemas.microsoft.com/office/powerpoint/2010/main" val="336871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Website Shots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93023" y="2093104"/>
            <a:ext cx="4132052" cy="227207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397490" y="2538085"/>
            <a:ext cx="8475333" cy="39231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5C44DBB-AD7C-4682-B258-6367305D20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9BBFBEE-78CD-BC47-9CAE-7171CD42B440}"/>
              </a:ext>
            </a:extLst>
          </p:cNvPr>
          <p:cNvSpPr>
            <a:spLocks noGrp="1"/>
          </p:cNvSpPr>
          <p:nvPr>
            <p:ph type="title"/>
          </p:nvPr>
        </p:nvSpPr>
        <p:spPr>
          <a:xfrm>
            <a:off x="965200" y="1218476"/>
            <a:ext cx="3187318" cy="4421050"/>
          </a:xfrm>
          <a:effectLst/>
        </p:spPr>
        <p:txBody>
          <a:bodyPr anchor="ctr">
            <a:normAutofit/>
          </a:bodyPr>
          <a:lstStyle/>
          <a:p>
            <a:pPr algn="r"/>
            <a:r>
              <a:rPr lang="en-US" sz="3200">
                <a:solidFill>
                  <a:schemeClr val="tx1"/>
                </a:solidFill>
              </a:rPr>
              <a:t>Data Set</a:t>
            </a:r>
          </a:p>
        </p:txBody>
      </p:sp>
      <p:cxnSp>
        <p:nvCxnSpPr>
          <p:cNvPr id="10" name="Straight Connector 9">
            <a:extLst>
              <a:ext uri="{FF2B5EF4-FFF2-40B4-BE49-F238E27FC236}">
                <a16:creationId xmlns="" xmlns:a16="http://schemas.microsoft.com/office/drawing/2014/main" id="{A1CED323-FAF0-4E0B-8717-FC1F468A28F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C98EF956-F63D-CE4B-809F-183BC4EC308C}"/>
              </a:ext>
            </a:extLst>
          </p:cNvPr>
          <p:cNvSpPr>
            <a:spLocks noGrp="1"/>
          </p:cNvSpPr>
          <p:nvPr>
            <p:ph idx="1"/>
          </p:nvPr>
        </p:nvSpPr>
        <p:spPr>
          <a:xfrm>
            <a:off x="5146751" y="1443038"/>
            <a:ext cx="6080050" cy="4196488"/>
          </a:xfrm>
          <a:effectLst/>
        </p:spPr>
        <p:txBody>
          <a:bodyPr>
            <a:normAutofit/>
          </a:bodyPr>
          <a:lstStyle/>
          <a:p>
            <a:r>
              <a:rPr lang="en-US" sz="1600" dirty="0"/>
              <a:t>For this project, I used a Kaggle Dataset of Job Postings: </a:t>
            </a:r>
            <a:r>
              <a:rPr lang="en-US" sz="1600" u="sng" dirty="0">
                <a:hlinkClick r:id="rId2"/>
              </a:rPr>
              <a:t>https://www.kaggle.com/shivamb/real-or-fake-fake-jobposting-prediction/data#</a:t>
            </a:r>
            <a:endParaRPr lang="en-US" sz="1600" dirty="0"/>
          </a:p>
          <a:p>
            <a:r>
              <a:rPr lang="en-US" sz="1600" dirty="0"/>
              <a:t>This is a supervised learning task so the data contains the binary target class labels.</a:t>
            </a:r>
          </a:p>
          <a:p>
            <a:r>
              <a:rPr lang="en-US" sz="1600" dirty="0"/>
              <a:t>Data contains 18k job postings, of which about 800 are labeled as fake. </a:t>
            </a:r>
          </a:p>
          <a:p>
            <a:r>
              <a:rPr lang="en-US" sz="1600" dirty="0"/>
              <a:t>This dataset contains 18 features (columns) including the target class label.</a:t>
            </a:r>
          </a:p>
        </p:txBody>
      </p:sp>
    </p:spTree>
    <p:extLst>
      <p:ext uri="{BB962C8B-B14F-4D97-AF65-F5344CB8AC3E}">
        <p14:creationId xmlns="" xmlns:p14="http://schemas.microsoft.com/office/powerpoint/2010/main" val="3082797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D1E15B-6946-CB41-93BB-48A355B1062A}"/>
              </a:ext>
            </a:extLst>
          </p:cNvPr>
          <p:cNvSpPr>
            <a:spLocks noGrp="1"/>
          </p:cNvSpPr>
          <p:nvPr>
            <p:ph type="title"/>
          </p:nvPr>
        </p:nvSpPr>
        <p:spPr/>
        <p:txBody>
          <a:bodyPr/>
          <a:lstStyle/>
          <a:p>
            <a:r>
              <a:rPr lang="en-US" dirty="0"/>
              <a:t>EDA/Data Preparation</a:t>
            </a:r>
          </a:p>
        </p:txBody>
      </p:sp>
      <p:sp>
        <p:nvSpPr>
          <p:cNvPr id="3" name="Content Placeholder 2">
            <a:extLst>
              <a:ext uri="{FF2B5EF4-FFF2-40B4-BE49-F238E27FC236}">
                <a16:creationId xmlns="" xmlns:a16="http://schemas.microsoft.com/office/drawing/2014/main" id="{FA59F6AF-9A27-484E-AC83-FD58D2731815}"/>
              </a:ext>
            </a:extLst>
          </p:cNvPr>
          <p:cNvSpPr>
            <a:spLocks noGrp="1"/>
          </p:cNvSpPr>
          <p:nvPr>
            <p:ph idx="1"/>
          </p:nvPr>
        </p:nvSpPr>
        <p:spPr>
          <a:xfrm>
            <a:off x="818712" y="2222287"/>
            <a:ext cx="7182288" cy="3636511"/>
          </a:xfrm>
        </p:spPr>
        <p:txBody>
          <a:bodyPr/>
          <a:lstStyle/>
          <a:p>
            <a:r>
              <a:rPr lang="en-US" dirty="0"/>
              <a:t>This dataset is is almost entirely consisting of categorical features of object type. The few numeric features are Boolean representations of the data.</a:t>
            </a:r>
          </a:p>
          <a:p>
            <a:r>
              <a:rPr lang="en-US" dirty="0"/>
              <a:t>There we no duplicate values in the dataset. </a:t>
            </a:r>
          </a:p>
          <a:p>
            <a:r>
              <a:rPr lang="en-US" dirty="0"/>
              <a:t>There were a number of missing values identified in some of the columns which I had to handle.</a:t>
            </a:r>
          </a:p>
        </p:txBody>
      </p:sp>
      <p:pic>
        <p:nvPicPr>
          <p:cNvPr id="4" name="Picture 3">
            <a:extLst>
              <a:ext uri="{FF2B5EF4-FFF2-40B4-BE49-F238E27FC236}">
                <a16:creationId xmlns="" xmlns:a16="http://schemas.microsoft.com/office/drawing/2014/main" id="{E1E72B50-21D8-6C43-B5D8-E440F50FA5E9}"/>
              </a:ext>
            </a:extLst>
          </p:cNvPr>
          <p:cNvPicPr>
            <a:picLocks noChangeAspect="1"/>
          </p:cNvPicPr>
          <p:nvPr/>
        </p:nvPicPr>
        <p:blipFill>
          <a:blip r:embed="rId2"/>
          <a:stretch>
            <a:fillRect/>
          </a:stretch>
        </p:blipFill>
        <p:spPr>
          <a:xfrm>
            <a:off x="8345488" y="2222287"/>
            <a:ext cx="3530600" cy="4356100"/>
          </a:xfrm>
          <a:prstGeom prst="rect">
            <a:avLst/>
          </a:prstGeom>
        </p:spPr>
      </p:pic>
    </p:spTree>
    <p:extLst>
      <p:ext uri="{BB962C8B-B14F-4D97-AF65-F5344CB8AC3E}">
        <p14:creationId xmlns="" xmlns:p14="http://schemas.microsoft.com/office/powerpoint/2010/main" val="1480136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38C795-D1A1-F74D-BDCA-01EB2B4C7E71}"/>
              </a:ext>
            </a:extLst>
          </p:cNvPr>
          <p:cNvSpPr>
            <a:spLocks noGrp="1"/>
          </p:cNvSpPr>
          <p:nvPr>
            <p:ph type="title"/>
          </p:nvPr>
        </p:nvSpPr>
        <p:spPr/>
        <p:txBody>
          <a:bodyPr/>
          <a:lstStyle/>
          <a:p>
            <a:r>
              <a:rPr lang="en-US" dirty="0"/>
              <a:t>Handling Missing Values in the data</a:t>
            </a:r>
          </a:p>
        </p:txBody>
      </p:sp>
      <p:sp>
        <p:nvSpPr>
          <p:cNvPr id="3" name="Content Placeholder 2">
            <a:extLst>
              <a:ext uri="{FF2B5EF4-FFF2-40B4-BE49-F238E27FC236}">
                <a16:creationId xmlns="" xmlns:a16="http://schemas.microsoft.com/office/drawing/2014/main" id="{57CB9F61-F09B-8945-8EC0-D18725ED1FBD}"/>
              </a:ext>
            </a:extLst>
          </p:cNvPr>
          <p:cNvSpPr>
            <a:spLocks noGrp="1"/>
          </p:cNvSpPr>
          <p:nvPr>
            <p:ph idx="1"/>
          </p:nvPr>
        </p:nvSpPr>
        <p:spPr>
          <a:xfrm>
            <a:off x="818712" y="2222287"/>
            <a:ext cx="7053701" cy="3636511"/>
          </a:xfrm>
        </p:spPr>
        <p:txBody>
          <a:bodyPr/>
          <a:lstStyle/>
          <a:p>
            <a:r>
              <a:rPr lang="en-US" dirty="0"/>
              <a:t>The column ‘</a:t>
            </a:r>
            <a:r>
              <a:rPr lang="en-US" dirty="0" err="1"/>
              <a:t>salary_range</a:t>
            </a:r>
            <a:r>
              <a:rPr lang="en-US" dirty="0"/>
              <a:t>’ had &gt; 80% missing data, so I dropped it from the data set. </a:t>
            </a:r>
          </a:p>
          <a:p>
            <a:r>
              <a:rPr lang="en-US" dirty="0"/>
              <a:t>The remaining categorical columns with missing values appeared to be missing at random (MAR); so I decided to bucket the missing values into a new category. </a:t>
            </a:r>
          </a:p>
          <a:p>
            <a:r>
              <a:rPr lang="en-US" dirty="0"/>
              <a:t>Where possible I re-used existing categories such as ‘N/A’ or ‘Other’ to bucket the missing values. </a:t>
            </a:r>
          </a:p>
          <a:p>
            <a:endParaRPr lang="en-US" dirty="0"/>
          </a:p>
        </p:txBody>
      </p:sp>
      <p:pic>
        <p:nvPicPr>
          <p:cNvPr id="4" name="Picture 3">
            <a:extLst>
              <a:ext uri="{FF2B5EF4-FFF2-40B4-BE49-F238E27FC236}">
                <a16:creationId xmlns="" xmlns:a16="http://schemas.microsoft.com/office/drawing/2014/main" id="{A502A1F5-5054-664A-9A3D-FEE57B4CD424}"/>
              </a:ext>
            </a:extLst>
          </p:cNvPr>
          <p:cNvPicPr>
            <a:picLocks noChangeAspect="1"/>
          </p:cNvPicPr>
          <p:nvPr/>
        </p:nvPicPr>
        <p:blipFill>
          <a:blip r:embed="rId2"/>
          <a:stretch>
            <a:fillRect/>
          </a:stretch>
        </p:blipFill>
        <p:spPr>
          <a:xfrm>
            <a:off x="8399463" y="2130912"/>
            <a:ext cx="3365500" cy="4279900"/>
          </a:xfrm>
          <a:prstGeom prst="rect">
            <a:avLst/>
          </a:prstGeom>
        </p:spPr>
      </p:pic>
      <p:grpSp>
        <p:nvGrpSpPr>
          <p:cNvPr id="7" name="Group 6">
            <a:extLst>
              <a:ext uri="{FF2B5EF4-FFF2-40B4-BE49-F238E27FC236}">
                <a16:creationId xmlns="" xmlns:a16="http://schemas.microsoft.com/office/drawing/2014/main" id="{26552B33-5763-A04E-97E1-DFD9E5943370}"/>
              </a:ext>
            </a:extLst>
          </p:cNvPr>
          <p:cNvGrpSpPr/>
          <p:nvPr/>
        </p:nvGrpSpPr>
        <p:grpSpPr>
          <a:xfrm>
            <a:off x="8440582" y="3194392"/>
            <a:ext cx="3162960" cy="14760"/>
            <a:chOff x="8440582" y="3194392"/>
            <a:chExt cx="3162960" cy="14760"/>
          </a:xfrm>
        </p:grpSpPr>
        <mc:AlternateContent xmlns:mc="http://schemas.openxmlformats.org/markup-compatibility/2006">
          <mc:Choice xmlns="" xmlns:p14="http://schemas.microsoft.com/office/powerpoint/2010/main" Requires="p14">
            <p:contentPart p14:bwMode="auto" r:id="rId3">
              <p14:nvContentPartPr>
                <p14:cNvPr id="5" name="Ink 4">
                  <a:extLst>
                    <a:ext uri="{FF2B5EF4-FFF2-40B4-BE49-F238E27FC236}">
                      <a16:creationId xmlns:a16="http://schemas.microsoft.com/office/drawing/2014/main" id="{D13285C1-C869-8C4D-B13B-FC7214405705}"/>
                    </a:ext>
                  </a:extLst>
                </p14:cNvPr>
                <p14:cNvContentPartPr/>
                <p14:nvPr/>
              </p14:nvContentPartPr>
              <p14:xfrm>
                <a:off x="8440582" y="3208792"/>
                <a:ext cx="1450440" cy="360"/>
              </p14:xfrm>
            </p:contentPart>
          </mc:Choice>
          <mc:Fallback>
            <p:pic>
              <p:nvPicPr>
                <p:cNvPr id="5" name="Ink 4">
                  <a:extLst>
                    <a:ext uri="{FF2B5EF4-FFF2-40B4-BE49-F238E27FC236}">
                      <a16:creationId xmlns="" xmlns:a16="http://schemas.microsoft.com/office/drawing/2014/main" id="{D13285C1-C869-8C4D-B13B-FC7214405705}"/>
                    </a:ext>
                  </a:extLst>
                </p:cNvPr>
                <p:cNvPicPr/>
                <p:nvPr/>
              </p:nvPicPr>
              <p:blipFill>
                <a:blip r:embed="rId4"/>
                <a:stretch>
                  <a:fillRect/>
                </a:stretch>
              </p:blipFill>
              <p:spPr>
                <a:xfrm>
                  <a:off x="8436262" y="3204472"/>
                  <a:ext cx="1459080" cy="9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6" name="Ink 5">
                  <a:extLst>
                    <a:ext uri="{FF2B5EF4-FFF2-40B4-BE49-F238E27FC236}">
                      <a16:creationId xmlns:a16="http://schemas.microsoft.com/office/drawing/2014/main" id="{B840C8A5-9503-5546-8029-32B660EBBB32}"/>
                    </a:ext>
                  </a:extLst>
                </p14:cNvPr>
                <p14:cNvContentPartPr/>
                <p14:nvPr/>
              </p14:nvContentPartPr>
              <p14:xfrm>
                <a:off x="10810462" y="3194392"/>
                <a:ext cx="793080" cy="9720"/>
              </p14:xfrm>
            </p:contentPart>
          </mc:Choice>
          <mc:Fallback>
            <p:pic>
              <p:nvPicPr>
                <p:cNvPr id="6" name="Ink 5">
                  <a:extLst>
                    <a:ext uri="{FF2B5EF4-FFF2-40B4-BE49-F238E27FC236}">
                      <a16:creationId xmlns="" xmlns:a16="http://schemas.microsoft.com/office/drawing/2014/main" id="{B840C8A5-9503-5546-8029-32B660EBBB32}"/>
                    </a:ext>
                  </a:extLst>
                </p:cNvPr>
                <p:cNvPicPr/>
                <p:nvPr/>
              </p:nvPicPr>
              <p:blipFill>
                <a:blip r:embed="rId6"/>
                <a:stretch>
                  <a:fillRect/>
                </a:stretch>
              </p:blipFill>
              <p:spPr>
                <a:xfrm>
                  <a:off x="10806142" y="3190072"/>
                  <a:ext cx="801720" cy="18360"/>
                </a:xfrm>
                <a:prstGeom prst="rect">
                  <a:avLst/>
                </a:prstGeom>
              </p:spPr>
            </p:pic>
          </mc:Fallback>
        </mc:AlternateContent>
      </p:grpSp>
    </p:spTree>
    <p:extLst>
      <p:ext uri="{BB962C8B-B14F-4D97-AF65-F5344CB8AC3E}">
        <p14:creationId xmlns="" xmlns:p14="http://schemas.microsoft.com/office/powerpoint/2010/main" val="3271309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 xmlns:a16="http://schemas.microsoft.com/office/drawing/2014/main" id="{F1E0D4A3-ECB8-4689-ABDB-9CE848CE83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905EFFE-D9CA-204A-8EC5-3639A4202D5B}"/>
              </a:ext>
            </a:extLst>
          </p:cNvPr>
          <p:cNvSpPr>
            <a:spLocks noGrp="1"/>
          </p:cNvSpPr>
          <p:nvPr>
            <p:ph type="title"/>
          </p:nvPr>
        </p:nvSpPr>
        <p:spPr>
          <a:xfrm>
            <a:off x="810000" y="447188"/>
            <a:ext cx="10571998" cy="970450"/>
          </a:xfrm>
          <a:effectLst/>
        </p:spPr>
        <p:txBody>
          <a:bodyPr anchor="ctr">
            <a:normAutofit/>
          </a:bodyPr>
          <a:lstStyle/>
          <a:p>
            <a:pPr algn="ctr"/>
            <a:r>
              <a:rPr lang="en-US" sz="2800">
                <a:solidFill>
                  <a:schemeClr val="tx1"/>
                </a:solidFill>
              </a:rPr>
              <a:t>Visualizing the Data</a:t>
            </a:r>
          </a:p>
        </p:txBody>
      </p:sp>
      <p:sp>
        <p:nvSpPr>
          <p:cNvPr id="26" name="Freeform: Shape 25">
            <a:extLst>
              <a:ext uri="{FF2B5EF4-FFF2-40B4-BE49-F238E27FC236}">
                <a16:creationId xmlns="" xmlns:a16="http://schemas.microsoft.com/office/drawing/2014/main" id="{8854772B-9C8F-4037-89E0-3A45208AB39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A3926F77-72ED-2141-B1E3-DFDF210479E0}"/>
              </a:ext>
            </a:extLst>
          </p:cNvPr>
          <p:cNvSpPr>
            <a:spLocks noGrp="1"/>
          </p:cNvSpPr>
          <p:nvPr>
            <p:ph idx="1"/>
          </p:nvPr>
        </p:nvSpPr>
        <p:spPr>
          <a:xfrm>
            <a:off x="1115732" y="2222287"/>
            <a:ext cx="9966953" cy="3636511"/>
          </a:xfrm>
          <a:effectLst/>
        </p:spPr>
        <p:txBody>
          <a:bodyPr>
            <a:normAutofit/>
          </a:bodyPr>
          <a:lstStyle/>
          <a:p>
            <a:r>
              <a:rPr lang="en-US" dirty="0"/>
              <a:t>The data set is highly imbalanced with very few fake job postings, which reflects real-world conditions (hopefully!) but it is still helpful to know if there are any natural correlations present in the data that I could identify.</a:t>
            </a:r>
          </a:p>
          <a:p>
            <a:r>
              <a:rPr lang="en-US" dirty="0"/>
              <a:t>By plotting some of the values I could determine that certain features such as the required education, the type of job, and duration of the job ( full time, part time, etc.) had higher correlation with the class label of fraudulent.</a:t>
            </a:r>
          </a:p>
          <a:p>
            <a:r>
              <a:rPr lang="en-US" dirty="0"/>
              <a:t>Later, I could see some of these correlated feature values were selected as having some weighted importance by the learning algorithm.</a:t>
            </a:r>
          </a:p>
        </p:txBody>
      </p:sp>
    </p:spTree>
    <p:extLst>
      <p:ext uri="{BB962C8B-B14F-4D97-AF65-F5344CB8AC3E}">
        <p14:creationId xmlns="" xmlns:p14="http://schemas.microsoft.com/office/powerpoint/2010/main" val="1683657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 xmlns:a16="http://schemas.microsoft.com/office/drawing/2014/main" id="{180DE8A2-73B1-4AFE-8FB9-BE4B66F398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 xmlns:a16="http://schemas.microsoft.com/office/drawing/2014/main" id="{E5ADB140-E61F-4DA4-A342-F5EF70772D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fontScale="90000"/>
          </a:bodyPr>
          <a:lstStyle/>
          <a:p>
            <a:r>
              <a:rPr lang="en-US" sz="3000" dirty="0">
                <a:solidFill>
                  <a:srgbClr val="FFFFFF"/>
                </a:solidFill>
              </a:rPr>
              <a:t>Job Postings Categorized as Engineering, Administrative have higher instances of fraudulent postings:</a:t>
            </a:r>
          </a:p>
        </p:txBody>
      </p:sp>
      <p:pic>
        <p:nvPicPr>
          <p:cNvPr id="4" name="Content Placeholder 3">
            <a:extLst>
              <a:ext uri="{FF2B5EF4-FFF2-40B4-BE49-F238E27FC236}">
                <a16:creationId xmlns="" xmlns:a16="http://schemas.microsoft.com/office/drawing/2014/main" id="{7C77C386-A23A-C849-B594-C6F0F3E747DE}"/>
              </a:ext>
            </a:extLst>
          </p:cNvPr>
          <p:cNvPicPr>
            <a:picLocks noGrp="1" noChangeAspect="1"/>
          </p:cNvPicPr>
          <p:nvPr>
            <p:ph idx="1"/>
          </p:nvPr>
        </p:nvPicPr>
        <p:blipFill>
          <a:blip r:embed="rId2"/>
          <a:stretch>
            <a:fillRect/>
          </a:stretch>
        </p:blipFill>
        <p:spPr>
          <a:xfrm>
            <a:off x="451514" y="2580931"/>
            <a:ext cx="11288972" cy="3014662"/>
          </a:xfrm>
          <a:prstGeom prst="roundRect">
            <a:avLst>
              <a:gd name="adj" fmla="val 3876"/>
            </a:avLst>
          </a:prstGeom>
          <a:ln>
            <a:solidFill>
              <a:schemeClr val="accent1"/>
            </a:solidFill>
          </a:ln>
          <a:effectLst/>
        </p:spPr>
      </p:pic>
    </p:spTree>
    <p:extLst>
      <p:ext uri="{BB962C8B-B14F-4D97-AF65-F5344CB8AC3E}">
        <p14:creationId xmlns="" xmlns:p14="http://schemas.microsoft.com/office/powerpoint/2010/main" val="24956532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 xmlns:a16="http://schemas.microsoft.com/office/drawing/2014/main" id="{180DE8A2-73B1-4AFE-8FB9-BE4B66F398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6">
            <a:extLst>
              <a:ext uri="{FF2B5EF4-FFF2-40B4-BE49-F238E27FC236}">
                <a16:creationId xmlns="" xmlns:a16="http://schemas.microsoft.com/office/drawing/2014/main" id="{E5ADB140-E61F-4DA4-A342-F5EF70772D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US" sz="2500" dirty="0">
                <a:solidFill>
                  <a:srgbClr val="FFFFFF"/>
                </a:solidFill>
              </a:rPr>
              <a:t>Jobs Postings Requiring a High School Diploma or Bachelors Degree have higher instances of fraudulent postings:</a:t>
            </a:r>
          </a:p>
        </p:txBody>
      </p:sp>
      <p:pic>
        <p:nvPicPr>
          <p:cNvPr id="6" name="Content Placeholder 5">
            <a:extLst>
              <a:ext uri="{FF2B5EF4-FFF2-40B4-BE49-F238E27FC236}">
                <a16:creationId xmlns="" xmlns:a16="http://schemas.microsoft.com/office/drawing/2014/main" id="{414F77D6-DBE4-7143-9294-6837F73D49D7}"/>
              </a:ext>
            </a:extLst>
          </p:cNvPr>
          <p:cNvPicPr>
            <a:picLocks noGrp="1" noChangeAspect="1"/>
          </p:cNvPicPr>
          <p:nvPr>
            <p:ph idx="1"/>
          </p:nvPr>
        </p:nvPicPr>
        <p:blipFill>
          <a:blip r:embed="rId2"/>
          <a:stretch>
            <a:fillRect/>
          </a:stretch>
        </p:blipFill>
        <p:spPr>
          <a:xfrm>
            <a:off x="451514" y="2417418"/>
            <a:ext cx="11288972" cy="3556025"/>
          </a:xfrm>
          <a:prstGeom prst="roundRect">
            <a:avLst>
              <a:gd name="adj" fmla="val 3876"/>
            </a:avLst>
          </a:prstGeom>
          <a:ln>
            <a:solidFill>
              <a:schemeClr val="accent1"/>
            </a:solidFill>
          </a:ln>
          <a:effectLst/>
        </p:spPr>
      </p:pic>
    </p:spTree>
    <p:extLst>
      <p:ext uri="{BB962C8B-B14F-4D97-AF65-F5344CB8AC3E}">
        <p14:creationId xmlns="" xmlns:p14="http://schemas.microsoft.com/office/powerpoint/2010/main" val="41011702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Freeform 6">
            <a:extLst>
              <a:ext uri="{FF2B5EF4-FFF2-40B4-BE49-F238E27FC236}">
                <a16:creationId xmlns="" xmlns:a16="http://schemas.microsoft.com/office/drawing/2014/main" id="{133F8CB7-795C-4272-9073-64D8CF97F2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 xmlns:a16="http://schemas.microsoft.com/office/drawing/2014/main" id="{180DE8A2-73B1-4AFE-8FB9-BE4B66F398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6">
            <a:extLst>
              <a:ext uri="{FF2B5EF4-FFF2-40B4-BE49-F238E27FC236}">
                <a16:creationId xmlns="" xmlns:a16="http://schemas.microsoft.com/office/drawing/2014/main" id="{E5ADB140-E61F-4DA4-A342-F5EF70772D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 xmlns:a16="http://schemas.microsoft.com/office/drawing/2014/main" id="{89CD1B29-93DF-F04C-913A-B12CABF2EB86}"/>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US" sz="2500" dirty="0">
                <a:solidFill>
                  <a:srgbClr val="FFFFFF"/>
                </a:solidFill>
              </a:rPr>
              <a:t>Jobs Postings which are of the type Full-time have higher instances of fraudulent postings:</a:t>
            </a:r>
          </a:p>
        </p:txBody>
      </p:sp>
      <p:pic>
        <p:nvPicPr>
          <p:cNvPr id="5" name="Content Placeholder 4">
            <a:extLst>
              <a:ext uri="{FF2B5EF4-FFF2-40B4-BE49-F238E27FC236}">
                <a16:creationId xmlns="" xmlns:a16="http://schemas.microsoft.com/office/drawing/2014/main" id="{9710BD80-A118-DC45-9C6F-61AE163B8953}"/>
              </a:ext>
            </a:extLst>
          </p:cNvPr>
          <p:cNvPicPr>
            <a:picLocks noGrp="1" noChangeAspect="1"/>
          </p:cNvPicPr>
          <p:nvPr>
            <p:ph idx="1"/>
          </p:nvPr>
        </p:nvPicPr>
        <p:blipFill>
          <a:blip r:embed="rId2"/>
          <a:stretch>
            <a:fillRect/>
          </a:stretch>
        </p:blipFill>
        <p:spPr>
          <a:xfrm>
            <a:off x="1794539" y="2378074"/>
            <a:ext cx="7731655" cy="3691864"/>
          </a:xfrm>
          <a:prstGeom prst="roundRect">
            <a:avLst>
              <a:gd name="adj" fmla="val 3876"/>
            </a:avLst>
          </a:prstGeom>
          <a:ln>
            <a:solidFill>
              <a:schemeClr val="accent1"/>
            </a:solidFill>
          </a:ln>
          <a:effectLst/>
        </p:spPr>
      </p:pic>
    </p:spTree>
    <p:extLst>
      <p:ext uri="{BB962C8B-B14F-4D97-AF65-F5344CB8AC3E}">
        <p14:creationId xmlns="" xmlns:p14="http://schemas.microsoft.com/office/powerpoint/2010/main" val="42400207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5C44DBB-AD7C-4682-B258-6367305D20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E106710-61CC-284B-B806-37C75E4B1FF8}"/>
              </a:ext>
            </a:extLst>
          </p:cNvPr>
          <p:cNvSpPr>
            <a:spLocks noGrp="1"/>
          </p:cNvSpPr>
          <p:nvPr>
            <p:ph type="title"/>
          </p:nvPr>
        </p:nvSpPr>
        <p:spPr>
          <a:xfrm>
            <a:off x="965200" y="1218476"/>
            <a:ext cx="3187318" cy="4421050"/>
          </a:xfrm>
          <a:effectLst/>
        </p:spPr>
        <p:txBody>
          <a:bodyPr anchor="ctr">
            <a:normAutofit/>
          </a:bodyPr>
          <a:lstStyle/>
          <a:p>
            <a:pPr algn="r"/>
            <a:r>
              <a:rPr lang="en-US" sz="3200" dirty="0">
                <a:solidFill>
                  <a:schemeClr val="tx1"/>
                </a:solidFill>
              </a:rPr>
              <a:t>Model Training and </a:t>
            </a:r>
            <a:br>
              <a:rPr lang="en-US" sz="3200" dirty="0">
                <a:solidFill>
                  <a:schemeClr val="tx1"/>
                </a:solidFill>
              </a:rPr>
            </a:br>
            <a:r>
              <a:rPr lang="en-US" sz="3200" dirty="0">
                <a:solidFill>
                  <a:schemeClr val="tx1"/>
                </a:solidFill>
              </a:rPr>
              <a:t>Evaluation</a:t>
            </a:r>
          </a:p>
        </p:txBody>
      </p:sp>
      <p:cxnSp>
        <p:nvCxnSpPr>
          <p:cNvPr id="10" name="Straight Connector 9">
            <a:extLst>
              <a:ext uri="{FF2B5EF4-FFF2-40B4-BE49-F238E27FC236}">
                <a16:creationId xmlns="" xmlns:a16="http://schemas.microsoft.com/office/drawing/2014/main" id="{A1CED323-FAF0-4E0B-8717-FC1F468A28F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49634"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5D712E34-46B5-0E49-87F2-AA0C1F5FDBE0}"/>
              </a:ext>
            </a:extLst>
          </p:cNvPr>
          <p:cNvSpPr>
            <a:spLocks noGrp="1"/>
          </p:cNvSpPr>
          <p:nvPr>
            <p:ph idx="1"/>
          </p:nvPr>
        </p:nvSpPr>
        <p:spPr>
          <a:xfrm>
            <a:off x="5146751" y="1218475"/>
            <a:ext cx="6080050" cy="4421051"/>
          </a:xfrm>
          <a:effectLst/>
        </p:spPr>
        <p:txBody>
          <a:bodyPr>
            <a:normAutofit/>
          </a:bodyPr>
          <a:lstStyle/>
          <a:p>
            <a:pPr marL="0" indent="0">
              <a:buNone/>
            </a:pPr>
            <a:r>
              <a:rPr lang="en-US" sz="1600" dirty="0"/>
              <a:t>For this project, I chose to train and evaluate the following machine learning models: </a:t>
            </a:r>
          </a:p>
          <a:p>
            <a:pPr lvl="1"/>
            <a:r>
              <a:rPr lang="en-US" dirty="0"/>
              <a:t>Random Forest Classifier</a:t>
            </a:r>
          </a:p>
          <a:p>
            <a:pPr lvl="1"/>
            <a:r>
              <a:rPr lang="en-US" dirty="0"/>
              <a:t>K Nearest Neighbors Classifier </a:t>
            </a:r>
          </a:p>
          <a:p>
            <a:pPr lvl="1"/>
            <a:r>
              <a:rPr lang="en-IN" dirty="0" smtClean="0"/>
              <a:t>Decision Tree Classifier</a:t>
            </a:r>
            <a:endParaRPr lang="en-US" dirty="0"/>
          </a:p>
        </p:txBody>
      </p:sp>
    </p:spTree>
    <p:extLst>
      <p:ext uri="{BB962C8B-B14F-4D97-AF65-F5344CB8AC3E}">
        <p14:creationId xmlns="" xmlns:p14="http://schemas.microsoft.com/office/powerpoint/2010/main" val="546194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otalTime>82</TotalTime>
  <Words>842</Words>
  <Application>Microsoft Macintosh PowerPoint</Application>
  <PresentationFormat>Custom</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Quotable</vt:lpstr>
      <vt:lpstr>FRAUD RECRUITMENT DETECTOR: Identifying False Job Postings Using Machine Learning Classification Methods</vt:lpstr>
      <vt:lpstr>Data Set</vt:lpstr>
      <vt:lpstr>EDA/Data Preparation</vt:lpstr>
      <vt:lpstr>Handling Missing Values in the data</vt:lpstr>
      <vt:lpstr>Visualizing the Data</vt:lpstr>
      <vt:lpstr>Job Postings Categorized as Engineering, Administrative have higher instances of fraudulent postings:</vt:lpstr>
      <vt:lpstr>Jobs Postings Requiring a High School Diploma or Bachelors Degree have higher instances of fraudulent postings:</vt:lpstr>
      <vt:lpstr>Jobs Postings which are of the type Full-time have higher instances of fraudulent postings:</vt:lpstr>
      <vt:lpstr>Model Training and  Evaluation</vt:lpstr>
      <vt:lpstr>Random Forest Classifier</vt:lpstr>
      <vt:lpstr>K Nearest Neighbors Classifier</vt:lpstr>
      <vt:lpstr>Decision Tree Classifier</vt:lpstr>
      <vt:lpstr>Comparing Classifier Prediction Accuracy</vt:lpstr>
      <vt:lpstr>Conclusions </vt:lpstr>
      <vt:lpstr>Website Shots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False Job Postings Using Machine Learning Classification Methods</dc:title>
  <dc:creator>Miriam Farrington</dc:creator>
  <cp:lastModifiedBy>PIKACHU</cp:lastModifiedBy>
  <cp:revision>14</cp:revision>
  <dcterms:created xsi:type="dcterms:W3CDTF">2020-06-13T21:31:40Z</dcterms:created>
  <dcterms:modified xsi:type="dcterms:W3CDTF">2021-07-09T19:40:12Z</dcterms:modified>
</cp:coreProperties>
</file>