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1" r:id="rId6"/>
    <p:sldId id="263" r:id="rId7"/>
    <p:sldId id="264" r:id="rId8"/>
    <p:sldId id="265" r:id="rId9"/>
    <p:sldId id="262" r:id="rId10"/>
    <p:sldId id="260" r:id="rId11"/>
    <p:sldId id="266" r:id="rId12"/>
  </p:sldIdLst>
  <p:sldSz cx="9144000" cy="6858000" type="screen4x3"/>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A33D3AC4-C662-4DF3-9670-A9F51BE8179B}" type="datetimeFigureOut">
              <a:rPr kumimoji="1" lang="ja-JP" altLang="en-US" smtClean="0"/>
              <a:t>2017/12/28</a:t>
            </a:fld>
            <a:endParaRPr kumimoji="1" lang="ja-JP" altLang="en-US"/>
          </a:p>
        </p:txBody>
      </p:sp>
      <p:sp>
        <p:nvSpPr>
          <p:cNvPr id="4" name="フッター プレースホルダー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4790D334-16E1-4A5E-A8E6-DB0B2926A352}" type="slidenum">
              <a:rPr kumimoji="1" lang="ja-JP" altLang="en-US" smtClean="0"/>
              <a:t>‹#›</a:t>
            </a:fld>
            <a:endParaRPr kumimoji="1" lang="ja-JP" altLang="en-US"/>
          </a:p>
        </p:txBody>
      </p:sp>
    </p:spTree>
    <p:extLst>
      <p:ext uri="{BB962C8B-B14F-4D97-AF65-F5344CB8AC3E}">
        <p14:creationId xmlns:p14="http://schemas.microsoft.com/office/powerpoint/2010/main" val="136992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BA4D8D54-F767-4B87-84F4-54B4928AC071}" type="datetimeFigureOut">
              <a:rPr kumimoji="1" lang="ja-JP" altLang="en-US" smtClean="0"/>
              <a:t>2017/12/28</a:t>
            </a:fld>
            <a:endParaRPr kumimoji="1" lang="ja-JP" altLang="en-US"/>
          </a:p>
        </p:txBody>
      </p:sp>
      <p:sp>
        <p:nvSpPr>
          <p:cNvPr id="4" name="スライド イメージ プレースホルダー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24400"/>
            <a:ext cx="5486400" cy="4475163"/>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7213"/>
            <a:ext cx="2971800" cy="496887"/>
          </a:xfrm>
          <a:prstGeom prst="rect">
            <a:avLst/>
          </a:prstGeom>
        </p:spPr>
        <p:txBody>
          <a:bodyPr vert="horz" lIns="91440" tIns="45720" rIns="91440" bIns="45720" rtlCol="0" anchor="b"/>
          <a:lstStyle>
            <a:lvl1pPr algn="r">
              <a:defRPr sz="1200"/>
            </a:lvl1pPr>
          </a:lstStyle>
          <a:p>
            <a:fld id="{90F7AB1B-E606-4DA0-BAB7-E1AA25C8026E}" type="slidenum">
              <a:rPr kumimoji="1" lang="ja-JP" altLang="en-US" smtClean="0"/>
              <a:t>‹#›</a:t>
            </a:fld>
            <a:endParaRPr kumimoji="1" lang="ja-JP" altLang="en-US"/>
          </a:p>
        </p:txBody>
      </p:sp>
    </p:spTree>
    <p:extLst>
      <p:ext uri="{BB962C8B-B14F-4D97-AF65-F5344CB8AC3E}">
        <p14:creationId xmlns:p14="http://schemas.microsoft.com/office/powerpoint/2010/main" val="18991510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165472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79788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269840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81576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645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267555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91226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422084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408740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78077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2017/12/28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49550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86872-55A0-49C1-B9D2-1FF773F585F8}" type="datetimeFigureOut">
              <a:rPr kumimoji="1" lang="ja-JP" altLang="en-US" smtClean="0"/>
              <a:t>2017/12/28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829244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tkbfj573@yahoo.co.j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トレーニング用課題の仕様書</a:t>
            </a:r>
            <a:br>
              <a:rPr kumimoji="1" lang="en-US" altLang="ja-JP" dirty="0"/>
            </a:br>
            <a:r>
              <a:rPr lang="ja-JP" altLang="en-US" dirty="0"/>
              <a:t>（掲示板一覧画面の実装）</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2569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その他仕様、注意点</a:t>
            </a:r>
          </a:p>
        </p:txBody>
      </p:sp>
      <p:sp>
        <p:nvSpPr>
          <p:cNvPr id="3" name="コンテンツ プレースホルダー 2"/>
          <p:cNvSpPr>
            <a:spLocks noGrp="1"/>
          </p:cNvSpPr>
          <p:nvPr>
            <p:ph idx="1"/>
          </p:nvPr>
        </p:nvSpPr>
        <p:spPr>
          <a:xfrm>
            <a:off x="457200" y="1600200"/>
            <a:ext cx="8229600" cy="4853136"/>
          </a:xfrm>
        </p:spPr>
        <p:txBody>
          <a:bodyPr>
            <a:normAutofit fontScale="85000" lnSpcReduction="20000"/>
          </a:bodyPr>
          <a:lstStyle/>
          <a:p>
            <a:r>
              <a:rPr lang="en-US" altLang="ja-JP" sz="2000" dirty="0"/>
              <a:t>Java EE</a:t>
            </a:r>
            <a:r>
              <a:rPr lang="ja-JP" altLang="en-US" sz="2000" dirty="0"/>
              <a:t>の</a:t>
            </a:r>
            <a:r>
              <a:rPr lang="en-US" altLang="ja-JP" sz="2000" dirty="0"/>
              <a:t>Servlet/JSP</a:t>
            </a:r>
            <a:r>
              <a:rPr lang="ja-JP" altLang="en-US" sz="2000" dirty="0"/>
              <a:t>の仕様に従って実装してください。</a:t>
            </a:r>
            <a:endParaRPr lang="en-US" altLang="ja-JP" sz="2000" dirty="0"/>
          </a:p>
          <a:p>
            <a:r>
              <a:rPr lang="ja-JP" altLang="en-US" sz="2000" dirty="0"/>
              <a:t>クライアント、</a:t>
            </a:r>
            <a:r>
              <a:rPr lang="en-US" altLang="ja-JP" sz="2000" dirty="0"/>
              <a:t>AP</a:t>
            </a:r>
            <a:r>
              <a:rPr lang="ja-JP" altLang="en-US" sz="2000" dirty="0"/>
              <a:t>サーバ、</a:t>
            </a:r>
            <a:r>
              <a:rPr lang="en-US" altLang="ja-JP" sz="2000" dirty="0"/>
              <a:t>DB</a:t>
            </a:r>
            <a:r>
              <a:rPr lang="ja-JP" altLang="en-US" sz="2000" dirty="0"/>
              <a:t>サーバの文字コードは</a:t>
            </a:r>
            <a:r>
              <a:rPr lang="en-US" altLang="ja-JP" sz="2000" dirty="0"/>
              <a:t>UTF-8</a:t>
            </a:r>
            <a:r>
              <a:rPr lang="ja-JP" altLang="en-US" sz="2000" dirty="0" err="1"/>
              <a:t>で統</a:t>
            </a:r>
            <a:r>
              <a:rPr lang="ja-JP" altLang="en-US" sz="2000" dirty="0"/>
              <a:t>一してください。</a:t>
            </a:r>
          </a:p>
          <a:p>
            <a:r>
              <a:rPr kumimoji="1" lang="en-US" altLang="ja-JP" sz="2000" dirty="0"/>
              <a:t>DB</a:t>
            </a:r>
            <a:r>
              <a:rPr kumimoji="1" lang="ja-JP" altLang="en-US" sz="2000" dirty="0"/>
              <a:t>は軽量である、環境構築が楽という理由で</a:t>
            </a:r>
            <a:r>
              <a:rPr kumimoji="1" lang="en-US" altLang="ja-JP" sz="2000" dirty="0"/>
              <a:t>MySQL</a:t>
            </a:r>
            <a:r>
              <a:rPr kumimoji="1" lang="ja-JP" altLang="en-US" sz="2000" dirty="0"/>
              <a:t>が良いと思いますが</a:t>
            </a:r>
            <a:br>
              <a:rPr kumimoji="1" lang="en-US" altLang="ja-JP" sz="2000" dirty="0"/>
            </a:br>
            <a:r>
              <a:rPr kumimoji="1" lang="ja-JP" altLang="en-US" sz="2000" dirty="0"/>
              <a:t>特に制限はありません。</a:t>
            </a:r>
            <a:endParaRPr kumimoji="1" lang="en-US" altLang="ja-JP" sz="2000" dirty="0"/>
          </a:p>
          <a:p>
            <a:r>
              <a:rPr kumimoji="1" lang="en-US" altLang="ja-JP" sz="2000" dirty="0"/>
              <a:t>DB</a:t>
            </a:r>
            <a:r>
              <a:rPr kumimoji="1" lang="ja-JP" altLang="en-US" sz="2000" dirty="0"/>
              <a:t>エラーは全て“</a:t>
            </a:r>
            <a:r>
              <a:rPr kumimoji="1" lang="en-US" altLang="ja-JP" sz="2000" dirty="0"/>
              <a:t>catch</a:t>
            </a:r>
            <a:r>
              <a:rPr kumimoji="1" lang="ja-JP" altLang="en-US" sz="2000" dirty="0"/>
              <a:t>してスタックトレースを標準出力する“でよいです。</a:t>
            </a:r>
            <a:br>
              <a:rPr kumimoji="1" lang="en-US" altLang="ja-JP" sz="2000" dirty="0"/>
            </a:br>
            <a:r>
              <a:rPr kumimoji="1" lang="ja-JP" altLang="en-US" sz="2000" dirty="0"/>
              <a:t>余裕があれば、業務例外にラップしてスローして、画面・ログ出力してください。</a:t>
            </a:r>
            <a:br>
              <a:rPr kumimoji="1" lang="en-US" altLang="ja-JP" sz="2000" dirty="0"/>
            </a:br>
            <a:r>
              <a:rPr kumimoji="1" lang="ja-JP" altLang="en-US" sz="2000" dirty="0"/>
              <a:t>（ひとまず落ちないようにしてくれれば良いです。）</a:t>
            </a:r>
            <a:endParaRPr kumimoji="1" lang="en-US" altLang="ja-JP" sz="2000" dirty="0"/>
          </a:p>
          <a:p>
            <a:r>
              <a:rPr kumimoji="1" lang="en-US" altLang="ja-JP" sz="2000" dirty="0"/>
              <a:t>DB</a:t>
            </a:r>
            <a:r>
              <a:rPr kumimoji="1" lang="ja-JP" altLang="en-US" sz="2000" dirty="0"/>
              <a:t>のコネクション取得処理はマルチスレッド環境であることを考慮して</a:t>
            </a:r>
            <a:br>
              <a:rPr kumimoji="1" lang="en-US" altLang="ja-JP" sz="2000" dirty="0"/>
            </a:br>
            <a:r>
              <a:rPr kumimoji="1" lang="ja-JP" altLang="en-US" sz="2000" dirty="0"/>
              <a:t>実装してください。</a:t>
            </a:r>
            <a:endParaRPr kumimoji="1" lang="en-US" altLang="ja-JP" sz="2000" dirty="0"/>
          </a:p>
          <a:p>
            <a:r>
              <a:rPr lang="en-US" altLang="ja-JP" sz="2000" dirty="0"/>
              <a:t>JSP</a:t>
            </a:r>
            <a:r>
              <a:rPr lang="ja-JP" altLang="en-US" sz="2000" dirty="0"/>
              <a:t>の実装に際して、こだわりがなければ</a:t>
            </a:r>
            <a:r>
              <a:rPr lang="en-US" altLang="ja-JP" sz="2000" dirty="0"/>
              <a:t>JSTL</a:t>
            </a:r>
            <a:r>
              <a:rPr lang="ja-JP" altLang="en-US" sz="2000" dirty="0"/>
              <a:t>・</a:t>
            </a:r>
            <a:r>
              <a:rPr lang="en-US" altLang="ja-JP" sz="2000" dirty="0"/>
              <a:t>JSP</a:t>
            </a:r>
            <a:r>
              <a:rPr lang="ja-JP" altLang="en-US" sz="2000" dirty="0"/>
              <a:t>式・</a:t>
            </a:r>
            <a:r>
              <a:rPr lang="en-US" altLang="ja-JP" sz="2000" dirty="0"/>
              <a:t>EL</a:t>
            </a:r>
            <a:r>
              <a:rPr lang="ja-JP" altLang="en-US" sz="2000" dirty="0"/>
              <a:t>式を使用してください。</a:t>
            </a:r>
            <a:br>
              <a:rPr lang="en-US" altLang="ja-JP" sz="2000" dirty="0"/>
            </a:br>
            <a:r>
              <a:rPr lang="ja-JP" altLang="en-US" sz="2000" dirty="0"/>
              <a:t>（スクリプトレットは、可読性が落ちるので極力さけてください。）</a:t>
            </a:r>
            <a:endParaRPr lang="en-US" altLang="ja-JP" sz="2000" dirty="0"/>
          </a:p>
          <a:p>
            <a:r>
              <a:rPr lang="ja-JP" altLang="en-US" sz="2000" dirty="0"/>
              <a:t>原則、</a:t>
            </a:r>
            <a:r>
              <a:rPr lang="en-US" altLang="ja-JP" sz="2000" dirty="0"/>
              <a:t>public</a:t>
            </a:r>
            <a:r>
              <a:rPr lang="ja-JP" altLang="en-US" sz="2000" dirty="0"/>
              <a:t>メソッドにはメソッドの説明を</a:t>
            </a:r>
            <a:r>
              <a:rPr lang="en-US" altLang="ja-JP" sz="2000" dirty="0" err="1"/>
              <a:t>javadoc</a:t>
            </a:r>
            <a:r>
              <a:rPr lang="ja-JP" altLang="en-US" sz="2000" dirty="0"/>
              <a:t>で書いてください。</a:t>
            </a:r>
            <a:endParaRPr lang="en-US" altLang="ja-JP" sz="2000" dirty="0"/>
          </a:p>
          <a:p>
            <a:r>
              <a:rPr lang="ja-JP" altLang="en-US" sz="2000" dirty="0"/>
              <a:t>コメントは適切な頻度で書いてください。ある程度、知ってる人前提に見せるものとして、懇切丁寧・冗長には書かなくても良いです。ただし、「読めるコード」にはしてください。</a:t>
            </a:r>
            <a:endParaRPr lang="en-US" altLang="ja-JP" sz="2000" dirty="0"/>
          </a:p>
          <a:p>
            <a:r>
              <a:rPr lang="en-US" altLang="ja-JP" sz="2000" dirty="0"/>
              <a:t>JSP</a:t>
            </a:r>
            <a:r>
              <a:rPr lang="ja-JP" altLang="en-US" sz="2000" dirty="0"/>
              <a:t>の見た目・デザインは、こだわらなくて良いです。</a:t>
            </a:r>
            <a:br>
              <a:rPr lang="en-US" altLang="ja-JP" sz="2000" dirty="0"/>
            </a:br>
            <a:r>
              <a:rPr lang="ja-JP" altLang="en-US" sz="2000" dirty="0"/>
              <a:t>ただし、「読めるコード」にはしてください。</a:t>
            </a:r>
            <a:endParaRPr lang="en-US" altLang="ja-JP" sz="2000" dirty="0"/>
          </a:p>
          <a:p>
            <a:r>
              <a:rPr kumimoji="1" lang="ja-JP" altLang="en-US" sz="2000" dirty="0"/>
              <a:t>あくまでトレーニング用課題（業務外）なので、高い品質は求めませんが、</a:t>
            </a:r>
            <a:br>
              <a:rPr kumimoji="1" lang="en-US" altLang="ja-JP" sz="2000" dirty="0"/>
            </a:br>
            <a:r>
              <a:rPr kumimoji="1" lang="ja-JP" altLang="en-US" sz="2000" dirty="0"/>
              <a:t>動作確認をして、仕様通り動くものを提出してください。</a:t>
            </a:r>
            <a:br>
              <a:rPr kumimoji="1" lang="en-US" altLang="ja-JP" sz="2000" dirty="0"/>
            </a:br>
            <a:r>
              <a:rPr kumimoji="1" lang="ja-JP" altLang="en-US" sz="2000" dirty="0"/>
              <a:t>（中途半端でもＯＫになったらトレーニングにならないので）</a:t>
            </a:r>
          </a:p>
        </p:txBody>
      </p:sp>
    </p:spTree>
    <p:extLst>
      <p:ext uri="{BB962C8B-B14F-4D97-AF65-F5344CB8AC3E}">
        <p14:creationId xmlns:p14="http://schemas.microsoft.com/office/powerpoint/2010/main" val="319565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課題の提出について</a:t>
            </a:r>
          </a:p>
        </p:txBody>
      </p:sp>
      <p:sp>
        <p:nvSpPr>
          <p:cNvPr id="3" name="コンテンツ プレースホルダー 2"/>
          <p:cNvSpPr>
            <a:spLocks noGrp="1"/>
          </p:cNvSpPr>
          <p:nvPr>
            <p:ph idx="1"/>
          </p:nvPr>
        </p:nvSpPr>
        <p:spPr/>
        <p:txBody>
          <a:bodyPr/>
          <a:lstStyle/>
          <a:p>
            <a:r>
              <a:rPr kumimoji="1" lang="ja-JP" altLang="en-US" dirty="0"/>
              <a:t>提出先</a:t>
            </a:r>
            <a:endParaRPr kumimoji="1" lang="en-US" altLang="ja-JP" dirty="0"/>
          </a:p>
          <a:p>
            <a:pPr lvl="1"/>
            <a:r>
              <a:rPr lang="en-US" altLang="ja-JP" dirty="0">
                <a:hlinkClick r:id="rId2"/>
              </a:rPr>
              <a:t>tkbfj573@yahoo.co.jp</a:t>
            </a:r>
            <a:endParaRPr lang="en-US" altLang="ja-JP" dirty="0"/>
          </a:p>
          <a:p>
            <a:pPr lvl="1"/>
            <a:r>
              <a:rPr kumimoji="1" lang="ja-JP" altLang="en-US" sz="2000" dirty="0"/>
              <a:t>タイトルは「</a:t>
            </a:r>
            <a:r>
              <a:rPr kumimoji="1" lang="en-US" altLang="ja-JP" sz="2000" dirty="0"/>
              <a:t>【</a:t>
            </a:r>
            <a:r>
              <a:rPr lang="ja-JP" altLang="en-US" sz="2000" dirty="0"/>
              <a:t>実装課題</a:t>
            </a:r>
            <a:r>
              <a:rPr lang="en-US" altLang="ja-JP" sz="2000" dirty="0"/>
              <a:t>】Web</a:t>
            </a:r>
            <a:r>
              <a:rPr lang="ja-JP" altLang="en-US" sz="2000" dirty="0"/>
              <a:t>アプリ</a:t>
            </a:r>
            <a:r>
              <a:rPr kumimoji="1" lang="ja-JP" altLang="en-US" sz="2000" dirty="0"/>
              <a:t>」でお願いします。</a:t>
            </a:r>
            <a:endParaRPr kumimoji="1" lang="en-US" altLang="ja-JP" sz="2000" dirty="0"/>
          </a:p>
          <a:p>
            <a:pPr lvl="1"/>
            <a:r>
              <a:rPr lang="en-US" altLang="ja-JP" sz="2000" dirty="0"/>
              <a:t>Eclipse</a:t>
            </a:r>
            <a:r>
              <a:rPr lang="ja-JP" altLang="en-US" sz="2000" dirty="0"/>
              <a:t>プロジェクトをアーカイブ（</a:t>
            </a:r>
            <a:r>
              <a:rPr lang="en-US" altLang="ja-JP" sz="2000" dirty="0"/>
              <a:t>zip</a:t>
            </a:r>
            <a:r>
              <a:rPr lang="ja-JP" altLang="en-US" sz="2000" dirty="0"/>
              <a:t>でエクスポート）でください。</a:t>
            </a:r>
            <a:endParaRPr kumimoji="1" lang="en-US" altLang="ja-JP" dirty="0"/>
          </a:p>
          <a:p>
            <a:r>
              <a:rPr kumimoji="1" lang="ja-JP" altLang="en-US" dirty="0"/>
              <a:t>ギブアップしたとき</a:t>
            </a:r>
            <a:endParaRPr kumimoji="1" lang="en-US" altLang="ja-JP" dirty="0"/>
          </a:p>
          <a:p>
            <a:pPr lvl="1"/>
            <a:r>
              <a:rPr lang="ja-JP" altLang="en-US" dirty="0"/>
              <a:t>解答例をお渡しするので申し出てください</a:t>
            </a:r>
            <a:endParaRPr lang="en-US" altLang="ja-JP" dirty="0"/>
          </a:p>
          <a:p>
            <a:r>
              <a:rPr kumimoji="1" lang="ja-JP" altLang="en-US" dirty="0"/>
              <a:t>その他</a:t>
            </a:r>
            <a:endParaRPr kumimoji="1" lang="en-US" altLang="ja-JP" dirty="0"/>
          </a:p>
          <a:p>
            <a:pPr lvl="1"/>
            <a:r>
              <a:rPr lang="ja-JP" altLang="en-US" dirty="0"/>
              <a:t>会社の正式な課題ではないので業務外時間で実装してください。</a:t>
            </a:r>
            <a:endParaRPr kumimoji="1" lang="ja-JP" altLang="en-US" dirty="0"/>
          </a:p>
        </p:txBody>
      </p:sp>
    </p:spTree>
    <p:extLst>
      <p:ext uri="{BB962C8B-B14F-4D97-AF65-F5344CB8AC3E}">
        <p14:creationId xmlns:p14="http://schemas.microsoft.com/office/powerpoint/2010/main" val="12859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開発規模</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2" y="1340768"/>
            <a:ext cx="902017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サブタイトル 2"/>
          <p:cNvSpPr txBox="1">
            <a:spLocks/>
          </p:cNvSpPr>
          <p:nvPr/>
        </p:nvSpPr>
        <p:spPr>
          <a:xfrm>
            <a:off x="88402" y="5100637"/>
            <a:ext cx="7867973" cy="156872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プログラム本数：</a:t>
            </a:r>
            <a:r>
              <a:rPr lang="en-US" altLang="ja-JP" sz="2400" dirty="0"/>
              <a:t>Java:10</a:t>
            </a:r>
            <a:r>
              <a:rPr lang="ja-JP" altLang="en-US" sz="2400" dirty="0"/>
              <a:t>本　</a:t>
            </a:r>
            <a:r>
              <a:rPr lang="en-US" altLang="ja-JP" sz="2400" dirty="0"/>
              <a:t>JSP</a:t>
            </a:r>
            <a:r>
              <a:rPr lang="ja-JP" altLang="en-US" sz="2400" dirty="0"/>
              <a:t>：</a:t>
            </a:r>
            <a:r>
              <a:rPr lang="en-US" altLang="ja-JP" sz="2400" dirty="0"/>
              <a:t>1</a:t>
            </a:r>
            <a:r>
              <a:rPr lang="ja-JP" altLang="en-US" sz="2400" dirty="0"/>
              <a:t>本</a:t>
            </a:r>
            <a:endParaRPr lang="en-US" altLang="ja-JP" sz="2400" dirty="0"/>
          </a:p>
          <a:p>
            <a:r>
              <a:rPr lang="ja-JP" altLang="en-US" sz="2400" dirty="0"/>
              <a:t>ステップ数（コメント有）：約</a:t>
            </a:r>
            <a:r>
              <a:rPr lang="en-US" altLang="ja-JP" sz="2400" dirty="0"/>
              <a:t>500Step</a:t>
            </a:r>
          </a:p>
          <a:p>
            <a:r>
              <a:rPr lang="ja-JP" altLang="en-US" sz="2400" dirty="0"/>
              <a:t>目安実装時間：</a:t>
            </a:r>
            <a:r>
              <a:rPr lang="en-US" altLang="ja-JP" sz="2400" dirty="0"/>
              <a:t>4</a:t>
            </a:r>
            <a:r>
              <a:rPr lang="ja-JP" altLang="en-US" sz="2400" dirty="0"/>
              <a:t>時間　</a:t>
            </a:r>
            <a:br>
              <a:rPr lang="en-US" altLang="ja-JP" sz="2400" dirty="0"/>
            </a:br>
            <a:r>
              <a:rPr lang="ja-JP" altLang="en-US" sz="2400" dirty="0"/>
              <a:t>（</a:t>
            </a:r>
            <a:r>
              <a:rPr lang="en-US" altLang="ja-JP" sz="2400" dirty="0"/>
              <a:t>DB</a:t>
            </a:r>
            <a:r>
              <a:rPr lang="ja-JP" altLang="en-US" sz="2400" dirty="0"/>
              <a:t>環境構築時間、</a:t>
            </a:r>
            <a:r>
              <a:rPr lang="en-US" altLang="ja-JP" sz="2400" dirty="0"/>
              <a:t>jar</a:t>
            </a:r>
            <a:r>
              <a:rPr lang="ja-JP" altLang="en-US" sz="2400" dirty="0"/>
              <a:t>ファイル</a:t>
            </a:r>
            <a:r>
              <a:rPr lang="en-US" altLang="ja-JP" sz="2400" dirty="0"/>
              <a:t>DL</a:t>
            </a:r>
            <a:r>
              <a:rPr lang="ja-JP" altLang="en-US" sz="2400" dirty="0"/>
              <a:t>時間など、もろもろ込みで）</a:t>
            </a:r>
          </a:p>
        </p:txBody>
      </p:sp>
    </p:spTree>
    <p:extLst>
      <p:ext uri="{BB962C8B-B14F-4D97-AF65-F5344CB8AC3E}">
        <p14:creationId xmlns:p14="http://schemas.microsoft.com/office/powerpoint/2010/main" val="186830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掲示板一覧画面（正常）</a:t>
            </a:r>
          </a:p>
        </p:txBody>
      </p:sp>
      <p:sp>
        <p:nvSpPr>
          <p:cNvPr id="5" name="フローチャート: 処理 4"/>
          <p:cNvSpPr/>
          <p:nvPr/>
        </p:nvSpPr>
        <p:spPr>
          <a:xfrm>
            <a:off x="827584"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49902"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8" name="テキスト ボックス 7"/>
          <p:cNvSpPr txBox="1"/>
          <p:nvPr/>
        </p:nvSpPr>
        <p:spPr>
          <a:xfrm>
            <a:off x="1049902"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10" name="フローチャート: 処理 9"/>
          <p:cNvSpPr/>
          <p:nvPr/>
        </p:nvSpPr>
        <p:spPr>
          <a:xfrm>
            <a:off x="2253800"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プログラム研修のお知らせ</a:t>
            </a:r>
            <a:endParaRPr kumimoji="1" lang="ja-JP" altLang="en-US" sz="1200" dirty="0">
              <a:solidFill>
                <a:schemeClr val="tx1"/>
              </a:solidFill>
            </a:endParaRPr>
          </a:p>
        </p:txBody>
      </p:sp>
      <p:sp>
        <p:nvSpPr>
          <p:cNvPr id="11" name="フローチャート: 処理 10"/>
          <p:cNvSpPr/>
          <p:nvPr/>
        </p:nvSpPr>
        <p:spPr>
          <a:xfrm>
            <a:off x="2267744"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3/2</a:t>
            </a:r>
            <a:r>
              <a:rPr lang="ja-JP" altLang="en-US" sz="1100" dirty="0">
                <a:solidFill>
                  <a:schemeClr val="tx1"/>
                </a:solidFill>
              </a:rPr>
              <a:t>にプログラム研修をします。</a:t>
            </a:r>
            <a:endParaRPr kumimoji="1" lang="ja-JP" altLang="en-US" sz="1100" dirty="0">
              <a:solidFill>
                <a:schemeClr val="tx1"/>
              </a:solidFill>
            </a:endParaRPr>
          </a:p>
        </p:txBody>
      </p:sp>
      <p:sp>
        <p:nvSpPr>
          <p:cNvPr id="12" name="フローチャート: 処理 11"/>
          <p:cNvSpPr/>
          <p:nvPr/>
        </p:nvSpPr>
        <p:spPr>
          <a:xfrm>
            <a:off x="2267744"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18" name="フローチャート: 処理 17"/>
          <p:cNvSpPr/>
          <p:nvPr/>
        </p:nvSpPr>
        <p:spPr>
          <a:xfrm>
            <a:off x="5076056"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98374"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20" name="テキスト ボックス 19"/>
          <p:cNvSpPr txBox="1"/>
          <p:nvPr/>
        </p:nvSpPr>
        <p:spPr>
          <a:xfrm>
            <a:off x="5298374"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21" name="フローチャート: 処理 20"/>
          <p:cNvSpPr/>
          <p:nvPr/>
        </p:nvSpPr>
        <p:spPr>
          <a:xfrm>
            <a:off x="6502272"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 name="フローチャート: 処理 21"/>
          <p:cNvSpPr/>
          <p:nvPr/>
        </p:nvSpPr>
        <p:spPr>
          <a:xfrm>
            <a:off x="6516216"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処理 22"/>
          <p:cNvSpPr/>
          <p:nvPr/>
        </p:nvSpPr>
        <p:spPr>
          <a:xfrm>
            <a:off x="6516216"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26" name="テキスト ボックス 25"/>
          <p:cNvSpPr txBox="1"/>
          <p:nvPr/>
        </p:nvSpPr>
        <p:spPr>
          <a:xfrm>
            <a:off x="5379486" y="3982202"/>
            <a:ext cx="1768433" cy="261610"/>
          </a:xfrm>
          <a:prstGeom prst="rect">
            <a:avLst/>
          </a:prstGeom>
          <a:noFill/>
        </p:spPr>
        <p:txBody>
          <a:bodyPr wrap="none" rtlCol="0">
            <a:spAutoFit/>
          </a:bodyPr>
          <a:lstStyle/>
          <a:p>
            <a:r>
              <a:rPr kumimoji="1" lang="ja-JP" altLang="en-US" sz="1100" dirty="0"/>
              <a:t>プログラム研修のお知らせ</a:t>
            </a:r>
          </a:p>
        </p:txBody>
      </p:sp>
      <p:sp>
        <p:nvSpPr>
          <p:cNvPr id="27" name="右矢印 26"/>
          <p:cNvSpPr/>
          <p:nvPr/>
        </p:nvSpPr>
        <p:spPr>
          <a:xfrm>
            <a:off x="4242817" y="3226786"/>
            <a:ext cx="864096"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388399" y="3985595"/>
            <a:ext cx="1251962" cy="261610"/>
          </a:xfrm>
          <a:prstGeom prst="rect">
            <a:avLst/>
          </a:prstGeom>
          <a:noFill/>
        </p:spPr>
        <p:txBody>
          <a:bodyPr wrap="square" rtlCol="0">
            <a:spAutoFit/>
          </a:bodyPr>
          <a:lstStyle/>
          <a:p>
            <a:r>
              <a:rPr lang="en-US" altLang="ja-JP" sz="1100" dirty="0"/>
              <a:t>2013/3/1 11:00</a:t>
            </a:r>
            <a:endParaRPr kumimoji="1" lang="ja-JP" altLang="en-US" sz="1100" dirty="0"/>
          </a:p>
        </p:txBody>
      </p:sp>
      <p:sp>
        <p:nvSpPr>
          <p:cNvPr id="29" name="正方形/長方形 28"/>
          <p:cNvSpPr/>
          <p:nvPr/>
        </p:nvSpPr>
        <p:spPr>
          <a:xfrm>
            <a:off x="5426013" y="4299421"/>
            <a:ext cx="2180405" cy="276999"/>
          </a:xfrm>
          <a:prstGeom prst="rect">
            <a:avLst/>
          </a:prstGeom>
        </p:spPr>
        <p:txBody>
          <a:bodyPr wrap="none">
            <a:spAutoFit/>
          </a:bodyPr>
          <a:lstStyle/>
          <a:p>
            <a:r>
              <a:rPr lang="en-US" altLang="ja-JP" sz="1200" dirty="0">
                <a:solidFill>
                  <a:schemeClr val="tx1"/>
                </a:solidFill>
              </a:rPr>
              <a:t>3/2</a:t>
            </a:r>
            <a:r>
              <a:rPr lang="ja-JP" altLang="en-US" sz="1200" dirty="0">
                <a:solidFill>
                  <a:schemeClr val="tx1"/>
                </a:solidFill>
              </a:rPr>
              <a:t>にプログラム研修をします。</a:t>
            </a:r>
            <a:endParaRPr lang="ja-JP" altLang="en-US" sz="1200" dirty="0"/>
          </a:p>
        </p:txBody>
      </p:sp>
      <p:sp>
        <p:nvSpPr>
          <p:cNvPr id="30" name="フローチャート: 処理 29"/>
          <p:cNvSpPr/>
          <p:nvPr/>
        </p:nvSpPr>
        <p:spPr>
          <a:xfrm>
            <a:off x="5285747" y="3921398"/>
            <a:ext cx="3354613"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処理 30"/>
          <p:cNvSpPr/>
          <p:nvPr/>
        </p:nvSpPr>
        <p:spPr>
          <a:xfrm>
            <a:off x="5285746" y="4249066"/>
            <a:ext cx="3354613" cy="3946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5379485" y="4823776"/>
            <a:ext cx="1653017" cy="261610"/>
          </a:xfrm>
          <a:prstGeom prst="rect">
            <a:avLst/>
          </a:prstGeom>
          <a:noFill/>
        </p:spPr>
        <p:txBody>
          <a:bodyPr wrap="none" rtlCol="0">
            <a:spAutoFit/>
          </a:bodyPr>
          <a:lstStyle/>
          <a:p>
            <a:r>
              <a:rPr lang="ja-JP" altLang="en-US" sz="1100" dirty="0"/>
              <a:t>掲示板システム　スターﾄ</a:t>
            </a:r>
            <a:endParaRPr kumimoji="1" lang="ja-JP" altLang="en-US" sz="1100" dirty="0"/>
          </a:p>
        </p:txBody>
      </p:sp>
      <p:sp>
        <p:nvSpPr>
          <p:cNvPr id="33" name="テキスト ボックス 32"/>
          <p:cNvSpPr txBox="1"/>
          <p:nvPr/>
        </p:nvSpPr>
        <p:spPr>
          <a:xfrm>
            <a:off x="7388398" y="4827169"/>
            <a:ext cx="1251962" cy="261610"/>
          </a:xfrm>
          <a:prstGeom prst="rect">
            <a:avLst/>
          </a:prstGeom>
          <a:noFill/>
        </p:spPr>
        <p:txBody>
          <a:bodyPr wrap="square" rtlCol="0">
            <a:spAutoFit/>
          </a:bodyPr>
          <a:lstStyle/>
          <a:p>
            <a:r>
              <a:rPr lang="en-US" altLang="ja-JP" sz="1100" dirty="0"/>
              <a:t>2013/2/27 11:00</a:t>
            </a:r>
            <a:endParaRPr kumimoji="1" lang="ja-JP" altLang="en-US" sz="1100" dirty="0"/>
          </a:p>
        </p:txBody>
      </p:sp>
      <p:sp>
        <p:nvSpPr>
          <p:cNvPr id="34" name="正方形/長方形 33"/>
          <p:cNvSpPr/>
          <p:nvPr/>
        </p:nvSpPr>
        <p:spPr>
          <a:xfrm>
            <a:off x="5426012" y="5140995"/>
            <a:ext cx="2877711" cy="276999"/>
          </a:xfrm>
          <a:prstGeom prst="rect">
            <a:avLst/>
          </a:prstGeom>
        </p:spPr>
        <p:txBody>
          <a:bodyPr wrap="none">
            <a:spAutoFit/>
          </a:bodyPr>
          <a:lstStyle/>
          <a:p>
            <a:r>
              <a:rPr lang="ja-JP" altLang="en-US" sz="1200" dirty="0"/>
              <a:t>本日、掲示板システムをスタートしました。</a:t>
            </a:r>
          </a:p>
        </p:txBody>
      </p:sp>
      <p:sp>
        <p:nvSpPr>
          <p:cNvPr id="35" name="フローチャート: 処理 34"/>
          <p:cNvSpPr/>
          <p:nvPr/>
        </p:nvSpPr>
        <p:spPr>
          <a:xfrm>
            <a:off x="5285746" y="4762972"/>
            <a:ext cx="3354613"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処理 35"/>
          <p:cNvSpPr/>
          <p:nvPr/>
        </p:nvSpPr>
        <p:spPr>
          <a:xfrm>
            <a:off x="5285745" y="5090640"/>
            <a:ext cx="3354613" cy="3946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683568" y="4827169"/>
            <a:ext cx="3736032" cy="1338135"/>
          </a:xfrm>
          <a:prstGeom prst="wedgeRectCallout">
            <a:avLst>
              <a:gd name="adj1" fmla="val 69419"/>
              <a:gd name="adj2" fmla="val -70898"/>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入力した内容が</a:t>
            </a:r>
            <a:r>
              <a:rPr lang="en-US" altLang="ja-JP" dirty="0">
                <a:solidFill>
                  <a:schemeClr val="tx1"/>
                </a:solidFill>
              </a:rPr>
              <a:t>DB</a:t>
            </a:r>
            <a:r>
              <a:rPr lang="ja-JP" altLang="en-US" dirty="0" err="1">
                <a:solidFill>
                  <a:schemeClr val="tx1"/>
                </a:solidFill>
              </a:rPr>
              <a:t>に登</a:t>
            </a:r>
            <a:r>
              <a:rPr lang="ja-JP" altLang="en-US" dirty="0">
                <a:solidFill>
                  <a:schemeClr val="tx1"/>
                </a:solidFill>
              </a:rPr>
              <a:t>録される。</a:t>
            </a:r>
            <a:endParaRPr lang="en-US" altLang="ja-JP" dirty="0">
              <a:solidFill>
                <a:schemeClr val="tx1"/>
              </a:solidFill>
            </a:endParaRPr>
          </a:p>
          <a:p>
            <a:r>
              <a:rPr lang="en-US" altLang="ja-JP" dirty="0">
                <a:solidFill>
                  <a:schemeClr val="tx1"/>
                </a:solidFill>
              </a:rPr>
              <a:t>DB</a:t>
            </a:r>
            <a:r>
              <a:rPr lang="ja-JP" altLang="en-US" dirty="0">
                <a:solidFill>
                  <a:schemeClr val="tx1"/>
                </a:solidFill>
              </a:rPr>
              <a:t>登録処理完了後は、</a:t>
            </a:r>
            <a:endParaRPr lang="en-US" altLang="ja-JP" dirty="0">
              <a:solidFill>
                <a:schemeClr val="tx1"/>
              </a:solidFill>
            </a:endParaRPr>
          </a:p>
          <a:p>
            <a:r>
              <a:rPr lang="ja-JP" altLang="en-US" dirty="0">
                <a:solidFill>
                  <a:schemeClr val="tx1"/>
                </a:solidFill>
              </a:rPr>
              <a:t>登録日時の降順で、一括検索する。</a:t>
            </a:r>
            <a:endParaRPr lang="en-US" altLang="ja-JP" dirty="0">
              <a:solidFill>
                <a:schemeClr val="tx1"/>
              </a:solidFill>
            </a:endParaRPr>
          </a:p>
          <a:p>
            <a:r>
              <a:rPr kumimoji="1" lang="ja-JP" altLang="en-US" dirty="0">
                <a:solidFill>
                  <a:schemeClr val="tx1"/>
                </a:solidFill>
              </a:rPr>
              <a:t>ページング処理は実装しなくてよい。</a:t>
            </a:r>
          </a:p>
        </p:txBody>
      </p:sp>
    </p:spTree>
    <p:extLst>
      <p:ext uri="{BB962C8B-B14F-4D97-AF65-F5344CB8AC3E}">
        <p14:creationId xmlns:p14="http://schemas.microsoft.com/office/powerpoint/2010/main" val="156026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メッセージ一覧画面（入力エラー）</a:t>
            </a:r>
          </a:p>
        </p:txBody>
      </p:sp>
      <p:sp>
        <p:nvSpPr>
          <p:cNvPr id="5" name="フローチャート: 処理 4"/>
          <p:cNvSpPr/>
          <p:nvPr/>
        </p:nvSpPr>
        <p:spPr>
          <a:xfrm>
            <a:off x="827584"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49902"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8" name="テキスト ボックス 7"/>
          <p:cNvSpPr txBox="1"/>
          <p:nvPr/>
        </p:nvSpPr>
        <p:spPr>
          <a:xfrm>
            <a:off x="1049902"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10" name="フローチャート: 処理 9"/>
          <p:cNvSpPr/>
          <p:nvPr/>
        </p:nvSpPr>
        <p:spPr>
          <a:xfrm>
            <a:off x="2253800"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abcdefg</a:t>
            </a:r>
            <a:endParaRPr kumimoji="1" lang="ja-JP" altLang="en-US" sz="1200" dirty="0">
              <a:solidFill>
                <a:schemeClr val="tx1"/>
              </a:solidFill>
            </a:endParaRPr>
          </a:p>
        </p:txBody>
      </p:sp>
      <p:sp>
        <p:nvSpPr>
          <p:cNvPr id="11" name="フローチャート: 処理 10"/>
          <p:cNvSpPr/>
          <p:nvPr/>
        </p:nvSpPr>
        <p:spPr>
          <a:xfrm>
            <a:off x="2267744"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01234567890123456789012345678901234567890123456789012345678901234567890123456789012345678901234567891</a:t>
            </a:r>
            <a:endParaRPr lang="ja-JP" altLang="en-US" sz="1100" dirty="0">
              <a:solidFill>
                <a:schemeClr val="tx1"/>
              </a:solidFill>
            </a:endParaRPr>
          </a:p>
        </p:txBody>
      </p:sp>
      <p:sp>
        <p:nvSpPr>
          <p:cNvPr id="12" name="フローチャート: 処理 11"/>
          <p:cNvSpPr/>
          <p:nvPr/>
        </p:nvSpPr>
        <p:spPr>
          <a:xfrm>
            <a:off x="2267744"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18" name="フローチャート: 処理 17"/>
          <p:cNvSpPr/>
          <p:nvPr/>
        </p:nvSpPr>
        <p:spPr>
          <a:xfrm>
            <a:off x="5076056"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69798" y="2572188"/>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20" name="テキスト ボックス 19"/>
          <p:cNvSpPr txBox="1"/>
          <p:nvPr/>
        </p:nvSpPr>
        <p:spPr>
          <a:xfrm>
            <a:off x="5269798" y="3003075"/>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21" name="フローチャート: 処理 20"/>
          <p:cNvSpPr/>
          <p:nvPr/>
        </p:nvSpPr>
        <p:spPr>
          <a:xfrm>
            <a:off x="6473696" y="2572188"/>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 name="フローチャート: 処理 21"/>
          <p:cNvSpPr/>
          <p:nvPr/>
        </p:nvSpPr>
        <p:spPr>
          <a:xfrm>
            <a:off x="6487640" y="3003075"/>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処理 22"/>
          <p:cNvSpPr/>
          <p:nvPr/>
        </p:nvSpPr>
        <p:spPr>
          <a:xfrm>
            <a:off x="6487640" y="4013384"/>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27" name="右矢印 26"/>
          <p:cNvSpPr/>
          <p:nvPr/>
        </p:nvSpPr>
        <p:spPr>
          <a:xfrm>
            <a:off x="4242817" y="3226786"/>
            <a:ext cx="864096"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1154311" y="4199936"/>
            <a:ext cx="4350834" cy="2109383"/>
          </a:xfrm>
          <a:prstGeom prst="wedgeRectCallout">
            <a:avLst>
              <a:gd name="adj1" fmla="val 58475"/>
              <a:gd name="adj2" fmla="val -72055"/>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rPr>
              <a:t>エラーメッセージは下記の通り出力すること</a:t>
            </a:r>
            <a:br>
              <a:rPr kumimoji="1" lang="en-US" altLang="ja-JP" sz="1100" dirty="0">
                <a:solidFill>
                  <a:schemeClr val="tx1"/>
                </a:solidFill>
              </a:rPr>
            </a:br>
            <a:r>
              <a:rPr lang="en-US" altLang="ja-JP" sz="1100" dirty="0">
                <a:solidFill>
                  <a:schemeClr val="tx1"/>
                </a:solidFill>
              </a:rPr>
              <a:t>※</a:t>
            </a:r>
            <a:r>
              <a:rPr lang="ja-JP" altLang="en-US" sz="1100" dirty="0">
                <a:solidFill>
                  <a:schemeClr val="tx1"/>
                </a:solidFill>
              </a:rPr>
              <a:t>空白のみも、未入力とみなす。</a:t>
            </a:r>
            <a:endParaRPr kumimoji="1" lang="en-US" altLang="ja-JP" sz="1100" dirty="0">
              <a:solidFill>
                <a:schemeClr val="tx1"/>
              </a:solidFill>
            </a:endParaRPr>
          </a:p>
          <a:p>
            <a:r>
              <a:rPr kumimoji="1" lang="en-US" altLang="ja-JP" sz="1000" dirty="0">
                <a:solidFill>
                  <a:schemeClr val="tx1"/>
                </a:solidFill>
              </a:rPr>
              <a:t>【</a:t>
            </a:r>
            <a:r>
              <a:rPr kumimoji="1" lang="ja-JP" altLang="en-US" sz="1000" dirty="0">
                <a:solidFill>
                  <a:schemeClr val="tx1"/>
                </a:solidFill>
              </a:rPr>
              <a:t>タイトルについて</a:t>
            </a:r>
            <a:r>
              <a:rPr kumimoji="1" lang="en-US" altLang="ja-JP" sz="1000" dirty="0">
                <a:solidFill>
                  <a:schemeClr val="tx1"/>
                </a:solidFill>
              </a:rPr>
              <a:t>】</a:t>
            </a:r>
          </a:p>
          <a:p>
            <a:r>
              <a:rPr lang="ja-JP" altLang="en-US" sz="1000" dirty="0">
                <a:solidFill>
                  <a:schemeClr val="tx1"/>
                </a:solidFill>
              </a:rPr>
              <a:t>タイトルを入力してください。（優先度１）</a:t>
            </a:r>
            <a:endParaRPr lang="en-US" altLang="ja-JP" sz="1000" dirty="0">
              <a:solidFill>
                <a:schemeClr val="tx1"/>
              </a:solidFill>
            </a:endParaRPr>
          </a:p>
          <a:p>
            <a:r>
              <a:rPr lang="ja-JP" altLang="en-US" sz="1000" dirty="0">
                <a:solidFill>
                  <a:schemeClr val="tx1"/>
                </a:solidFill>
              </a:rPr>
              <a:t>タイトルは全角文字で入力してください。 （優先度２）</a:t>
            </a:r>
            <a:endParaRPr lang="en-US" altLang="ja-JP" sz="1000" dirty="0">
              <a:solidFill>
                <a:schemeClr val="tx1"/>
              </a:solidFill>
            </a:endParaRPr>
          </a:p>
          <a:p>
            <a:r>
              <a:rPr lang="ja-JP" altLang="en-US" sz="1000" dirty="0">
                <a:solidFill>
                  <a:schemeClr val="tx1"/>
                </a:solidFill>
              </a:rPr>
              <a:t>タイトルは２０字以内で入力してください。 （優先度２）</a:t>
            </a:r>
            <a:endParaRPr lang="en-US" altLang="ja-JP" sz="1000" dirty="0">
              <a:solidFill>
                <a:schemeClr val="tx1"/>
              </a:solidFill>
            </a:endParaRPr>
          </a:p>
          <a:p>
            <a:endParaRPr kumimoji="1" lang="en-US" altLang="ja-JP" sz="1000" dirty="0">
              <a:solidFill>
                <a:schemeClr val="tx1"/>
              </a:solidFill>
            </a:endParaRPr>
          </a:p>
          <a:p>
            <a:r>
              <a:rPr lang="en-US" altLang="ja-JP" sz="1000" dirty="0">
                <a:solidFill>
                  <a:schemeClr val="tx1"/>
                </a:solidFill>
              </a:rPr>
              <a:t>【</a:t>
            </a:r>
            <a:r>
              <a:rPr lang="ja-JP" altLang="en-US" sz="1000" dirty="0">
                <a:solidFill>
                  <a:schemeClr val="tx1"/>
                </a:solidFill>
              </a:rPr>
              <a:t>投稿内容</a:t>
            </a:r>
            <a:r>
              <a:rPr lang="en-US" altLang="ja-JP" sz="1000" dirty="0">
                <a:solidFill>
                  <a:schemeClr val="tx1"/>
                </a:solidFill>
              </a:rPr>
              <a:t>】</a:t>
            </a:r>
          </a:p>
          <a:p>
            <a:r>
              <a:rPr lang="ja-JP" altLang="en-US" sz="1000" dirty="0">
                <a:solidFill>
                  <a:schemeClr val="tx1"/>
                </a:solidFill>
              </a:rPr>
              <a:t>投稿内容を入力してください。（優先度１）</a:t>
            </a:r>
            <a:endParaRPr lang="en-US" altLang="ja-JP" sz="1000" dirty="0">
              <a:solidFill>
                <a:schemeClr val="tx1"/>
              </a:solidFill>
            </a:endParaRPr>
          </a:p>
          <a:p>
            <a:r>
              <a:rPr lang="ja-JP" altLang="en-US" sz="1000" dirty="0">
                <a:solidFill>
                  <a:schemeClr val="tx1"/>
                </a:solidFill>
              </a:rPr>
              <a:t>投稿内容は１００字以内で入力してください。 （優先度２）</a:t>
            </a:r>
            <a:endParaRPr kumimoji="1" lang="ja-JP" altLang="en-US" sz="1000" dirty="0">
              <a:solidFill>
                <a:schemeClr val="tx1"/>
              </a:solidFill>
            </a:endParaRPr>
          </a:p>
        </p:txBody>
      </p:sp>
      <p:sp>
        <p:nvSpPr>
          <p:cNvPr id="38" name="テキスト ボックス 37"/>
          <p:cNvSpPr txBox="1"/>
          <p:nvPr/>
        </p:nvSpPr>
        <p:spPr>
          <a:xfrm>
            <a:off x="5269798" y="1757877"/>
            <a:ext cx="3355754" cy="430887"/>
          </a:xfrm>
          <a:prstGeom prst="rect">
            <a:avLst/>
          </a:prstGeom>
          <a:noFill/>
        </p:spPr>
        <p:txBody>
          <a:bodyPr wrap="square" rtlCol="0">
            <a:spAutoFit/>
          </a:bodyPr>
          <a:lstStyle/>
          <a:p>
            <a:r>
              <a:rPr lang="ja-JP" altLang="en-US" sz="1100" dirty="0"/>
              <a:t>タイトルは全角文字で入力してください</a:t>
            </a:r>
            <a:r>
              <a:rPr kumimoji="1" lang="ja-JP" altLang="en-US" sz="1100" dirty="0"/>
              <a:t>。</a:t>
            </a:r>
            <a:endParaRPr kumimoji="1" lang="en-US" altLang="ja-JP" sz="1100" dirty="0"/>
          </a:p>
          <a:p>
            <a:r>
              <a:rPr lang="ja-JP" altLang="en-US" sz="1100" dirty="0"/>
              <a:t>投稿内容は１００字以内で入力してください。</a:t>
            </a:r>
            <a:endParaRPr kumimoji="1" lang="ja-JP" altLang="en-US" sz="1100" dirty="0"/>
          </a:p>
        </p:txBody>
      </p:sp>
    </p:spTree>
    <p:extLst>
      <p:ext uri="{BB962C8B-B14F-4D97-AF65-F5344CB8AC3E}">
        <p14:creationId xmlns:p14="http://schemas.microsoft.com/office/powerpoint/2010/main" val="306557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テーブル仕様</a:t>
            </a:r>
            <a:br>
              <a:rPr lang="en-US" altLang="ja-JP" dirty="0"/>
            </a:br>
            <a:r>
              <a:rPr lang="ja-JP" altLang="en-US" dirty="0"/>
              <a:t>（メッセージテーブル）</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596135" cy="128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p:cNvSpPr/>
          <p:nvPr/>
        </p:nvSpPr>
        <p:spPr>
          <a:xfrm>
            <a:off x="611559" y="3789040"/>
            <a:ext cx="7596135" cy="923330"/>
          </a:xfrm>
          <a:prstGeom prst="rect">
            <a:avLst/>
          </a:prstGeom>
        </p:spPr>
        <p:txBody>
          <a:bodyPr wrap="square">
            <a:spAutoFit/>
          </a:bodyPr>
          <a:lstStyle/>
          <a:p>
            <a:r>
              <a:rPr lang="ja-JP" altLang="en-US" dirty="0"/>
              <a:t>・　</a:t>
            </a:r>
            <a:r>
              <a:rPr lang="en-US" altLang="ja-JP" dirty="0"/>
              <a:t>SQL</a:t>
            </a:r>
            <a:r>
              <a:rPr lang="ja-JP" altLang="en-US" dirty="0"/>
              <a:t>はプログラム中にハードコーディングして良いです。</a:t>
            </a:r>
            <a:endParaRPr lang="en-US" altLang="ja-JP" dirty="0"/>
          </a:p>
          <a:p>
            <a:r>
              <a:rPr lang="ja-JP" altLang="en-US" dirty="0"/>
              <a:t>　ただし</a:t>
            </a:r>
            <a:r>
              <a:rPr lang="en-US" altLang="ja-JP" dirty="0"/>
              <a:t>CREATE</a:t>
            </a:r>
            <a:r>
              <a:rPr lang="ja-JP" altLang="en-US" dirty="0"/>
              <a:t>文については、</a:t>
            </a:r>
            <a:r>
              <a:rPr lang="en-US" altLang="ja-JP" dirty="0"/>
              <a:t>SQL</a:t>
            </a:r>
            <a:r>
              <a:rPr lang="ja-JP" altLang="en-US" dirty="0"/>
              <a:t>ファイルを作成してください。</a:t>
            </a:r>
            <a:br>
              <a:rPr lang="en-US" altLang="ja-JP" dirty="0"/>
            </a:br>
            <a:r>
              <a:rPr lang="ja-JP" altLang="en-US" dirty="0"/>
              <a:t>　（</a:t>
            </a:r>
            <a:r>
              <a:rPr lang="en-US" altLang="ja-JP" dirty="0"/>
              <a:t>WEB-INF</a:t>
            </a:r>
            <a:r>
              <a:rPr lang="ja-JP" altLang="en-US" dirty="0"/>
              <a:t>配下の任意ディレクトリに格納してください。）</a:t>
            </a:r>
          </a:p>
        </p:txBody>
      </p:sp>
    </p:spTree>
    <p:extLst>
      <p:ext uri="{BB962C8B-B14F-4D97-AF65-F5344CB8AC3E}">
        <p14:creationId xmlns:p14="http://schemas.microsoft.com/office/powerpoint/2010/main" val="286177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kumimoji="1" lang="ja-JP" altLang="en-US" dirty="0"/>
              <a:t>クラス一覧</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14827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539552" y="4869160"/>
            <a:ext cx="7632848" cy="646331"/>
          </a:xfrm>
          <a:prstGeom prst="rect">
            <a:avLst/>
          </a:prstGeom>
        </p:spPr>
        <p:txBody>
          <a:bodyPr wrap="square">
            <a:spAutoFit/>
          </a:bodyPr>
          <a:lstStyle/>
          <a:p>
            <a:r>
              <a:rPr lang="ja-JP" altLang="en-US" dirty="0"/>
              <a:t>必ずしも、このクラス一覧に従わなくても良いですが、</a:t>
            </a:r>
            <a:br>
              <a:rPr lang="en-US" altLang="ja-JP" dirty="0"/>
            </a:br>
            <a:r>
              <a:rPr lang="ja-JP" altLang="en-US" dirty="0"/>
              <a:t>その際は、理由を教えてください。</a:t>
            </a:r>
            <a:endParaRPr lang="en-US" altLang="ja-JP" dirty="0"/>
          </a:p>
        </p:txBody>
      </p:sp>
    </p:spTree>
    <p:extLst>
      <p:ext uri="{BB962C8B-B14F-4D97-AF65-F5344CB8AC3E}">
        <p14:creationId xmlns:p14="http://schemas.microsoft.com/office/powerpoint/2010/main" val="358472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kumimoji="1" lang="ja-JP" altLang="en-US" sz="2800" dirty="0"/>
              <a:t>クラス図</a:t>
            </a:r>
            <a:r>
              <a:rPr kumimoji="1" lang="en-US" altLang="ja-JP" sz="2800" dirty="0"/>
              <a:t>(</a:t>
            </a:r>
            <a:r>
              <a:rPr kumimoji="1" lang="ja-JP" altLang="en-US" sz="2800" dirty="0"/>
              <a:t>その１）</a:t>
            </a:r>
          </a:p>
        </p:txBody>
      </p:sp>
      <p:sp>
        <p:nvSpPr>
          <p:cNvPr id="4" name="フローチャート: 処理 3"/>
          <p:cNvSpPr/>
          <p:nvPr/>
        </p:nvSpPr>
        <p:spPr>
          <a:xfrm>
            <a:off x="5430005" y="2423403"/>
            <a:ext cx="2808312" cy="86138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tx1"/>
                </a:solidFill>
              </a:rPr>
              <a:t>MessageBean</a:t>
            </a: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registerDate</a:t>
            </a:r>
            <a:r>
              <a:rPr lang="en-US" altLang="ja-JP" sz="1400" dirty="0">
                <a:solidFill>
                  <a:schemeClr val="tx1"/>
                </a:solidFill>
              </a:rPr>
              <a:t> :String</a:t>
            </a:r>
            <a:endParaRPr kumimoji="1" lang="ja-JP" altLang="en-US" sz="1400" dirty="0">
              <a:solidFill>
                <a:schemeClr val="tx1"/>
              </a:solidFill>
            </a:endParaRPr>
          </a:p>
        </p:txBody>
      </p:sp>
      <p:sp>
        <p:nvSpPr>
          <p:cNvPr id="5" name="フローチャート: 処理 4"/>
          <p:cNvSpPr/>
          <p:nvPr/>
        </p:nvSpPr>
        <p:spPr>
          <a:xfrm>
            <a:off x="5279898" y="889261"/>
            <a:ext cx="3108525" cy="108012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Ｍｅｓｓａｇｅ</a:t>
            </a:r>
            <a:r>
              <a:rPr kumimoji="1" lang="en-US" altLang="ja-JP" sz="1400" dirty="0" err="1">
                <a:solidFill>
                  <a:schemeClr val="tx1"/>
                </a:solidFill>
              </a:rPr>
              <a:t>BoardListBean</a:t>
            </a:r>
            <a:endParaRPr kumimoji="1" lang="en-US" altLang="ja-JP" sz="1400" dirty="0">
              <a:solidFill>
                <a:schemeClr val="tx1"/>
              </a:solidFill>
            </a:endParaRPr>
          </a:p>
          <a:p>
            <a:pPr algn="ct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messageBeanList</a:t>
            </a:r>
            <a:r>
              <a:rPr lang="en-US" altLang="ja-JP" sz="1400" dirty="0">
                <a:solidFill>
                  <a:schemeClr val="tx1"/>
                </a:solidFill>
              </a:rPr>
              <a:t> :List&lt;</a:t>
            </a:r>
            <a:r>
              <a:rPr lang="en-US" altLang="ja-JP" sz="1400" dirty="0" err="1">
                <a:solidFill>
                  <a:schemeClr val="tx1"/>
                </a:solidFill>
              </a:rPr>
              <a:t>MessageBean</a:t>
            </a:r>
            <a:r>
              <a:rPr lang="en-US" altLang="ja-JP" sz="1400" dirty="0">
                <a:solidFill>
                  <a:schemeClr val="tx1"/>
                </a:solidFill>
              </a:rPr>
              <a:t>&gt;</a:t>
            </a:r>
            <a:endParaRPr kumimoji="1" lang="ja-JP" altLang="en-US" sz="1400" dirty="0">
              <a:solidFill>
                <a:schemeClr val="tx1"/>
              </a:solidFill>
            </a:endParaRPr>
          </a:p>
        </p:txBody>
      </p:sp>
      <p:grpSp>
        <p:nvGrpSpPr>
          <p:cNvPr id="8" name="グループ化 7"/>
          <p:cNvGrpSpPr/>
          <p:nvPr/>
        </p:nvGrpSpPr>
        <p:grpSpPr>
          <a:xfrm>
            <a:off x="606526" y="1312339"/>
            <a:ext cx="2823120" cy="884053"/>
            <a:chOff x="4337844" y="1320811"/>
            <a:chExt cx="2823120" cy="884053"/>
          </a:xfrm>
        </p:grpSpPr>
        <p:sp>
          <p:nvSpPr>
            <p:cNvPr id="6" name="フローチャート: 処理 5"/>
            <p:cNvSpPr/>
            <p:nvPr/>
          </p:nvSpPr>
          <p:spPr>
            <a:xfrm>
              <a:off x="4337844" y="1320811"/>
              <a:ext cx="2808312" cy="344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geBoardListServlet</a:t>
              </a:r>
              <a:endParaRPr kumimoji="1" lang="en-US" altLang="ja-JP" sz="1400" dirty="0">
                <a:solidFill>
                  <a:schemeClr val="tx1"/>
                </a:solidFill>
              </a:endParaRPr>
            </a:p>
          </p:txBody>
        </p:sp>
        <p:sp>
          <p:nvSpPr>
            <p:cNvPr id="7" name="フローチャート: 処理 6"/>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kumimoji="1" lang="en-US" altLang="ja-JP" sz="1400" dirty="0" err="1">
                  <a:solidFill>
                    <a:schemeClr val="tx1"/>
                  </a:solidFill>
                </a:rPr>
                <a:t>doPost</a:t>
              </a:r>
              <a:r>
                <a:rPr kumimoji="1" lang="en-US" altLang="ja-JP" sz="1400" dirty="0">
                  <a:solidFill>
                    <a:schemeClr val="tx1"/>
                  </a:solidFill>
                </a:rPr>
                <a:t>() :void</a:t>
              </a:r>
            </a:p>
          </p:txBody>
        </p:sp>
      </p:grpSp>
      <p:grpSp>
        <p:nvGrpSpPr>
          <p:cNvPr id="9" name="グループ化 8"/>
          <p:cNvGrpSpPr/>
          <p:nvPr/>
        </p:nvGrpSpPr>
        <p:grpSpPr>
          <a:xfrm>
            <a:off x="438968" y="2854095"/>
            <a:ext cx="4392488" cy="1111134"/>
            <a:chOff x="4352652" y="1093730"/>
            <a:chExt cx="2811636" cy="1111134"/>
          </a:xfrm>
        </p:grpSpPr>
        <p:sp>
          <p:nvSpPr>
            <p:cNvPr id="10" name="フローチャート: 処理 9"/>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geBoardBusinessLogic</a:t>
              </a:r>
              <a:endParaRPr kumimoji="1" lang="en-US" altLang="ja-JP" sz="1400" dirty="0">
                <a:solidFill>
                  <a:schemeClr val="tx1"/>
                </a:solidFill>
              </a:endParaRPr>
            </a:p>
          </p:txBody>
        </p:sp>
        <p:sp>
          <p:nvSpPr>
            <p:cNvPr id="11" name="フローチャート: 処理 10"/>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u="sng" dirty="0">
                  <a:solidFill>
                    <a:schemeClr val="tx1"/>
                  </a:solidFill>
                </a:rPr>
                <a:t>+ </a:t>
              </a:r>
              <a:r>
                <a:rPr lang="en-US" altLang="ja-JP" sz="1400" u="sng" dirty="0" err="1">
                  <a:solidFill>
                    <a:schemeClr val="tx1"/>
                  </a:solidFill>
                </a:rPr>
                <a:t>registerMessage</a:t>
              </a:r>
              <a:r>
                <a:rPr lang="en-US" altLang="ja-JP" sz="1400" u="sng" dirty="0">
                  <a:solidFill>
                    <a:schemeClr val="tx1"/>
                  </a:solidFill>
                </a:rPr>
                <a:t>   </a:t>
              </a:r>
              <a:r>
                <a:rPr kumimoji="1" lang="en-US" altLang="ja-JP" sz="1400" u="sng" dirty="0">
                  <a:solidFill>
                    <a:schemeClr val="tx1"/>
                  </a:solidFill>
                </a:rPr>
                <a:t>(</a:t>
              </a:r>
              <a:r>
                <a:rPr kumimoji="1" lang="en-US" altLang="ja-JP" sz="1400" u="sng" dirty="0" err="1">
                  <a:solidFill>
                    <a:schemeClr val="tx1"/>
                  </a:solidFill>
                </a:rPr>
                <a:t>MessageBoadListBean</a:t>
              </a:r>
              <a:r>
                <a:rPr kumimoji="1" lang="en-US" altLang="ja-JP" sz="1400" u="sng" dirty="0">
                  <a:solidFill>
                    <a:schemeClr val="tx1"/>
                  </a:solidFill>
                </a:rPr>
                <a:t> bean) :void</a:t>
              </a:r>
            </a:p>
            <a:p>
              <a:r>
                <a:rPr lang="en-US" altLang="ja-JP" sz="1400" u="sng" dirty="0">
                  <a:solidFill>
                    <a:schemeClr val="tx1"/>
                  </a:solidFill>
                </a:rPr>
                <a:t>+ </a:t>
              </a:r>
              <a:r>
                <a:rPr lang="en-US" altLang="ja-JP" sz="1400" u="sng" dirty="0" err="1">
                  <a:solidFill>
                    <a:schemeClr val="tx1"/>
                  </a:solidFill>
                </a:rPr>
                <a:t>searchMessage</a:t>
              </a:r>
              <a:r>
                <a:rPr lang="en-US" altLang="ja-JP" sz="1400" u="sng" dirty="0">
                  <a:solidFill>
                    <a:schemeClr val="tx1"/>
                  </a:solidFill>
                </a:rPr>
                <a:t>() :List&lt;</a:t>
              </a:r>
              <a:r>
                <a:rPr lang="en-US" altLang="ja-JP" sz="1400" u="sng" dirty="0" err="1">
                  <a:solidFill>
                    <a:schemeClr val="tx1"/>
                  </a:solidFill>
                </a:rPr>
                <a:t>MessageBean</a:t>
              </a:r>
              <a:r>
                <a:rPr lang="en-US" altLang="ja-JP" sz="1400" u="sng" dirty="0">
                  <a:solidFill>
                    <a:schemeClr val="tx1"/>
                  </a:solidFill>
                </a:rPr>
                <a:t>&gt;</a:t>
              </a:r>
              <a:endParaRPr kumimoji="1" lang="en-US" altLang="ja-JP" sz="1400" u="sng" dirty="0">
                <a:solidFill>
                  <a:schemeClr val="tx1"/>
                </a:solidFill>
              </a:endParaRPr>
            </a:p>
          </p:txBody>
        </p:sp>
      </p:grpSp>
      <p:grpSp>
        <p:nvGrpSpPr>
          <p:cNvPr id="13" name="グループ化 12"/>
          <p:cNvGrpSpPr/>
          <p:nvPr/>
        </p:nvGrpSpPr>
        <p:grpSpPr>
          <a:xfrm>
            <a:off x="5153093" y="4191504"/>
            <a:ext cx="3855209" cy="1111134"/>
            <a:chOff x="4352652" y="1093730"/>
            <a:chExt cx="2811636" cy="1111134"/>
          </a:xfrm>
        </p:grpSpPr>
        <p:sp>
          <p:nvSpPr>
            <p:cNvPr id="14" name="フローチャート: 処理 13"/>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geBoardRegisterCheck</a:t>
              </a:r>
              <a:endParaRPr kumimoji="1" lang="en-US" altLang="ja-JP" sz="1400" dirty="0">
                <a:solidFill>
                  <a:schemeClr val="tx1"/>
                </a:solidFill>
              </a:endParaRPr>
            </a:p>
          </p:txBody>
        </p:sp>
        <p:sp>
          <p:nvSpPr>
            <p:cNvPr id="15" name="フローチャート: 処理 14"/>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u="sng" dirty="0">
                  <a:solidFill>
                    <a:schemeClr val="tx1"/>
                  </a:solidFill>
                </a:rPr>
                <a:t>+ </a:t>
              </a:r>
              <a:r>
                <a:rPr lang="en-US" altLang="ja-JP" sz="1400" u="sng" dirty="0" err="1">
                  <a:solidFill>
                    <a:schemeClr val="tx1"/>
                  </a:solidFill>
                </a:rPr>
                <a:t>checkInputData</a:t>
              </a:r>
              <a:r>
                <a:rPr lang="en-US" altLang="ja-JP" sz="1400" u="sng" dirty="0">
                  <a:solidFill>
                    <a:schemeClr val="tx1"/>
                  </a:solidFill>
                </a:rPr>
                <a:t>   </a:t>
              </a:r>
              <a:br>
                <a:rPr lang="en-US" altLang="ja-JP" sz="1400" u="sng" dirty="0">
                  <a:solidFill>
                    <a:schemeClr val="tx1"/>
                  </a:solidFill>
                </a:rPr>
              </a:br>
              <a:r>
                <a:rPr lang="en-US" altLang="ja-JP" sz="1400" dirty="0">
                  <a:solidFill>
                    <a:schemeClr val="tx1"/>
                  </a:solidFill>
                </a:rPr>
                <a:t>    </a:t>
              </a:r>
              <a:r>
                <a:rPr kumimoji="1" lang="en-US" altLang="ja-JP" sz="1400" u="sng" dirty="0">
                  <a:solidFill>
                    <a:schemeClr val="tx1"/>
                  </a:solidFill>
                </a:rPr>
                <a:t>(</a:t>
              </a:r>
              <a:r>
                <a:rPr kumimoji="1" lang="en-US" altLang="ja-JP" sz="1400" u="sng" dirty="0" err="1">
                  <a:solidFill>
                    <a:schemeClr val="tx1"/>
                  </a:solidFill>
                </a:rPr>
                <a:t>MessageBoadListBean</a:t>
              </a:r>
              <a:r>
                <a:rPr lang="en-US" altLang="ja-JP" sz="1400" u="sng" dirty="0">
                  <a:solidFill>
                    <a:schemeClr val="tx1"/>
                  </a:solidFill>
                </a:rPr>
                <a:t> </a:t>
              </a:r>
              <a:r>
                <a:rPr kumimoji="1" lang="en-US" altLang="ja-JP" sz="1400" u="sng" dirty="0">
                  <a:solidFill>
                    <a:schemeClr val="tx1"/>
                  </a:solidFill>
                </a:rPr>
                <a:t>bean) :List&lt;String&gt;</a:t>
              </a:r>
            </a:p>
          </p:txBody>
        </p:sp>
      </p:grpSp>
      <p:cxnSp>
        <p:nvCxnSpPr>
          <p:cNvPr id="17" name="直線矢印コネクタ 16"/>
          <p:cNvCxnSpPr>
            <a:endCxn id="5" idx="1"/>
          </p:cNvCxnSpPr>
          <p:nvPr/>
        </p:nvCxnSpPr>
        <p:spPr>
          <a:xfrm>
            <a:off x="3429646" y="1429321"/>
            <a:ext cx="1850252" cy="0"/>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2"/>
            <a:endCxn id="4" idx="0"/>
          </p:cNvCxnSpPr>
          <p:nvPr/>
        </p:nvCxnSpPr>
        <p:spPr>
          <a:xfrm>
            <a:off x="6834161" y="1969381"/>
            <a:ext cx="0" cy="4540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3"/>
          </p:cNvCxnSpPr>
          <p:nvPr/>
        </p:nvCxnSpPr>
        <p:spPr>
          <a:xfrm>
            <a:off x="3414838" y="1484371"/>
            <a:ext cx="1865061" cy="1152541"/>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2"/>
          </p:cNvCxnSpPr>
          <p:nvPr/>
        </p:nvCxnSpPr>
        <p:spPr>
          <a:xfrm>
            <a:off x="2025490" y="2196392"/>
            <a:ext cx="3324" cy="657702"/>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endCxn id="14" idx="0"/>
          </p:cNvCxnSpPr>
          <p:nvPr/>
        </p:nvCxnSpPr>
        <p:spPr>
          <a:xfrm>
            <a:off x="4826263" y="3425169"/>
            <a:ext cx="2256714" cy="766335"/>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グループ化 43"/>
          <p:cNvGrpSpPr/>
          <p:nvPr/>
        </p:nvGrpSpPr>
        <p:grpSpPr>
          <a:xfrm>
            <a:off x="78929" y="5543857"/>
            <a:ext cx="2332831" cy="1069984"/>
            <a:chOff x="4352652" y="1093730"/>
            <a:chExt cx="2811636" cy="1370648"/>
          </a:xfrm>
        </p:grpSpPr>
        <p:sp>
          <p:nvSpPr>
            <p:cNvPr id="45" name="フローチャート: 処理 44"/>
            <p:cNvSpPr/>
            <p:nvPr/>
          </p:nvSpPr>
          <p:spPr>
            <a:xfrm>
              <a:off x="4355976" y="1093730"/>
              <a:ext cx="2808312" cy="43454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tx1"/>
                  </a:solidFill>
                </a:rPr>
                <a:t>DBManager</a:t>
              </a:r>
              <a:endParaRPr kumimoji="1" lang="en-US" altLang="ja-JP" sz="1200" dirty="0">
                <a:solidFill>
                  <a:schemeClr val="tx1"/>
                </a:solidFill>
              </a:endParaRPr>
            </a:p>
          </p:txBody>
        </p:sp>
        <p:sp>
          <p:nvSpPr>
            <p:cNvPr id="46" name="フローチャート: 処理 45"/>
            <p:cNvSpPr/>
            <p:nvPr/>
          </p:nvSpPr>
          <p:spPr>
            <a:xfrm>
              <a:off x="4352652" y="1528273"/>
              <a:ext cx="2808312" cy="93610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a:solidFill>
                    <a:schemeClr val="tx1"/>
                  </a:solidFill>
                </a:rPr>
                <a:t>- </a:t>
              </a:r>
              <a:r>
                <a:rPr kumimoji="1" lang="en-US" altLang="ja-JP" sz="1100" dirty="0" err="1">
                  <a:solidFill>
                    <a:schemeClr val="tx1"/>
                  </a:solidFill>
                </a:rPr>
                <a:t>DBManager</a:t>
              </a:r>
              <a:r>
                <a:rPr kumimoji="1" lang="en-US" altLang="ja-JP" sz="1100" dirty="0">
                  <a:solidFill>
                    <a:schemeClr val="tx1"/>
                  </a:solidFill>
                </a:rPr>
                <a:t>()</a:t>
              </a:r>
            </a:p>
            <a:p>
              <a:r>
                <a:rPr kumimoji="1" lang="en-US" altLang="ja-JP" sz="1100" u="sng" dirty="0">
                  <a:solidFill>
                    <a:schemeClr val="tx1"/>
                  </a:solidFill>
                </a:rPr>
                <a:t>+ </a:t>
              </a:r>
              <a:r>
                <a:rPr lang="en-US" altLang="ja-JP" sz="1100" u="sng" dirty="0" err="1">
                  <a:solidFill>
                    <a:schemeClr val="tx1"/>
                  </a:solidFill>
                </a:rPr>
                <a:t>getInstance</a:t>
              </a:r>
              <a:r>
                <a:rPr lang="en-US" altLang="ja-JP" sz="1100" u="sng" dirty="0">
                  <a:solidFill>
                    <a:schemeClr val="tx1"/>
                  </a:solidFill>
                </a:rPr>
                <a:t>() :</a:t>
              </a:r>
              <a:r>
                <a:rPr lang="en-US" altLang="ja-JP" sz="1100" u="sng" dirty="0" err="1">
                  <a:solidFill>
                    <a:schemeClr val="tx1"/>
                  </a:solidFill>
                </a:rPr>
                <a:t>DBManager</a:t>
              </a:r>
              <a:endParaRPr lang="en-US" altLang="ja-JP" sz="1100" u="sng" dirty="0">
                <a:solidFill>
                  <a:schemeClr val="tx1"/>
                </a:solidFill>
              </a:endParaRPr>
            </a:p>
            <a:p>
              <a:r>
                <a:rPr lang="en-US" altLang="ja-JP" sz="1100" dirty="0">
                  <a:solidFill>
                    <a:schemeClr val="tx1"/>
                  </a:solidFill>
                </a:rPr>
                <a:t>+ </a:t>
              </a:r>
              <a:r>
                <a:rPr lang="en-US" altLang="ja-JP" sz="1100" dirty="0" err="1">
                  <a:solidFill>
                    <a:schemeClr val="tx1"/>
                  </a:solidFill>
                </a:rPr>
                <a:t>getConnection</a:t>
              </a:r>
              <a:r>
                <a:rPr lang="en-US" altLang="ja-JP" sz="1100" dirty="0">
                  <a:solidFill>
                    <a:schemeClr val="tx1"/>
                  </a:solidFill>
                </a:rPr>
                <a:t>()  :Connection</a:t>
              </a:r>
            </a:p>
            <a:p>
              <a:r>
                <a:rPr lang="en-US" altLang="ja-JP" sz="1100" dirty="0">
                  <a:solidFill>
                    <a:schemeClr val="tx1"/>
                  </a:solidFill>
                </a:rPr>
                <a:t>+ close() :void</a:t>
              </a:r>
            </a:p>
          </p:txBody>
        </p:sp>
      </p:grpSp>
      <p:sp>
        <p:nvSpPr>
          <p:cNvPr id="47" name="正方形/長方形 46"/>
          <p:cNvSpPr/>
          <p:nvPr/>
        </p:nvSpPr>
        <p:spPr>
          <a:xfrm>
            <a:off x="5724128" y="5967509"/>
            <a:ext cx="3127779" cy="523220"/>
          </a:xfrm>
          <a:prstGeom prst="rect">
            <a:avLst/>
          </a:prstGeom>
        </p:spPr>
        <p:txBody>
          <a:bodyPr wrap="none">
            <a:spAutoFit/>
          </a:bodyPr>
          <a:lstStyle/>
          <a:p>
            <a:r>
              <a:rPr lang="en-US" altLang="ja-JP" sz="1400" dirty="0"/>
              <a:t>※</a:t>
            </a:r>
            <a:r>
              <a:rPr lang="ja-JP" altLang="en-US" sz="1400" dirty="0"/>
              <a:t>自明なフィールド、メソッドについては</a:t>
            </a:r>
            <a:endParaRPr lang="en-US" altLang="ja-JP" sz="1400" dirty="0"/>
          </a:p>
          <a:p>
            <a:r>
              <a:rPr lang="ja-JP" altLang="en-US" sz="1400" dirty="0"/>
              <a:t>記載していません。</a:t>
            </a:r>
            <a:endParaRPr lang="en-US" altLang="ja-JP" sz="1400" dirty="0"/>
          </a:p>
        </p:txBody>
      </p:sp>
      <p:cxnSp>
        <p:nvCxnSpPr>
          <p:cNvPr id="48" name="直線矢印コネクタ 47"/>
          <p:cNvCxnSpPr/>
          <p:nvPr/>
        </p:nvCxnSpPr>
        <p:spPr>
          <a:xfrm>
            <a:off x="621334" y="3965229"/>
            <a:ext cx="3324" cy="157862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 name="グループ化 60"/>
          <p:cNvGrpSpPr/>
          <p:nvPr/>
        </p:nvGrpSpPr>
        <p:grpSpPr>
          <a:xfrm>
            <a:off x="2749621" y="5343375"/>
            <a:ext cx="2642117" cy="1270466"/>
            <a:chOff x="4352652" y="1093730"/>
            <a:chExt cx="2811636" cy="1370648"/>
          </a:xfrm>
        </p:grpSpPr>
        <p:sp>
          <p:nvSpPr>
            <p:cNvPr id="62" name="フローチャート: 処理 61"/>
            <p:cNvSpPr/>
            <p:nvPr/>
          </p:nvSpPr>
          <p:spPr>
            <a:xfrm>
              <a:off x="4355976" y="1093730"/>
              <a:ext cx="2808312" cy="342939"/>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MessageDao</a:t>
              </a:r>
              <a:endParaRPr kumimoji="1" lang="en-US" altLang="ja-JP" sz="1400" dirty="0">
                <a:solidFill>
                  <a:schemeClr val="tx1"/>
                </a:solidFill>
              </a:endParaRPr>
            </a:p>
          </p:txBody>
        </p:sp>
        <p:sp>
          <p:nvSpPr>
            <p:cNvPr id="63" name="フローチャート: 処理 62"/>
            <p:cNvSpPr/>
            <p:nvPr/>
          </p:nvSpPr>
          <p:spPr>
            <a:xfrm>
              <a:off x="4352652" y="1436670"/>
              <a:ext cx="2808312" cy="10277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 </a:t>
              </a:r>
              <a:r>
                <a:rPr lang="en-US" altLang="ja-JP" sz="1100" u="sng" dirty="0">
                  <a:solidFill>
                    <a:schemeClr val="tx1"/>
                  </a:solidFill>
                </a:rPr>
                <a:t>register </a:t>
              </a:r>
              <a:r>
                <a:rPr kumimoji="1" lang="en-US" altLang="ja-JP" sz="1100" u="sng" dirty="0">
                  <a:solidFill>
                    <a:schemeClr val="tx1"/>
                  </a:solidFill>
                </a:rPr>
                <a:t>(</a:t>
              </a:r>
              <a:r>
                <a:rPr lang="en-US" altLang="ja-JP" sz="1100" u="sng" dirty="0">
                  <a:solidFill>
                    <a:schemeClr val="tx1"/>
                  </a:solidFill>
                </a:rPr>
                <a:t>Connection </a:t>
              </a:r>
              <a:r>
                <a:rPr lang="en-US" altLang="ja-JP" sz="1100" u="sng" dirty="0" err="1">
                  <a:solidFill>
                    <a:schemeClr val="tx1"/>
                  </a:solidFill>
                </a:rPr>
                <a:t>connection</a:t>
              </a:r>
              <a:r>
                <a:rPr lang="en-US" altLang="ja-JP" sz="1100" u="sng" dirty="0">
                  <a:solidFill>
                    <a:schemeClr val="tx1"/>
                  </a:solidFill>
                </a:rPr>
                <a:t>, </a:t>
              </a:r>
              <a:br>
                <a:rPr lang="en-US" altLang="ja-JP" sz="1100" u="sng" dirty="0">
                  <a:solidFill>
                    <a:schemeClr val="tx1"/>
                  </a:solidFill>
                </a:rPr>
              </a:br>
              <a:r>
                <a:rPr lang="ja-JP" altLang="en-US" sz="1100" dirty="0">
                  <a:solidFill>
                    <a:schemeClr val="tx1"/>
                  </a:solidFill>
                </a:rPr>
                <a:t>　                </a:t>
              </a:r>
              <a:r>
                <a:rPr lang="en-US" altLang="ja-JP" sz="1100" u="sng" dirty="0" err="1">
                  <a:solidFill>
                    <a:schemeClr val="tx1"/>
                  </a:solidFill>
                </a:rPr>
                <a:t>MessageEntity</a:t>
              </a:r>
              <a:r>
                <a:rPr lang="en-US" altLang="ja-JP" sz="1100" u="sng" dirty="0">
                  <a:solidFill>
                    <a:schemeClr val="tx1"/>
                  </a:solidFill>
                </a:rPr>
                <a:t> entity)       :void</a:t>
              </a:r>
              <a:endParaRPr kumimoji="1" lang="en-US" altLang="ja-JP" sz="1100" u="sng" dirty="0">
                <a:solidFill>
                  <a:schemeClr val="tx1"/>
                </a:solidFill>
              </a:endParaRPr>
            </a:p>
            <a:p>
              <a:r>
                <a:rPr lang="en-US" altLang="ja-JP" sz="1100" dirty="0">
                  <a:solidFill>
                    <a:schemeClr val="tx1"/>
                  </a:solidFill>
                </a:rPr>
                <a:t>+ </a:t>
              </a:r>
              <a:r>
                <a:rPr lang="en-US" altLang="ja-JP" sz="1100" u="sng" dirty="0" err="1">
                  <a:solidFill>
                    <a:schemeClr val="tx1"/>
                  </a:solidFill>
                </a:rPr>
                <a:t>getMessageList</a:t>
              </a:r>
              <a:r>
                <a:rPr lang="en-US" altLang="ja-JP" sz="1100" u="sng" dirty="0">
                  <a:solidFill>
                    <a:schemeClr val="tx1"/>
                  </a:solidFill>
                </a:rPr>
                <a:t>(Connection connection)</a:t>
              </a:r>
              <a:br>
                <a:rPr lang="en-US" altLang="ja-JP" sz="1100" dirty="0">
                  <a:solidFill>
                    <a:schemeClr val="tx1"/>
                  </a:solidFill>
                </a:rPr>
              </a:br>
              <a:r>
                <a:rPr lang="ja-JP" altLang="en-US" sz="1100" dirty="0">
                  <a:solidFill>
                    <a:schemeClr val="tx1"/>
                  </a:solidFill>
                </a:rPr>
                <a:t>　　　　　　　　　　　　</a:t>
              </a:r>
              <a:r>
                <a:rPr lang="ja-JP" altLang="en-US" sz="1100" u="sng" dirty="0">
                  <a:solidFill>
                    <a:schemeClr val="tx1"/>
                  </a:solidFill>
                </a:rPr>
                <a:t>：</a:t>
              </a:r>
              <a:r>
                <a:rPr lang="en-US" altLang="ja-JP" sz="1100" u="sng" dirty="0">
                  <a:solidFill>
                    <a:schemeClr val="tx1"/>
                  </a:solidFill>
                </a:rPr>
                <a:t>List&lt;</a:t>
              </a:r>
              <a:r>
                <a:rPr lang="en-US" altLang="ja-JP" sz="1100" u="sng" dirty="0" err="1">
                  <a:solidFill>
                    <a:schemeClr val="tx1"/>
                  </a:solidFill>
                </a:rPr>
                <a:t>MessageEntity</a:t>
              </a:r>
              <a:r>
                <a:rPr lang="en-US" altLang="ja-JP" sz="1100" u="sng" dirty="0">
                  <a:solidFill>
                    <a:schemeClr val="tx1"/>
                  </a:solidFill>
                </a:rPr>
                <a:t>&gt;</a:t>
              </a:r>
            </a:p>
          </p:txBody>
        </p:sp>
      </p:grpSp>
      <p:cxnSp>
        <p:nvCxnSpPr>
          <p:cNvPr id="64" name="直線矢印コネクタ 63"/>
          <p:cNvCxnSpPr>
            <a:endCxn id="62" idx="0"/>
          </p:cNvCxnSpPr>
          <p:nvPr/>
        </p:nvCxnSpPr>
        <p:spPr>
          <a:xfrm>
            <a:off x="4072242" y="3976748"/>
            <a:ext cx="0" cy="1366627"/>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フローチャート: 処理 68"/>
          <p:cNvSpPr/>
          <p:nvPr/>
        </p:nvSpPr>
        <p:spPr>
          <a:xfrm>
            <a:off x="1211223" y="4292755"/>
            <a:ext cx="2218423" cy="86138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tx1"/>
                </a:solidFill>
              </a:rPr>
              <a:t>MessageEntity</a:t>
            </a: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registerDate</a:t>
            </a:r>
            <a:r>
              <a:rPr lang="en-US" altLang="ja-JP" sz="1400" dirty="0">
                <a:solidFill>
                  <a:schemeClr val="tx1"/>
                </a:solidFill>
              </a:rPr>
              <a:t> :Timestamp</a:t>
            </a:r>
            <a:endParaRPr kumimoji="1" lang="ja-JP" altLang="en-US" sz="1400" dirty="0">
              <a:solidFill>
                <a:schemeClr val="tx1"/>
              </a:solidFill>
            </a:endParaRPr>
          </a:p>
        </p:txBody>
      </p:sp>
      <p:cxnSp>
        <p:nvCxnSpPr>
          <p:cNvPr id="70" name="直線矢印コネクタ 69"/>
          <p:cNvCxnSpPr>
            <a:endCxn id="69" idx="0"/>
          </p:cNvCxnSpPr>
          <p:nvPr/>
        </p:nvCxnSpPr>
        <p:spPr>
          <a:xfrm>
            <a:off x="2320434" y="3976748"/>
            <a:ext cx="1" cy="316007"/>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フローチャート: 処理 83"/>
          <p:cNvSpPr/>
          <p:nvPr/>
        </p:nvSpPr>
        <p:spPr>
          <a:xfrm>
            <a:off x="616028" y="745245"/>
            <a:ext cx="2021780" cy="288032"/>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HttpServlet</a:t>
            </a:r>
            <a:endParaRPr kumimoji="1" lang="en-US" altLang="ja-JP" sz="1400" dirty="0">
              <a:solidFill>
                <a:schemeClr val="tx1"/>
              </a:solidFill>
            </a:endParaRPr>
          </a:p>
        </p:txBody>
      </p:sp>
      <p:cxnSp>
        <p:nvCxnSpPr>
          <p:cNvPr id="88" name="直線矢印コネクタ 87"/>
          <p:cNvCxnSpPr/>
          <p:nvPr/>
        </p:nvCxnSpPr>
        <p:spPr>
          <a:xfrm flipV="1">
            <a:off x="1350020" y="1023819"/>
            <a:ext cx="0" cy="288520"/>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3" name="フローチャート: 処理 92"/>
          <p:cNvSpPr/>
          <p:nvPr/>
        </p:nvSpPr>
        <p:spPr>
          <a:xfrm>
            <a:off x="5430005" y="2423403"/>
            <a:ext cx="2808312" cy="213509"/>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
        <p:nvSpPr>
          <p:cNvPr id="94" name="フローチャート: 処理 93"/>
          <p:cNvSpPr/>
          <p:nvPr/>
        </p:nvSpPr>
        <p:spPr>
          <a:xfrm>
            <a:off x="5298773" y="889261"/>
            <a:ext cx="3089649" cy="27881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Tree>
    <p:extLst>
      <p:ext uri="{BB962C8B-B14F-4D97-AF65-F5344CB8AC3E}">
        <p14:creationId xmlns:p14="http://schemas.microsoft.com/office/powerpoint/2010/main" val="8179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kumimoji="1" lang="ja-JP" altLang="en-US" sz="2800" dirty="0"/>
              <a:t>クラス図</a:t>
            </a:r>
            <a:r>
              <a:rPr kumimoji="1" lang="en-US" altLang="ja-JP" sz="2800" dirty="0"/>
              <a:t>(</a:t>
            </a:r>
            <a:r>
              <a:rPr kumimoji="1" lang="ja-JP" altLang="en-US" sz="2800" dirty="0"/>
              <a:t>その</a:t>
            </a:r>
            <a:r>
              <a:rPr kumimoji="1" lang="en-US" altLang="ja-JP" sz="2800" dirty="0"/>
              <a:t>2</a:t>
            </a:r>
            <a:r>
              <a:rPr kumimoji="1" lang="ja-JP" altLang="en-US" sz="2800" dirty="0"/>
              <a:t>）</a:t>
            </a:r>
          </a:p>
        </p:txBody>
      </p:sp>
      <p:grpSp>
        <p:nvGrpSpPr>
          <p:cNvPr id="8" name="グループ化 7"/>
          <p:cNvGrpSpPr/>
          <p:nvPr/>
        </p:nvGrpSpPr>
        <p:grpSpPr>
          <a:xfrm>
            <a:off x="470868" y="2831604"/>
            <a:ext cx="2811636" cy="1111134"/>
            <a:chOff x="4352652" y="1093730"/>
            <a:chExt cx="2811636" cy="1111134"/>
          </a:xfrm>
        </p:grpSpPr>
        <p:sp>
          <p:nvSpPr>
            <p:cNvPr id="6" name="フローチャート: 処理 5"/>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EncodingFilter</a:t>
              </a:r>
              <a:endParaRPr lang="en-US" altLang="ja-JP" sz="1400" dirty="0">
                <a:solidFill>
                  <a:schemeClr val="tx1"/>
                </a:solidFill>
              </a:endParaRPr>
            </a:p>
            <a:p>
              <a:r>
                <a:rPr lang="en-US" altLang="ja-JP" sz="1400" dirty="0">
                  <a:solidFill>
                    <a:schemeClr val="tx1"/>
                  </a:solidFill>
                </a:rPr>
                <a:t>- </a:t>
              </a:r>
              <a:r>
                <a:rPr lang="en-US" altLang="ja-JP" sz="1400" u="sng" dirty="0">
                  <a:solidFill>
                    <a:schemeClr val="tx1"/>
                  </a:solidFill>
                </a:rPr>
                <a:t>ENCODING</a:t>
              </a:r>
              <a:r>
                <a:rPr lang="en-US" altLang="ja-JP" sz="1400" dirty="0">
                  <a:solidFill>
                    <a:schemeClr val="tx1"/>
                  </a:solidFill>
                </a:rPr>
                <a:t> = "UTF-8“ : String</a:t>
              </a:r>
              <a:endParaRPr kumimoji="1" lang="en-US" altLang="ja-JP" sz="1400" dirty="0">
                <a:solidFill>
                  <a:schemeClr val="tx1"/>
                </a:solidFill>
              </a:endParaRPr>
            </a:p>
          </p:txBody>
        </p:sp>
        <p:sp>
          <p:nvSpPr>
            <p:cNvPr id="7" name="フローチャート: 処理 6"/>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lang="en-US" altLang="ja-JP" sz="1400" dirty="0" err="1">
                  <a:solidFill>
                    <a:schemeClr val="tx1"/>
                  </a:solidFill>
                </a:rPr>
                <a:t>doFilter</a:t>
              </a:r>
              <a:r>
                <a:rPr lang="en-US" altLang="ja-JP" sz="1400" dirty="0">
                  <a:solidFill>
                    <a:schemeClr val="tx1"/>
                  </a:solidFill>
                </a:rPr>
                <a:t> </a:t>
              </a:r>
              <a:r>
                <a:rPr kumimoji="1" lang="en-US" altLang="ja-JP" sz="1400" dirty="0">
                  <a:solidFill>
                    <a:schemeClr val="tx1"/>
                  </a:solidFill>
                </a:rPr>
                <a:t>() :void</a:t>
              </a:r>
            </a:p>
          </p:txBody>
        </p:sp>
      </p:grpSp>
      <p:sp>
        <p:nvSpPr>
          <p:cNvPr id="47" name="正方形/長方形 46"/>
          <p:cNvSpPr/>
          <p:nvPr/>
        </p:nvSpPr>
        <p:spPr>
          <a:xfrm>
            <a:off x="5724128" y="5967509"/>
            <a:ext cx="3127779" cy="523220"/>
          </a:xfrm>
          <a:prstGeom prst="rect">
            <a:avLst/>
          </a:prstGeom>
        </p:spPr>
        <p:txBody>
          <a:bodyPr wrap="none">
            <a:spAutoFit/>
          </a:bodyPr>
          <a:lstStyle/>
          <a:p>
            <a:r>
              <a:rPr lang="en-US" altLang="ja-JP" sz="1400" dirty="0"/>
              <a:t>※</a:t>
            </a:r>
            <a:r>
              <a:rPr lang="ja-JP" altLang="en-US" sz="1400" dirty="0"/>
              <a:t>自明なフィールド、メソッドについては</a:t>
            </a:r>
            <a:endParaRPr lang="en-US" altLang="ja-JP" sz="1400" dirty="0"/>
          </a:p>
          <a:p>
            <a:r>
              <a:rPr lang="ja-JP" altLang="en-US" sz="1400" dirty="0"/>
              <a:t>記載していません。</a:t>
            </a:r>
            <a:endParaRPr lang="en-US" altLang="ja-JP" sz="1400" dirty="0"/>
          </a:p>
        </p:txBody>
      </p:sp>
      <p:grpSp>
        <p:nvGrpSpPr>
          <p:cNvPr id="30" name="グループ化 29"/>
          <p:cNvGrpSpPr/>
          <p:nvPr/>
        </p:nvGrpSpPr>
        <p:grpSpPr>
          <a:xfrm>
            <a:off x="4644008" y="2780928"/>
            <a:ext cx="3793826" cy="1872206"/>
            <a:chOff x="4352652" y="1093730"/>
            <a:chExt cx="3793826" cy="1111133"/>
          </a:xfrm>
        </p:grpSpPr>
        <p:sp>
          <p:nvSpPr>
            <p:cNvPr id="31" name="フローチャート: 処理 30"/>
            <p:cNvSpPr/>
            <p:nvPr/>
          </p:nvSpPr>
          <p:spPr>
            <a:xfrm>
              <a:off x="4355976" y="1093730"/>
              <a:ext cx="3790502" cy="34188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BusinessLogicException</a:t>
              </a:r>
              <a:endParaRPr lang="en-US" altLang="ja-JP" sz="1400" dirty="0">
                <a:solidFill>
                  <a:schemeClr val="tx1"/>
                </a:solidFill>
              </a:endParaRPr>
            </a:p>
            <a:p>
              <a:r>
                <a:rPr lang="en-US" altLang="ja-JP" sz="1400" dirty="0">
                  <a:solidFill>
                    <a:schemeClr val="tx1"/>
                  </a:solidFill>
                </a:rPr>
                <a:t>- </a:t>
              </a:r>
              <a:r>
                <a:rPr lang="en-US" altLang="ja-JP" sz="1400" dirty="0" err="1">
                  <a:solidFill>
                    <a:schemeClr val="tx1"/>
                  </a:solidFill>
                </a:rPr>
                <a:t>errorMsgList</a:t>
              </a:r>
              <a:r>
                <a:rPr lang="en-US" altLang="ja-JP" sz="1400" dirty="0">
                  <a:solidFill>
                    <a:schemeClr val="tx1"/>
                  </a:solidFill>
                </a:rPr>
                <a:t>  :   </a:t>
              </a:r>
              <a:r>
                <a:rPr lang="en-US" altLang="ja-JP" sz="1400" dirty="0" err="1">
                  <a:solidFill>
                    <a:schemeClr val="tx1"/>
                  </a:solidFill>
                </a:rPr>
                <a:t>ArrayList</a:t>
              </a:r>
              <a:r>
                <a:rPr lang="en-US" altLang="ja-JP" sz="1400" dirty="0">
                  <a:solidFill>
                    <a:schemeClr val="tx1"/>
                  </a:solidFill>
                </a:rPr>
                <a:t>&lt;String&gt;</a:t>
              </a:r>
              <a:endParaRPr kumimoji="1" lang="en-US" altLang="ja-JP" sz="1400" dirty="0">
                <a:solidFill>
                  <a:schemeClr val="tx1"/>
                </a:solidFill>
              </a:endParaRPr>
            </a:p>
          </p:txBody>
        </p:sp>
        <p:sp>
          <p:nvSpPr>
            <p:cNvPr id="32" name="フローチャート: 処理 31"/>
            <p:cNvSpPr/>
            <p:nvPr/>
          </p:nvSpPr>
          <p:spPr>
            <a:xfrm>
              <a:off x="4352652" y="1435616"/>
              <a:ext cx="3793826" cy="76924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lang="en-US" altLang="ja-JP" sz="1400" dirty="0" err="1">
                  <a:solidFill>
                    <a:schemeClr val="tx1"/>
                  </a:solidFill>
                </a:rPr>
                <a:t>BusinessLogicException</a:t>
              </a:r>
              <a:br>
                <a:rPr lang="en-US" altLang="ja-JP" sz="1400" dirty="0">
                  <a:solidFill>
                    <a:schemeClr val="tx1"/>
                  </a:solidFill>
                </a:rPr>
              </a:br>
              <a:r>
                <a:rPr lang="en-US" altLang="ja-JP" sz="1400" dirty="0">
                  <a:solidFill>
                    <a:schemeClr val="tx1"/>
                  </a:solidFill>
                </a:rPr>
                <a:t> (</a:t>
              </a:r>
              <a:r>
                <a:rPr lang="en-US" altLang="ja-JP" sz="1400" dirty="0" err="1">
                  <a:solidFill>
                    <a:schemeClr val="tx1"/>
                  </a:solidFill>
                </a:rPr>
                <a:t>ArrayList</a:t>
              </a:r>
              <a:r>
                <a:rPr lang="en-US" altLang="ja-JP" sz="1400" dirty="0">
                  <a:solidFill>
                    <a:schemeClr val="tx1"/>
                  </a:solidFill>
                </a:rPr>
                <a:t>&lt;String&gt; </a:t>
              </a:r>
              <a:r>
                <a:rPr lang="en-US" altLang="ja-JP" sz="1400" dirty="0" err="1">
                  <a:solidFill>
                    <a:schemeClr val="tx1"/>
                  </a:solidFill>
                </a:rPr>
                <a:t>errorMsgList</a:t>
              </a:r>
              <a:r>
                <a:rPr lang="en-US" altLang="ja-JP" sz="1400" dirty="0">
                  <a:solidFill>
                    <a:schemeClr val="tx1"/>
                  </a:solidFill>
                </a:rPr>
                <a:t>) </a:t>
              </a:r>
            </a:p>
            <a:p>
              <a:r>
                <a:rPr kumimoji="1" lang="en-US" altLang="ja-JP" sz="1400" dirty="0">
                  <a:solidFill>
                    <a:schemeClr val="tx1"/>
                  </a:solidFill>
                </a:rPr>
                <a:t>+</a:t>
              </a:r>
              <a:r>
                <a:rPr kumimoji="1" lang="en-US" altLang="ja-JP" sz="1400" dirty="0" err="1">
                  <a:solidFill>
                    <a:schemeClr val="tx1"/>
                  </a:solidFill>
                </a:rPr>
                <a:t>getErrorMsgList</a:t>
              </a:r>
              <a:r>
                <a:rPr kumimoji="1" lang="en-US" altLang="ja-JP" sz="1400" dirty="0">
                  <a:solidFill>
                    <a:schemeClr val="tx1"/>
                  </a:solidFill>
                </a:rPr>
                <a:t>  : </a:t>
              </a:r>
              <a:r>
                <a:rPr kumimoji="1" lang="en-US" altLang="ja-JP" sz="1400" dirty="0" err="1">
                  <a:solidFill>
                    <a:schemeClr val="tx1"/>
                  </a:solidFill>
                </a:rPr>
                <a:t>ArrayList</a:t>
              </a:r>
              <a:r>
                <a:rPr kumimoji="1" lang="en-US" altLang="ja-JP" sz="1400" dirty="0">
                  <a:solidFill>
                    <a:schemeClr val="tx1"/>
                  </a:solidFill>
                </a:rPr>
                <a:t>&lt;String&gt; </a:t>
              </a:r>
            </a:p>
          </p:txBody>
        </p:sp>
      </p:grpSp>
      <p:sp>
        <p:nvSpPr>
          <p:cNvPr id="35" name="フローチャート: 処理 34"/>
          <p:cNvSpPr/>
          <p:nvPr/>
        </p:nvSpPr>
        <p:spPr>
          <a:xfrm>
            <a:off x="4665712" y="1196752"/>
            <a:ext cx="3790502" cy="576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RuntimeException</a:t>
            </a:r>
            <a:endParaRPr kumimoji="1" lang="en-US" altLang="ja-JP" sz="1400" dirty="0">
              <a:solidFill>
                <a:schemeClr val="tx1"/>
              </a:solidFill>
            </a:endParaRPr>
          </a:p>
        </p:txBody>
      </p:sp>
      <p:cxnSp>
        <p:nvCxnSpPr>
          <p:cNvPr id="40" name="直線矢印コネクタ 39"/>
          <p:cNvCxnSpPr>
            <a:stCxn id="6" idx="0"/>
            <a:endCxn id="41" idx="2"/>
          </p:cNvCxnSpPr>
          <p:nvPr/>
        </p:nvCxnSpPr>
        <p:spPr>
          <a:xfrm flipH="1" flipV="1">
            <a:off x="1872246" y="1780330"/>
            <a:ext cx="6102" cy="1051274"/>
          </a:xfrm>
          <a:prstGeom prst="straightConnector1">
            <a:avLst/>
          </a:prstGeom>
          <a:ln w="19050">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1" name="フローチャート: 処理 40"/>
          <p:cNvSpPr/>
          <p:nvPr/>
        </p:nvSpPr>
        <p:spPr>
          <a:xfrm>
            <a:off x="461988" y="1204267"/>
            <a:ext cx="2820516" cy="576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Filter</a:t>
            </a:r>
            <a:endParaRPr kumimoji="1" lang="en-US" altLang="ja-JP" sz="1400" dirty="0">
              <a:solidFill>
                <a:schemeClr val="tx1"/>
              </a:solidFill>
            </a:endParaRPr>
          </a:p>
        </p:txBody>
      </p:sp>
      <p:cxnSp>
        <p:nvCxnSpPr>
          <p:cNvPr id="49" name="直線矢印コネクタ 48"/>
          <p:cNvCxnSpPr>
            <a:stCxn id="31" idx="0"/>
            <a:endCxn id="35" idx="2"/>
          </p:cNvCxnSpPr>
          <p:nvPr/>
        </p:nvCxnSpPr>
        <p:spPr>
          <a:xfrm flipV="1">
            <a:off x="6542583" y="1772815"/>
            <a:ext cx="18380" cy="1008113"/>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564332" y="5321178"/>
            <a:ext cx="7632848" cy="646331"/>
          </a:xfrm>
          <a:prstGeom prst="rect">
            <a:avLst/>
          </a:prstGeom>
        </p:spPr>
        <p:txBody>
          <a:bodyPr wrap="square">
            <a:spAutoFit/>
          </a:bodyPr>
          <a:lstStyle/>
          <a:p>
            <a:r>
              <a:rPr lang="ja-JP" altLang="en-US" dirty="0"/>
              <a:t>必ずしも、このクラス図に従わなくても良いですが、</a:t>
            </a:r>
            <a:br>
              <a:rPr lang="en-US" altLang="ja-JP" dirty="0"/>
            </a:br>
            <a:r>
              <a:rPr lang="ja-JP" altLang="en-US" dirty="0"/>
              <a:t>その際は、理由を教えてください。</a:t>
            </a:r>
            <a:endParaRPr lang="en-US" altLang="ja-JP" dirty="0"/>
          </a:p>
        </p:txBody>
      </p:sp>
      <p:sp>
        <p:nvSpPr>
          <p:cNvPr id="51" name="フローチャート: 処理 50"/>
          <p:cNvSpPr/>
          <p:nvPr/>
        </p:nvSpPr>
        <p:spPr>
          <a:xfrm>
            <a:off x="458664" y="2831604"/>
            <a:ext cx="2820516" cy="288031"/>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
        <p:nvSpPr>
          <p:cNvPr id="52" name="フローチャート: 処理 51"/>
          <p:cNvSpPr/>
          <p:nvPr/>
        </p:nvSpPr>
        <p:spPr>
          <a:xfrm>
            <a:off x="4662612" y="2776363"/>
            <a:ext cx="3775222" cy="29259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Tree>
    <p:extLst>
      <p:ext uri="{BB962C8B-B14F-4D97-AF65-F5344CB8AC3E}">
        <p14:creationId xmlns:p14="http://schemas.microsoft.com/office/powerpoint/2010/main" val="252149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lang="ja-JP" altLang="en-US" dirty="0"/>
              <a:t>パッケージ構造</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32" y="1412776"/>
            <a:ext cx="3823764" cy="43924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548432" y="5949280"/>
            <a:ext cx="7632848" cy="646331"/>
          </a:xfrm>
          <a:prstGeom prst="rect">
            <a:avLst/>
          </a:prstGeom>
        </p:spPr>
        <p:txBody>
          <a:bodyPr wrap="square">
            <a:spAutoFit/>
          </a:bodyPr>
          <a:lstStyle/>
          <a:p>
            <a:r>
              <a:rPr lang="ja-JP" altLang="en-US" dirty="0"/>
              <a:t>必ずしも、このパッケージ構造に従わなくても良いですが、</a:t>
            </a:r>
            <a:br>
              <a:rPr lang="en-US" altLang="ja-JP" dirty="0"/>
            </a:br>
            <a:r>
              <a:rPr lang="ja-JP" altLang="en-US" dirty="0"/>
              <a:t>その際は、理由を教えてください。</a:t>
            </a:r>
            <a:endParaRPr lang="en-US" altLang="ja-JP" dirty="0"/>
          </a:p>
        </p:txBody>
      </p:sp>
    </p:spTree>
    <p:extLst>
      <p:ext uri="{BB962C8B-B14F-4D97-AF65-F5344CB8AC3E}">
        <p14:creationId xmlns:p14="http://schemas.microsoft.com/office/powerpoint/2010/main" val="28162635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511</Words>
  <Application>Microsoft Office PowerPoint</Application>
  <PresentationFormat>画面に合わせる (4:3)</PresentationFormat>
  <Paragraphs>124</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Ｐゴシック</vt:lpstr>
      <vt:lpstr>Arial</vt:lpstr>
      <vt:lpstr>Calibri</vt:lpstr>
      <vt:lpstr>Office ​​テーマ</vt:lpstr>
      <vt:lpstr>トレーニング用課題の仕様書 （掲示板一覧画面の実装）</vt:lpstr>
      <vt:lpstr>開発規模</vt:lpstr>
      <vt:lpstr>掲示板一覧画面（正常）</vt:lpstr>
      <vt:lpstr>メッセージ一覧画面（入力エラー）</vt:lpstr>
      <vt:lpstr>テーブル仕様 （メッセージテーブル）</vt:lpstr>
      <vt:lpstr>クラス一覧</vt:lpstr>
      <vt:lpstr>クラス図(その１）</vt:lpstr>
      <vt:lpstr>クラス図(その2）</vt:lpstr>
      <vt:lpstr>パッケージ構造</vt:lpstr>
      <vt:lpstr>その他仕様、注意点</vt:lpstr>
      <vt:lpstr>課題の提出について</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OJT課題の仕様書 （メッセージ一覧画面の実装）</dc:title>
  <dc:creator>adachi</dc:creator>
  <cp:lastModifiedBy>足立信太郎</cp:lastModifiedBy>
  <cp:revision>23</cp:revision>
  <cp:lastPrinted>2014-08-18T22:12:31Z</cp:lastPrinted>
  <dcterms:created xsi:type="dcterms:W3CDTF">2013-03-10T02:28:37Z</dcterms:created>
  <dcterms:modified xsi:type="dcterms:W3CDTF">2017-12-27T17:40:42Z</dcterms:modified>
</cp:coreProperties>
</file>