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1" r:id="rId6"/>
    <p:sldId id="263" r:id="rId7"/>
    <p:sldId id="264" r:id="rId8"/>
    <p:sldId id="265" r:id="rId9"/>
    <p:sldId id="262" r:id="rId10"/>
    <p:sldId id="260" r:id="rId11"/>
    <p:sldId id="266" r:id="rId12"/>
  </p:sldIdLst>
  <p:sldSz cx="9144000" cy="6858000" type="screen4x3"/>
  <p:notesSz cx="6858000" cy="994568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861" autoAdjust="0"/>
  </p:normalViewPr>
  <p:slideViewPr>
    <p:cSldViewPr>
      <p:cViewPr varScale="1">
        <p:scale>
          <a:sx n="76" d="100"/>
          <a:sy n="76" d="100"/>
        </p:scale>
        <p:origin x="164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A33D3AC4-C662-4DF3-9670-A9F51BE8179B}" type="datetimeFigureOut">
              <a:rPr kumimoji="1" lang="ja-JP" altLang="en-US" smtClean="0"/>
              <a:t>2022/8/12</a:t>
            </a:fld>
            <a:endParaRPr kumimoji="1" lang="ja-JP" altLang="en-US"/>
          </a:p>
        </p:txBody>
      </p:sp>
      <p:sp>
        <p:nvSpPr>
          <p:cNvPr id="4" name="フッター プレースホルダー 3"/>
          <p:cNvSpPr>
            <a:spLocks noGrp="1"/>
          </p:cNvSpPr>
          <p:nvPr>
            <p:ph type="ftr" sz="quarter" idx="2"/>
          </p:nvPr>
        </p:nvSpPr>
        <p:spPr>
          <a:xfrm>
            <a:off x="0" y="9447213"/>
            <a:ext cx="2971800" cy="4968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9447213"/>
            <a:ext cx="2971800" cy="496887"/>
          </a:xfrm>
          <a:prstGeom prst="rect">
            <a:avLst/>
          </a:prstGeom>
        </p:spPr>
        <p:txBody>
          <a:bodyPr vert="horz" lIns="91440" tIns="45720" rIns="91440" bIns="45720" rtlCol="0" anchor="b"/>
          <a:lstStyle>
            <a:lvl1pPr algn="r">
              <a:defRPr sz="1200"/>
            </a:lvl1pPr>
          </a:lstStyle>
          <a:p>
            <a:fld id="{4790D334-16E1-4A5E-A8E6-DB0B2926A352}" type="slidenum">
              <a:rPr kumimoji="1" lang="ja-JP" altLang="en-US" smtClean="0"/>
              <a:t>‹#›</a:t>
            </a:fld>
            <a:endParaRPr kumimoji="1" lang="ja-JP" altLang="en-US"/>
          </a:p>
        </p:txBody>
      </p:sp>
    </p:spTree>
    <p:extLst>
      <p:ext uri="{BB962C8B-B14F-4D97-AF65-F5344CB8AC3E}">
        <p14:creationId xmlns:p14="http://schemas.microsoft.com/office/powerpoint/2010/main" val="13699241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96888"/>
          </a:xfrm>
          <a:prstGeom prst="rect">
            <a:avLst/>
          </a:prstGeom>
        </p:spPr>
        <p:txBody>
          <a:bodyPr vert="horz" lIns="91440" tIns="45720" rIns="91440" bIns="45720" rtlCol="0"/>
          <a:lstStyle>
            <a:lvl1pPr algn="r">
              <a:defRPr sz="1200"/>
            </a:lvl1pPr>
          </a:lstStyle>
          <a:p>
            <a:fld id="{BA4D8D54-F767-4B87-84F4-54B4928AC071}" type="datetimeFigureOut">
              <a:rPr kumimoji="1" lang="ja-JP" altLang="en-US" smtClean="0"/>
              <a:t>2022/8/12</a:t>
            </a:fld>
            <a:endParaRPr kumimoji="1" lang="ja-JP" altLang="en-US"/>
          </a:p>
        </p:txBody>
      </p:sp>
      <p:sp>
        <p:nvSpPr>
          <p:cNvPr id="4" name="スライド イメージ プレースホルダー 3"/>
          <p:cNvSpPr>
            <a:spLocks noGrp="1" noRot="1" noChangeAspect="1"/>
          </p:cNvSpPr>
          <p:nvPr>
            <p:ph type="sldImg" idx="2"/>
          </p:nvPr>
        </p:nvSpPr>
        <p:spPr>
          <a:xfrm>
            <a:off x="942975" y="746125"/>
            <a:ext cx="4972050" cy="372903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724400"/>
            <a:ext cx="5486400" cy="4475163"/>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7213"/>
            <a:ext cx="2971800" cy="4968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9447213"/>
            <a:ext cx="2971800" cy="496887"/>
          </a:xfrm>
          <a:prstGeom prst="rect">
            <a:avLst/>
          </a:prstGeom>
        </p:spPr>
        <p:txBody>
          <a:bodyPr vert="horz" lIns="91440" tIns="45720" rIns="91440" bIns="45720" rtlCol="0" anchor="b"/>
          <a:lstStyle>
            <a:lvl1pPr algn="r">
              <a:defRPr sz="1200"/>
            </a:lvl1pPr>
          </a:lstStyle>
          <a:p>
            <a:fld id="{90F7AB1B-E606-4DA0-BAB7-E1AA25C8026E}" type="slidenum">
              <a:rPr kumimoji="1" lang="ja-JP" altLang="en-US" smtClean="0"/>
              <a:t>‹#›</a:t>
            </a:fld>
            <a:endParaRPr kumimoji="1" lang="ja-JP" altLang="en-US"/>
          </a:p>
        </p:txBody>
      </p:sp>
    </p:spTree>
    <p:extLst>
      <p:ext uri="{BB962C8B-B14F-4D97-AF65-F5344CB8AC3E}">
        <p14:creationId xmlns:p14="http://schemas.microsoft.com/office/powerpoint/2010/main" val="18991510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目安実装時間を大きく超過する場合は、練習不足（コーディング経験不足）の可能性大</a:t>
            </a:r>
            <a:endParaRPr kumimoji="1" lang="en-US" altLang="ja-JP" dirty="0"/>
          </a:p>
          <a:p>
            <a:r>
              <a:rPr kumimoji="1" lang="ja-JP" altLang="en-US" dirty="0"/>
              <a:t>ひたすら練習してください</a:t>
            </a:r>
            <a:r>
              <a:rPr kumimoji="1" lang="en-US" altLang="ja-JP" dirty="0"/>
              <a:t>(;´Д`A ```</a:t>
            </a:r>
            <a:endParaRPr kumimoji="1" lang="ja-JP" altLang="en-US" dirty="0"/>
          </a:p>
        </p:txBody>
      </p:sp>
      <p:sp>
        <p:nvSpPr>
          <p:cNvPr id="4" name="スライド番号プレースホルダー 3"/>
          <p:cNvSpPr>
            <a:spLocks noGrp="1"/>
          </p:cNvSpPr>
          <p:nvPr>
            <p:ph type="sldNum" sz="quarter" idx="5"/>
          </p:nvPr>
        </p:nvSpPr>
        <p:spPr/>
        <p:txBody>
          <a:bodyPr/>
          <a:lstStyle/>
          <a:p>
            <a:fld id="{90F7AB1B-E606-4DA0-BAB7-E1AA25C8026E}" type="slidenum">
              <a:rPr kumimoji="1" lang="ja-JP" altLang="en-US" smtClean="0"/>
              <a:t>2</a:t>
            </a:fld>
            <a:endParaRPr kumimoji="1" lang="ja-JP" altLang="en-US"/>
          </a:p>
        </p:txBody>
      </p:sp>
    </p:spTree>
    <p:extLst>
      <p:ext uri="{BB962C8B-B14F-4D97-AF65-F5344CB8AC3E}">
        <p14:creationId xmlns:p14="http://schemas.microsoft.com/office/powerpoint/2010/main" val="2208364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6B86872-55A0-49C1-B9D2-1FF773F585F8}" type="datetimeFigureOut">
              <a:rPr kumimoji="1" lang="ja-JP" altLang="en-US" smtClean="0"/>
              <a:t>2022/8/12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1654721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6B86872-55A0-49C1-B9D2-1FF773F585F8}" type="datetimeFigureOut">
              <a:rPr kumimoji="1" lang="ja-JP" altLang="en-US" smtClean="0"/>
              <a:t>2022/8/12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797884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6B86872-55A0-49C1-B9D2-1FF773F585F8}" type="datetimeFigureOut">
              <a:rPr kumimoji="1" lang="ja-JP" altLang="en-US" smtClean="0"/>
              <a:t>2022/8/12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2698403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6B86872-55A0-49C1-B9D2-1FF773F585F8}" type="datetimeFigureOut">
              <a:rPr kumimoji="1" lang="ja-JP" altLang="en-US" smtClean="0"/>
              <a:t>2022/8/12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815762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36B86872-55A0-49C1-B9D2-1FF773F585F8}" type="datetimeFigureOut">
              <a:rPr kumimoji="1" lang="ja-JP" altLang="en-US" smtClean="0"/>
              <a:t>2022/8/12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36454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36B86872-55A0-49C1-B9D2-1FF773F585F8}" type="datetimeFigureOut">
              <a:rPr kumimoji="1" lang="ja-JP" altLang="en-US" smtClean="0"/>
              <a:t>2022/8/12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267555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36B86872-55A0-49C1-B9D2-1FF773F585F8}" type="datetimeFigureOut">
              <a:rPr kumimoji="1" lang="ja-JP" altLang="en-US" smtClean="0"/>
              <a:t>2022/8/12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912260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36B86872-55A0-49C1-B9D2-1FF773F585F8}" type="datetimeFigureOut">
              <a:rPr kumimoji="1" lang="ja-JP" altLang="en-US" smtClean="0"/>
              <a:t>2022/8/12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4220841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6B86872-55A0-49C1-B9D2-1FF773F585F8}" type="datetimeFigureOut">
              <a:rPr kumimoji="1" lang="ja-JP" altLang="en-US" smtClean="0"/>
              <a:t>2022/8/12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408740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36B86872-55A0-49C1-B9D2-1FF773F585F8}" type="datetimeFigureOut">
              <a:rPr kumimoji="1" lang="ja-JP" altLang="en-US" smtClean="0"/>
              <a:t>2022/8/12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780776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36B86872-55A0-49C1-B9D2-1FF773F585F8}" type="datetimeFigureOut">
              <a:rPr kumimoji="1" lang="ja-JP" altLang="en-US" smtClean="0"/>
              <a:t>2022/8/12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3495505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B86872-55A0-49C1-B9D2-1FF773F585F8}" type="datetimeFigureOut">
              <a:rPr kumimoji="1" lang="ja-JP" altLang="en-US" smtClean="0"/>
              <a:t>2022/8/12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B8167-589D-458C-956B-74C446A97222}" type="slidenum">
              <a:rPr kumimoji="1" lang="ja-JP" altLang="en-US" smtClean="0"/>
              <a:t>‹#›</a:t>
            </a:fld>
            <a:endParaRPr kumimoji="1" lang="ja-JP" altLang="en-US"/>
          </a:p>
        </p:txBody>
      </p:sp>
    </p:spTree>
    <p:extLst>
      <p:ext uri="{BB962C8B-B14F-4D97-AF65-F5344CB8AC3E}">
        <p14:creationId xmlns:p14="http://schemas.microsoft.com/office/powerpoint/2010/main" val="3829244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konbukonbu/mywork" TargetMode="External"/><Relationship Id="rId2" Type="http://schemas.openxmlformats.org/officeDocument/2006/relationships/hyperlink" Target="mailto:tkbfj573@yahoo.co.j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a:t>自主トレーニング用課題の仕様書</a:t>
            </a:r>
            <a:br>
              <a:rPr kumimoji="1" lang="en-US" altLang="ja-JP" dirty="0"/>
            </a:br>
            <a:r>
              <a:rPr lang="ja-JP" altLang="en-US" dirty="0"/>
              <a:t>（掲示板一覧画面の実装）</a:t>
            </a:r>
            <a:endParaRPr kumimoji="1" lang="ja-JP" altLang="en-US" dirty="0"/>
          </a:p>
        </p:txBody>
      </p:sp>
      <p:sp>
        <p:nvSpPr>
          <p:cNvPr id="4" name="サブタイトル 3"/>
          <p:cNvSpPr>
            <a:spLocks noGrp="1"/>
          </p:cNvSpPr>
          <p:nvPr>
            <p:ph type="subTitle" idx="1"/>
          </p:nvPr>
        </p:nvSpPr>
        <p:spPr/>
        <p:txBody>
          <a:bodyPr/>
          <a:lstStyle/>
          <a:p>
            <a:r>
              <a:rPr kumimoji="1" lang="ja-JP" altLang="en-US" dirty="0"/>
              <a:t>作者：あっちー</a:t>
            </a:r>
            <a:r>
              <a:rPr lang="ja-JP" altLang="en-US" dirty="0"/>
              <a:t>🐧</a:t>
            </a:r>
            <a:endParaRPr kumimoji="1" lang="ja-JP" altLang="en-US" dirty="0"/>
          </a:p>
        </p:txBody>
      </p:sp>
    </p:spTree>
    <p:extLst>
      <p:ext uri="{BB962C8B-B14F-4D97-AF65-F5344CB8AC3E}">
        <p14:creationId xmlns:p14="http://schemas.microsoft.com/office/powerpoint/2010/main" val="825692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その他仕様、注意点</a:t>
            </a:r>
          </a:p>
        </p:txBody>
      </p:sp>
      <p:sp>
        <p:nvSpPr>
          <p:cNvPr id="3" name="コンテンツ プレースホルダー 2"/>
          <p:cNvSpPr>
            <a:spLocks noGrp="1"/>
          </p:cNvSpPr>
          <p:nvPr>
            <p:ph idx="1"/>
          </p:nvPr>
        </p:nvSpPr>
        <p:spPr>
          <a:xfrm>
            <a:off x="457200" y="1600200"/>
            <a:ext cx="8229600" cy="4853136"/>
          </a:xfrm>
        </p:spPr>
        <p:txBody>
          <a:bodyPr>
            <a:normAutofit fontScale="92500" lnSpcReduction="20000"/>
          </a:bodyPr>
          <a:lstStyle/>
          <a:p>
            <a:r>
              <a:rPr lang="en-US" altLang="ja-JP" sz="2000" dirty="0"/>
              <a:t>Java EE</a:t>
            </a:r>
            <a:r>
              <a:rPr lang="ja-JP" altLang="en-US" sz="2000" dirty="0"/>
              <a:t>の</a:t>
            </a:r>
            <a:r>
              <a:rPr lang="en-US" altLang="ja-JP" sz="2000" dirty="0"/>
              <a:t>Servlet/JSP</a:t>
            </a:r>
            <a:r>
              <a:rPr lang="ja-JP" altLang="en-US" sz="2000" dirty="0"/>
              <a:t>の仕様に従って実装してください。</a:t>
            </a:r>
            <a:endParaRPr lang="en-US" altLang="ja-JP" sz="2000" dirty="0"/>
          </a:p>
          <a:p>
            <a:r>
              <a:rPr lang="ja-JP" altLang="en-US" sz="2000" dirty="0"/>
              <a:t>クライアント、</a:t>
            </a:r>
            <a:r>
              <a:rPr lang="en-US" altLang="ja-JP" sz="2000" dirty="0"/>
              <a:t>AP</a:t>
            </a:r>
            <a:r>
              <a:rPr lang="ja-JP" altLang="en-US" sz="2000" dirty="0"/>
              <a:t>サーバ、</a:t>
            </a:r>
            <a:r>
              <a:rPr lang="en-US" altLang="ja-JP" sz="2000" dirty="0"/>
              <a:t>DB</a:t>
            </a:r>
            <a:r>
              <a:rPr lang="ja-JP" altLang="en-US" sz="2000" dirty="0"/>
              <a:t>サーバの文字コードは</a:t>
            </a:r>
            <a:r>
              <a:rPr lang="en-US" altLang="ja-JP" sz="2000" dirty="0"/>
              <a:t>UTF-8</a:t>
            </a:r>
            <a:r>
              <a:rPr lang="ja-JP" altLang="en-US" sz="2000" dirty="0" err="1"/>
              <a:t>で統</a:t>
            </a:r>
            <a:r>
              <a:rPr lang="ja-JP" altLang="en-US" sz="2000" dirty="0"/>
              <a:t>一してください。</a:t>
            </a:r>
          </a:p>
          <a:p>
            <a:r>
              <a:rPr kumimoji="1" lang="en-US" altLang="ja-JP" sz="2000" dirty="0"/>
              <a:t>DB</a:t>
            </a:r>
            <a:r>
              <a:rPr kumimoji="1" lang="ja-JP" altLang="en-US" sz="2000" dirty="0"/>
              <a:t>は軽量である、環境構築が楽という理由で</a:t>
            </a:r>
            <a:r>
              <a:rPr kumimoji="1" lang="en-US" altLang="ja-JP" sz="2000" dirty="0"/>
              <a:t>MySQL</a:t>
            </a:r>
            <a:r>
              <a:rPr kumimoji="1" lang="ja-JP" altLang="en-US" sz="2000" dirty="0"/>
              <a:t>が良いと思いますが</a:t>
            </a:r>
            <a:br>
              <a:rPr kumimoji="1" lang="en-US" altLang="ja-JP" sz="2000" dirty="0"/>
            </a:br>
            <a:r>
              <a:rPr kumimoji="1" lang="ja-JP" altLang="en-US" sz="2000" dirty="0"/>
              <a:t>特に制限はありません。</a:t>
            </a:r>
            <a:endParaRPr kumimoji="1" lang="en-US" altLang="ja-JP" sz="2000" dirty="0"/>
          </a:p>
          <a:p>
            <a:r>
              <a:rPr kumimoji="1" lang="en-US" altLang="ja-JP" sz="2000" dirty="0"/>
              <a:t>DB</a:t>
            </a:r>
            <a:r>
              <a:rPr kumimoji="1" lang="ja-JP" altLang="en-US" sz="2000" dirty="0"/>
              <a:t>エラーは全て“</a:t>
            </a:r>
            <a:r>
              <a:rPr kumimoji="1" lang="en-US" altLang="ja-JP" sz="2000" dirty="0"/>
              <a:t>catch</a:t>
            </a:r>
            <a:r>
              <a:rPr kumimoji="1" lang="ja-JP" altLang="en-US" sz="2000" dirty="0"/>
              <a:t>してスタックトレースを標準出力する“でよいです。</a:t>
            </a:r>
            <a:br>
              <a:rPr kumimoji="1" lang="en-US" altLang="ja-JP" sz="2000" dirty="0"/>
            </a:br>
            <a:r>
              <a:rPr kumimoji="1" lang="ja-JP" altLang="en-US" sz="2000" dirty="0"/>
              <a:t>余裕があれば、業務例外にラップしてスローして、画面・ログ出力してください。</a:t>
            </a:r>
            <a:br>
              <a:rPr kumimoji="1" lang="en-US" altLang="ja-JP" sz="2000" dirty="0"/>
            </a:br>
            <a:r>
              <a:rPr kumimoji="1" lang="ja-JP" altLang="en-US" sz="2000" dirty="0"/>
              <a:t>（ひとまず落ちないようにしてくれれば良いです。）</a:t>
            </a:r>
            <a:endParaRPr kumimoji="1" lang="en-US" altLang="ja-JP" sz="2000" dirty="0"/>
          </a:p>
          <a:p>
            <a:r>
              <a:rPr kumimoji="1" lang="en-US" altLang="ja-JP" sz="2000" dirty="0"/>
              <a:t>DB</a:t>
            </a:r>
            <a:r>
              <a:rPr kumimoji="1" lang="ja-JP" altLang="en-US" sz="2000" dirty="0"/>
              <a:t>のコネクション取得処理はマルチスレッド環境であることを考慮して</a:t>
            </a:r>
            <a:br>
              <a:rPr kumimoji="1" lang="en-US" altLang="ja-JP" sz="2000" dirty="0"/>
            </a:br>
            <a:r>
              <a:rPr kumimoji="1" lang="ja-JP" altLang="en-US" sz="2000" dirty="0"/>
              <a:t>実装してください。</a:t>
            </a:r>
            <a:endParaRPr kumimoji="1" lang="en-US" altLang="ja-JP" sz="2000" dirty="0"/>
          </a:p>
          <a:p>
            <a:r>
              <a:rPr lang="en-US" altLang="ja-JP" sz="2000" dirty="0"/>
              <a:t>JSP</a:t>
            </a:r>
            <a:r>
              <a:rPr lang="ja-JP" altLang="en-US" sz="2000" dirty="0"/>
              <a:t>の実装に際して、こだわりがなければ</a:t>
            </a:r>
            <a:r>
              <a:rPr lang="en-US" altLang="ja-JP" sz="2000" dirty="0"/>
              <a:t>JSTL</a:t>
            </a:r>
            <a:r>
              <a:rPr lang="ja-JP" altLang="en-US" sz="2000" dirty="0"/>
              <a:t>・</a:t>
            </a:r>
            <a:r>
              <a:rPr lang="en-US" altLang="ja-JP" sz="2000" dirty="0"/>
              <a:t>JSP</a:t>
            </a:r>
            <a:r>
              <a:rPr lang="ja-JP" altLang="en-US" sz="2000" dirty="0"/>
              <a:t>式・</a:t>
            </a:r>
            <a:r>
              <a:rPr lang="en-US" altLang="ja-JP" sz="2000" dirty="0"/>
              <a:t>EL</a:t>
            </a:r>
            <a:r>
              <a:rPr lang="ja-JP" altLang="en-US" sz="2000" dirty="0"/>
              <a:t>式を使用してください。</a:t>
            </a:r>
            <a:br>
              <a:rPr lang="en-US" altLang="ja-JP" sz="2000" dirty="0"/>
            </a:br>
            <a:r>
              <a:rPr lang="ja-JP" altLang="en-US" sz="2000" dirty="0"/>
              <a:t>スクリプトレットは、可読性が落ちるので極力さけてください。</a:t>
            </a:r>
            <a:endParaRPr lang="en-US" altLang="ja-JP" sz="2000" dirty="0"/>
          </a:p>
          <a:p>
            <a:r>
              <a:rPr lang="ja-JP" altLang="en-US" sz="2000" dirty="0"/>
              <a:t>フロントエンド開発の課題ではない（主にバックエンド）ためデザインはこだわらなくてよいです。</a:t>
            </a:r>
            <a:endParaRPr lang="en-US" altLang="ja-JP" sz="2000" dirty="0"/>
          </a:p>
          <a:p>
            <a:r>
              <a:rPr lang="ja-JP" altLang="en-US" sz="2000" dirty="0"/>
              <a:t>原則、</a:t>
            </a:r>
            <a:r>
              <a:rPr lang="en-US" altLang="ja-JP" sz="2000" dirty="0"/>
              <a:t>public</a:t>
            </a:r>
            <a:r>
              <a:rPr lang="ja-JP" altLang="en-US" sz="2000" dirty="0"/>
              <a:t>メソッドにはメソッドの説明を</a:t>
            </a:r>
            <a:r>
              <a:rPr lang="en-US" altLang="ja-JP" sz="2000" dirty="0" err="1"/>
              <a:t>javadoc</a:t>
            </a:r>
            <a:r>
              <a:rPr lang="ja-JP" altLang="en-US" sz="2000" dirty="0"/>
              <a:t>で書いてください。</a:t>
            </a:r>
            <a:endParaRPr lang="en-US" altLang="ja-JP" sz="2000" dirty="0"/>
          </a:p>
          <a:p>
            <a:r>
              <a:rPr lang="ja-JP" altLang="en-US" sz="2000" dirty="0"/>
              <a:t>コメントは適切な頻度で書いてください。ある程度、</a:t>
            </a:r>
            <a:r>
              <a:rPr lang="en-US" altLang="ja-JP" sz="2000" dirty="0"/>
              <a:t>Java</a:t>
            </a:r>
            <a:r>
              <a:rPr lang="ja-JP" altLang="en-US" sz="2000" dirty="0"/>
              <a:t>を知ってる人を前提に見せるものとして、懇切丁寧・冗長には書かなくても良いです。</a:t>
            </a:r>
            <a:endParaRPr lang="en-US" altLang="ja-JP" sz="2000" dirty="0"/>
          </a:p>
          <a:p>
            <a:r>
              <a:rPr kumimoji="1" lang="ja-JP" altLang="en-US" sz="2000" dirty="0"/>
              <a:t>あくまでトレーニング用課題（業務外）なので、高い品質は求めませんが、</a:t>
            </a:r>
            <a:br>
              <a:rPr kumimoji="1" lang="en-US" altLang="ja-JP" sz="2000" dirty="0"/>
            </a:br>
            <a:r>
              <a:rPr kumimoji="1" lang="ja-JP" altLang="en-US" sz="2000" dirty="0"/>
              <a:t>動作確認をして、仕様通り動くものを提出してください。</a:t>
            </a:r>
          </a:p>
        </p:txBody>
      </p:sp>
    </p:spTree>
    <p:extLst>
      <p:ext uri="{BB962C8B-B14F-4D97-AF65-F5344CB8AC3E}">
        <p14:creationId xmlns:p14="http://schemas.microsoft.com/office/powerpoint/2010/main" val="3195650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課題の提出について</a:t>
            </a:r>
          </a:p>
        </p:txBody>
      </p:sp>
      <p:sp>
        <p:nvSpPr>
          <p:cNvPr id="3" name="コンテンツ プレースホルダー 2"/>
          <p:cNvSpPr>
            <a:spLocks noGrp="1"/>
          </p:cNvSpPr>
          <p:nvPr>
            <p:ph idx="1"/>
          </p:nvPr>
        </p:nvSpPr>
        <p:spPr/>
        <p:txBody>
          <a:bodyPr>
            <a:normAutofit fontScale="77500" lnSpcReduction="20000"/>
          </a:bodyPr>
          <a:lstStyle/>
          <a:p>
            <a:r>
              <a:rPr lang="ja-JP" altLang="en-US" dirty="0">
                <a:latin typeface="Meiryo UI" panose="020B0604030504040204" pitchFamily="50" charset="-128"/>
                <a:ea typeface="Meiryo UI" panose="020B0604030504040204" pitchFamily="50" charset="-128"/>
              </a:rPr>
              <a:t>会社の正式課題ではなく、自主トレ課題のため、</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提出義務はありません。</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が、提出する場合は、以下の通りで提出してください。</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時間があったらフィードバックします。</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提出先</a:t>
            </a:r>
            <a:endParaRPr kumimoji="1" lang="en-US" altLang="ja-JP" dirty="0">
              <a:latin typeface="Meiryo UI" panose="020B0604030504040204" pitchFamily="50" charset="-128"/>
              <a:ea typeface="Meiryo UI" panose="020B0604030504040204" pitchFamily="50" charset="-128"/>
            </a:endParaRPr>
          </a:p>
          <a:p>
            <a:pPr lvl="1"/>
            <a:r>
              <a:rPr kumimoji="1" lang="en-US" altLang="ja-JP" dirty="0">
                <a:latin typeface="Meiryo UI" panose="020B0604030504040204" pitchFamily="50" charset="-128"/>
                <a:ea typeface="Meiryo UI" panose="020B0604030504040204" pitchFamily="50" charset="-128"/>
              </a:rPr>
              <a:t>TO(</a:t>
            </a:r>
            <a:r>
              <a:rPr kumimoji="1" lang="ja-JP" altLang="en-US" dirty="0">
                <a:latin typeface="Meiryo UI" panose="020B0604030504040204" pitchFamily="50" charset="-128"/>
                <a:ea typeface="Meiryo UI" panose="020B0604030504040204" pitchFamily="50" charset="-128"/>
              </a:rPr>
              <a:t>送信先</a:t>
            </a:r>
            <a:r>
              <a:rPr kumimoji="1" lang="en-US" altLang="ja-JP" dirty="0">
                <a:latin typeface="Meiryo UI" panose="020B0604030504040204" pitchFamily="50" charset="-128"/>
                <a:ea typeface="Meiryo UI" panose="020B0604030504040204" pitchFamily="50" charset="-128"/>
              </a:rPr>
              <a:t>)</a:t>
            </a:r>
          </a:p>
          <a:p>
            <a:pPr lvl="2"/>
            <a:r>
              <a:rPr lang="en-US" altLang="ja-JP" dirty="0">
                <a:latin typeface="Meiryo UI" panose="020B0604030504040204" pitchFamily="50" charset="-128"/>
                <a:ea typeface="Meiryo UI" panose="020B0604030504040204" pitchFamily="50" charset="-128"/>
                <a:hlinkClick r:id="rId2"/>
              </a:rPr>
              <a:t>tkbfj573@yahoo.co.jp</a:t>
            </a:r>
            <a:endParaRPr lang="en-US" altLang="ja-JP" dirty="0">
              <a:latin typeface="Meiryo UI" panose="020B0604030504040204" pitchFamily="50" charset="-128"/>
              <a:ea typeface="Meiryo UI" panose="020B0604030504040204" pitchFamily="50" charset="-128"/>
            </a:endParaRPr>
          </a:p>
          <a:p>
            <a:pPr lvl="2"/>
            <a:r>
              <a:rPr lang="ja-JP" altLang="en-US" dirty="0">
                <a:latin typeface="Meiryo UI" panose="020B0604030504040204" pitchFamily="50" charset="-128"/>
                <a:ea typeface="Meiryo UI" panose="020B0604030504040204" pitchFamily="50" charset="-128"/>
              </a:rPr>
              <a:t>会社の私のメールアドレス先</a:t>
            </a:r>
            <a:endParaRPr lang="en-US" altLang="ja-JP" dirty="0">
              <a:latin typeface="Meiryo UI" panose="020B0604030504040204" pitchFamily="50" charset="-128"/>
              <a:ea typeface="Meiryo UI" panose="020B0604030504040204" pitchFamily="50" charset="-128"/>
            </a:endParaRPr>
          </a:p>
          <a:p>
            <a:pPr lvl="1"/>
            <a:r>
              <a:rPr kumimoji="1" lang="ja-JP" altLang="en-US" sz="2000" dirty="0">
                <a:latin typeface="Meiryo UI" panose="020B0604030504040204" pitchFamily="50" charset="-128"/>
                <a:ea typeface="Meiryo UI" panose="020B0604030504040204" pitchFamily="50" charset="-128"/>
              </a:rPr>
              <a:t>タイトル</a:t>
            </a:r>
            <a:r>
              <a:rPr lang="ja-JP" altLang="en-US" sz="2000" dirty="0">
                <a:latin typeface="Meiryo UI" panose="020B0604030504040204" pitchFamily="50" charset="-128"/>
                <a:ea typeface="Meiryo UI" panose="020B0604030504040204" pitchFamily="50" charset="-128"/>
              </a:rPr>
              <a:t>：</a:t>
            </a:r>
            <a:r>
              <a:rPr kumimoji="1" lang="ja-JP" altLang="en-US" sz="2000" dirty="0">
                <a:latin typeface="Meiryo UI" panose="020B0604030504040204" pitchFamily="50" charset="-128"/>
                <a:ea typeface="Meiryo UI" panose="020B0604030504040204" pitchFamily="50" charset="-128"/>
              </a:rPr>
              <a:t>「</a:t>
            </a:r>
            <a:r>
              <a:rPr kumimoji="1"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実装課題</a:t>
            </a:r>
            <a:r>
              <a:rPr lang="en-US" altLang="ja-JP" sz="2000" dirty="0">
                <a:latin typeface="Meiryo UI" panose="020B0604030504040204" pitchFamily="50" charset="-128"/>
                <a:ea typeface="Meiryo UI" panose="020B0604030504040204" pitchFamily="50" charset="-128"/>
              </a:rPr>
              <a:t>】Web</a:t>
            </a:r>
            <a:r>
              <a:rPr lang="ja-JP" altLang="en-US" sz="2000" dirty="0">
                <a:latin typeface="Meiryo UI" panose="020B0604030504040204" pitchFamily="50" charset="-128"/>
                <a:ea typeface="Meiryo UI" panose="020B0604030504040204" pitchFamily="50" charset="-128"/>
              </a:rPr>
              <a:t>アプリ</a:t>
            </a:r>
            <a:r>
              <a:rPr kumimoji="1" lang="ja-JP" altLang="en-US" sz="2000" dirty="0">
                <a:latin typeface="Meiryo UI" panose="020B0604030504040204" pitchFamily="50" charset="-128"/>
                <a:ea typeface="Meiryo UI" panose="020B0604030504040204" pitchFamily="50" charset="-128"/>
              </a:rPr>
              <a:t>」でお願いします。</a:t>
            </a:r>
            <a:endParaRPr kumimoji="1" lang="en-US" altLang="ja-JP" sz="2000" dirty="0">
              <a:latin typeface="Meiryo UI" panose="020B0604030504040204" pitchFamily="50" charset="-128"/>
              <a:ea typeface="Meiryo UI" panose="020B0604030504040204" pitchFamily="50" charset="-128"/>
            </a:endParaRPr>
          </a:p>
          <a:p>
            <a:pPr lvl="1"/>
            <a:r>
              <a:rPr lang="en-US" altLang="ja-JP" sz="2000" dirty="0">
                <a:latin typeface="Meiryo UI" panose="020B0604030504040204" pitchFamily="50" charset="-128"/>
                <a:ea typeface="Meiryo UI" panose="020B0604030504040204" pitchFamily="50" charset="-128"/>
              </a:rPr>
              <a:t>Eclipse</a:t>
            </a:r>
            <a:r>
              <a:rPr lang="ja-JP" altLang="en-US" sz="2000" dirty="0">
                <a:latin typeface="Meiryo UI" panose="020B0604030504040204" pitchFamily="50" charset="-128"/>
                <a:ea typeface="Meiryo UI" panose="020B0604030504040204" pitchFamily="50" charset="-128"/>
              </a:rPr>
              <a:t>プロジェクトをアーカイブ（</a:t>
            </a:r>
            <a:r>
              <a:rPr lang="en-US" altLang="ja-JP" sz="2000" dirty="0">
                <a:latin typeface="Meiryo UI" panose="020B0604030504040204" pitchFamily="50" charset="-128"/>
                <a:ea typeface="Meiryo UI" panose="020B0604030504040204" pitchFamily="50" charset="-128"/>
              </a:rPr>
              <a:t>zip</a:t>
            </a:r>
            <a:r>
              <a:rPr lang="ja-JP" altLang="en-US" sz="2000" dirty="0">
                <a:latin typeface="Meiryo UI" panose="020B0604030504040204" pitchFamily="50" charset="-128"/>
                <a:ea typeface="Meiryo UI" panose="020B0604030504040204" pitchFamily="50" charset="-128"/>
              </a:rPr>
              <a:t>でエクスポート）でください。</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ギブアップしたとき</a:t>
            </a:r>
            <a:endParaRPr kumimoji="1" lang="en-US" altLang="ja-JP" dirty="0">
              <a:latin typeface="Meiryo UI" panose="020B0604030504040204" pitchFamily="50" charset="-128"/>
              <a:ea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rPr>
              <a:t>以下に解答例を掲載しています。</a:t>
            </a:r>
            <a:endParaRPr lang="en-US" altLang="ja-JP" dirty="0">
              <a:latin typeface="Meiryo UI" panose="020B0604030504040204" pitchFamily="50" charset="-128"/>
              <a:ea typeface="Meiryo UI" panose="020B0604030504040204" pitchFamily="50" charset="-128"/>
              <a:hlinkClick r:id="rId3"/>
            </a:endParaRPr>
          </a:p>
          <a:p>
            <a:pPr lvl="1"/>
            <a:r>
              <a:rPr lang="en-US" altLang="ja-JP" dirty="0">
                <a:latin typeface="Meiryo UI" panose="020B0604030504040204" pitchFamily="50" charset="-128"/>
                <a:ea typeface="Meiryo UI" panose="020B0604030504040204" pitchFamily="50" charset="-128"/>
                <a:hlinkClick r:id="rId3"/>
              </a:rPr>
              <a:t>https://github.com/konbukonbu/mywork</a:t>
            </a:r>
            <a:br>
              <a:rPr lang="en-US" altLang="ja-JP" dirty="0">
                <a:latin typeface="Meiryo UI" panose="020B0604030504040204" pitchFamily="50" charset="-128"/>
                <a:ea typeface="Meiryo UI" panose="020B0604030504040204" pitchFamily="50" charset="-128"/>
              </a:rPr>
            </a:br>
            <a:r>
              <a:rPr lang="en-US" altLang="ja-JP" dirty="0" err="1">
                <a:latin typeface="Meiryo UI" panose="020B0604030504040204" pitchFamily="50" charset="-128"/>
                <a:ea typeface="Meiryo UI" panose="020B0604030504040204" pitchFamily="50" charset="-128"/>
              </a:rPr>
              <a:t>PracticeWebApp</a:t>
            </a:r>
            <a:endParaRPr lang="en-US" alt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85982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開発規模</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2" y="1340768"/>
            <a:ext cx="9020175"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サブタイトル 2"/>
          <p:cNvSpPr txBox="1">
            <a:spLocks/>
          </p:cNvSpPr>
          <p:nvPr/>
        </p:nvSpPr>
        <p:spPr>
          <a:xfrm>
            <a:off x="88402" y="5100637"/>
            <a:ext cx="7867973" cy="1568723"/>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2400" dirty="0"/>
              <a:t>プログラム本数：</a:t>
            </a:r>
            <a:r>
              <a:rPr lang="en-US" altLang="ja-JP" sz="2400" dirty="0"/>
              <a:t>Java:10</a:t>
            </a:r>
            <a:r>
              <a:rPr lang="ja-JP" altLang="en-US" sz="2400" dirty="0"/>
              <a:t>本　</a:t>
            </a:r>
            <a:r>
              <a:rPr lang="en-US" altLang="ja-JP" sz="2400" dirty="0"/>
              <a:t>JSP</a:t>
            </a:r>
            <a:r>
              <a:rPr lang="ja-JP" altLang="en-US" sz="2400" dirty="0"/>
              <a:t>：</a:t>
            </a:r>
            <a:r>
              <a:rPr lang="en-US" altLang="ja-JP" sz="2400" dirty="0"/>
              <a:t>1</a:t>
            </a:r>
            <a:r>
              <a:rPr lang="ja-JP" altLang="en-US" sz="2400" dirty="0"/>
              <a:t>本</a:t>
            </a:r>
            <a:endParaRPr lang="en-US" altLang="ja-JP" sz="2400" dirty="0"/>
          </a:p>
          <a:p>
            <a:r>
              <a:rPr lang="ja-JP" altLang="en-US" sz="2400" dirty="0"/>
              <a:t>ステップ数（コメント有）：約</a:t>
            </a:r>
            <a:r>
              <a:rPr lang="en-US" altLang="ja-JP" sz="2400" dirty="0"/>
              <a:t>500Step</a:t>
            </a:r>
          </a:p>
          <a:p>
            <a:r>
              <a:rPr lang="ja-JP" altLang="en-US" sz="2400" dirty="0"/>
              <a:t>目安実装時間：</a:t>
            </a:r>
            <a:r>
              <a:rPr lang="en-US" altLang="ja-JP" sz="2400" dirty="0"/>
              <a:t>4</a:t>
            </a:r>
            <a:r>
              <a:rPr lang="ja-JP" altLang="en-US" sz="2400" dirty="0"/>
              <a:t>時間　</a:t>
            </a:r>
            <a:br>
              <a:rPr lang="en-US" altLang="ja-JP" sz="2400" dirty="0"/>
            </a:br>
            <a:r>
              <a:rPr lang="ja-JP" altLang="en-US" sz="2400" dirty="0"/>
              <a:t>（</a:t>
            </a:r>
            <a:r>
              <a:rPr lang="en-US" altLang="ja-JP" sz="2400" dirty="0"/>
              <a:t>DB</a:t>
            </a:r>
            <a:r>
              <a:rPr lang="ja-JP" altLang="en-US" sz="2400" dirty="0"/>
              <a:t>環境構築時間、</a:t>
            </a:r>
            <a:r>
              <a:rPr lang="en-US" altLang="ja-JP" sz="2400" dirty="0"/>
              <a:t>jar</a:t>
            </a:r>
            <a:r>
              <a:rPr lang="ja-JP" altLang="en-US" sz="2400" dirty="0"/>
              <a:t>ファイル</a:t>
            </a:r>
            <a:r>
              <a:rPr lang="en-US" altLang="ja-JP" sz="2400" dirty="0"/>
              <a:t>DL</a:t>
            </a:r>
            <a:r>
              <a:rPr lang="ja-JP" altLang="en-US" sz="2400" dirty="0"/>
              <a:t>時間など、もろもろ込みで）</a:t>
            </a:r>
          </a:p>
        </p:txBody>
      </p:sp>
    </p:spTree>
    <p:extLst>
      <p:ext uri="{BB962C8B-B14F-4D97-AF65-F5344CB8AC3E}">
        <p14:creationId xmlns:p14="http://schemas.microsoft.com/office/powerpoint/2010/main" val="1868306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掲示板一覧画面（正常）</a:t>
            </a:r>
          </a:p>
        </p:txBody>
      </p:sp>
      <p:sp>
        <p:nvSpPr>
          <p:cNvPr id="5" name="フローチャート: 処理 4"/>
          <p:cNvSpPr/>
          <p:nvPr/>
        </p:nvSpPr>
        <p:spPr>
          <a:xfrm>
            <a:off x="827584" y="1556792"/>
            <a:ext cx="3816424" cy="4536504"/>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049902" y="1987804"/>
            <a:ext cx="1175322" cy="430887"/>
          </a:xfrm>
          <a:prstGeom prst="rect">
            <a:avLst/>
          </a:prstGeom>
          <a:noFill/>
        </p:spPr>
        <p:txBody>
          <a:bodyPr wrap="none" rtlCol="0">
            <a:spAutoFit/>
          </a:bodyPr>
          <a:lstStyle/>
          <a:p>
            <a:r>
              <a:rPr kumimoji="1" lang="ja-JP" altLang="en-US" sz="1100" dirty="0"/>
              <a:t>タイトル</a:t>
            </a:r>
            <a:endParaRPr kumimoji="1" lang="en-US" altLang="ja-JP" sz="1100" dirty="0"/>
          </a:p>
          <a:p>
            <a:r>
              <a:rPr lang="ja-JP" altLang="en-US" sz="1100" dirty="0"/>
              <a:t>（全角</a:t>
            </a:r>
            <a:r>
              <a:rPr lang="en-US" altLang="ja-JP" sz="1100" dirty="0"/>
              <a:t>20</a:t>
            </a:r>
            <a:r>
              <a:rPr lang="ja-JP" altLang="en-US" sz="1100" dirty="0"/>
              <a:t>字以内）</a:t>
            </a:r>
            <a:endParaRPr kumimoji="1" lang="ja-JP" altLang="en-US" sz="1100" dirty="0"/>
          </a:p>
        </p:txBody>
      </p:sp>
      <p:sp>
        <p:nvSpPr>
          <p:cNvPr id="8" name="テキスト ボックス 7"/>
          <p:cNvSpPr txBox="1"/>
          <p:nvPr/>
        </p:nvSpPr>
        <p:spPr>
          <a:xfrm>
            <a:off x="1049902" y="2418691"/>
            <a:ext cx="965329" cy="430887"/>
          </a:xfrm>
          <a:prstGeom prst="rect">
            <a:avLst/>
          </a:prstGeom>
          <a:noFill/>
        </p:spPr>
        <p:txBody>
          <a:bodyPr wrap="none" rtlCol="0">
            <a:spAutoFit/>
          </a:bodyPr>
          <a:lstStyle/>
          <a:p>
            <a:r>
              <a:rPr kumimoji="1" lang="ja-JP" altLang="en-US" sz="1100" dirty="0"/>
              <a:t>投稿内容</a:t>
            </a:r>
            <a:endParaRPr kumimoji="1" lang="en-US" altLang="ja-JP" sz="1100" dirty="0"/>
          </a:p>
          <a:p>
            <a:r>
              <a:rPr lang="ja-JP" altLang="en-US" sz="1100" dirty="0"/>
              <a:t>（</a:t>
            </a:r>
            <a:r>
              <a:rPr lang="en-US" altLang="ja-JP" sz="1100" dirty="0"/>
              <a:t>100</a:t>
            </a:r>
            <a:r>
              <a:rPr lang="ja-JP" altLang="en-US" sz="1100" dirty="0"/>
              <a:t>字以内）</a:t>
            </a:r>
            <a:endParaRPr kumimoji="1" lang="ja-JP" altLang="en-US" sz="1100" dirty="0"/>
          </a:p>
        </p:txBody>
      </p:sp>
      <p:sp>
        <p:nvSpPr>
          <p:cNvPr id="10" name="フローチャート: 処理 9"/>
          <p:cNvSpPr/>
          <p:nvPr/>
        </p:nvSpPr>
        <p:spPr>
          <a:xfrm>
            <a:off x="2253800" y="1987804"/>
            <a:ext cx="2151856" cy="20764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プログラム研修のお知らせ</a:t>
            </a:r>
            <a:endParaRPr kumimoji="1" lang="ja-JP" altLang="en-US" sz="1200" dirty="0">
              <a:solidFill>
                <a:schemeClr val="tx1"/>
              </a:solidFill>
            </a:endParaRPr>
          </a:p>
        </p:txBody>
      </p:sp>
      <p:sp>
        <p:nvSpPr>
          <p:cNvPr id="11" name="フローチャート: 処理 10"/>
          <p:cNvSpPr/>
          <p:nvPr/>
        </p:nvSpPr>
        <p:spPr>
          <a:xfrm>
            <a:off x="2267744" y="2418691"/>
            <a:ext cx="2151856" cy="722275"/>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100" dirty="0">
                <a:solidFill>
                  <a:schemeClr val="tx1"/>
                </a:solidFill>
              </a:rPr>
              <a:t>3/2</a:t>
            </a:r>
            <a:r>
              <a:rPr lang="ja-JP" altLang="en-US" sz="1100" dirty="0">
                <a:solidFill>
                  <a:schemeClr val="tx1"/>
                </a:solidFill>
              </a:rPr>
              <a:t>にプログラム研修をします。</a:t>
            </a:r>
            <a:endParaRPr kumimoji="1" lang="ja-JP" altLang="en-US" sz="1100" dirty="0">
              <a:solidFill>
                <a:schemeClr val="tx1"/>
              </a:solidFill>
            </a:endParaRPr>
          </a:p>
        </p:txBody>
      </p:sp>
      <p:sp>
        <p:nvSpPr>
          <p:cNvPr id="12" name="フローチャート: 処理 11"/>
          <p:cNvSpPr/>
          <p:nvPr/>
        </p:nvSpPr>
        <p:spPr>
          <a:xfrm>
            <a:off x="2267744" y="3429000"/>
            <a:ext cx="1075928" cy="207640"/>
          </a:xfrm>
          <a:prstGeom prst="flowChartProcess">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投稿</a:t>
            </a:r>
          </a:p>
        </p:txBody>
      </p:sp>
      <p:sp>
        <p:nvSpPr>
          <p:cNvPr id="18" name="フローチャート: 処理 17"/>
          <p:cNvSpPr/>
          <p:nvPr/>
        </p:nvSpPr>
        <p:spPr>
          <a:xfrm>
            <a:off x="5076056" y="1556792"/>
            <a:ext cx="3816424" cy="4536504"/>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5298374" y="1987804"/>
            <a:ext cx="1175322" cy="430887"/>
          </a:xfrm>
          <a:prstGeom prst="rect">
            <a:avLst/>
          </a:prstGeom>
          <a:noFill/>
        </p:spPr>
        <p:txBody>
          <a:bodyPr wrap="none" rtlCol="0">
            <a:spAutoFit/>
          </a:bodyPr>
          <a:lstStyle/>
          <a:p>
            <a:r>
              <a:rPr kumimoji="1" lang="ja-JP" altLang="en-US" sz="1100" dirty="0"/>
              <a:t>タイトル</a:t>
            </a:r>
            <a:endParaRPr kumimoji="1" lang="en-US" altLang="ja-JP" sz="1100" dirty="0"/>
          </a:p>
          <a:p>
            <a:r>
              <a:rPr lang="ja-JP" altLang="en-US" sz="1100" dirty="0"/>
              <a:t>（全角</a:t>
            </a:r>
            <a:r>
              <a:rPr lang="en-US" altLang="ja-JP" sz="1100" dirty="0"/>
              <a:t>20</a:t>
            </a:r>
            <a:r>
              <a:rPr lang="ja-JP" altLang="en-US" sz="1100" dirty="0"/>
              <a:t>字以内）</a:t>
            </a:r>
            <a:endParaRPr kumimoji="1" lang="ja-JP" altLang="en-US" sz="1100" dirty="0"/>
          </a:p>
        </p:txBody>
      </p:sp>
      <p:sp>
        <p:nvSpPr>
          <p:cNvPr id="20" name="テキスト ボックス 19"/>
          <p:cNvSpPr txBox="1"/>
          <p:nvPr/>
        </p:nvSpPr>
        <p:spPr>
          <a:xfrm>
            <a:off x="5298374" y="2418691"/>
            <a:ext cx="965329" cy="430887"/>
          </a:xfrm>
          <a:prstGeom prst="rect">
            <a:avLst/>
          </a:prstGeom>
          <a:noFill/>
        </p:spPr>
        <p:txBody>
          <a:bodyPr wrap="none" rtlCol="0">
            <a:spAutoFit/>
          </a:bodyPr>
          <a:lstStyle/>
          <a:p>
            <a:r>
              <a:rPr kumimoji="1" lang="ja-JP" altLang="en-US" sz="1100" dirty="0"/>
              <a:t>投稿内容</a:t>
            </a:r>
            <a:endParaRPr kumimoji="1" lang="en-US" altLang="ja-JP" sz="1100" dirty="0"/>
          </a:p>
          <a:p>
            <a:r>
              <a:rPr lang="ja-JP" altLang="en-US" sz="1100" dirty="0"/>
              <a:t>（</a:t>
            </a:r>
            <a:r>
              <a:rPr lang="en-US" altLang="ja-JP" sz="1100" dirty="0"/>
              <a:t>100</a:t>
            </a:r>
            <a:r>
              <a:rPr lang="ja-JP" altLang="en-US" sz="1100" dirty="0"/>
              <a:t>字以内）</a:t>
            </a:r>
            <a:endParaRPr kumimoji="1" lang="ja-JP" altLang="en-US" sz="1100" dirty="0"/>
          </a:p>
        </p:txBody>
      </p:sp>
      <p:sp>
        <p:nvSpPr>
          <p:cNvPr id="21" name="フローチャート: 処理 20"/>
          <p:cNvSpPr/>
          <p:nvPr/>
        </p:nvSpPr>
        <p:spPr>
          <a:xfrm>
            <a:off x="6502272" y="1987804"/>
            <a:ext cx="2151856" cy="20764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2" name="フローチャート: 処理 21"/>
          <p:cNvSpPr/>
          <p:nvPr/>
        </p:nvSpPr>
        <p:spPr>
          <a:xfrm>
            <a:off x="6516216" y="2418691"/>
            <a:ext cx="2151856" cy="722275"/>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処理 22"/>
          <p:cNvSpPr/>
          <p:nvPr/>
        </p:nvSpPr>
        <p:spPr>
          <a:xfrm>
            <a:off x="6516216" y="3429000"/>
            <a:ext cx="1075928" cy="207640"/>
          </a:xfrm>
          <a:prstGeom prst="flowChartProcess">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投稿</a:t>
            </a:r>
          </a:p>
        </p:txBody>
      </p:sp>
      <p:sp>
        <p:nvSpPr>
          <p:cNvPr id="26" name="テキスト ボックス 25"/>
          <p:cNvSpPr txBox="1"/>
          <p:nvPr/>
        </p:nvSpPr>
        <p:spPr>
          <a:xfrm>
            <a:off x="5379486" y="3982202"/>
            <a:ext cx="1768433" cy="261610"/>
          </a:xfrm>
          <a:prstGeom prst="rect">
            <a:avLst/>
          </a:prstGeom>
          <a:noFill/>
        </p:spPr>
        <p:txBody>
          <a:bodyPr wrap="none" rtlCol="0">
            <a:spAutoFit/>
          </a:bodyPr>
          <a:lstStyle/>
          <a:p>
            <a:r>
              <a:rPr kumimoji="1" lang="ja-JP" altLang="en-US" sz="1100" dirty="0"/>
              <a:t>プログラム研修のお知らせ</a:t>
            </a:r>
          </a:p>
        </p:txBody>
      </p:sp>
      <p:sp>
        <p:nvSpPr>
          <p:cNvPr id="27" name="右矢印 26"/>
          <p:cNvSpPr/>
          <p:nvPr/>
        </p:nvSpPr>
        <p:spPr>
          <a:xfrm>
            <a:off x="4242817" y="3226786"/>
            <a:ext cx="864096" cy="612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7388399" y="3985595"/>
            <a:ext cx="1251962" cy="261610"/>
          </a:xfrm>
          <a:prstGeom prst="rect">
            <a:avLst/>
          </a:prstGeom>
          <a:noFill/>
        </p:spPr>
        <p:txBody>
          <a:bodyPr wrap="square" rtlCol="0">
            <a:spAutoFit/>
          </a:bodyPr>
          <a:lstStyle/>
          <a:p>
            <a:r>
              <a:rPr lang="en-US" altLang="ja-JP" sz="1100" dirty="0"/>
              <a:t>2013/3/1 11:00</a:t>
            </a:r>
            <a:endParaRPr kumimoji="1" lang="ja-JP" altLang="en-US" sz="1100" dirty="0"/>
          </a:p>
        </p:txBody>
      </p:sp>
      <p:sp>
        <p:nvSpPr>
          <p:cNvPr id="29" name="正方形/長方形 28"/>
          <p:cNvSpPr/>
          <p:nvPr/>
        </p:nvSpPr>
        <p:spPr>
          <a:xfrm>
            <a:off x="5426013" y="4299421"/>
            <a:ext cx="2180405" cy="276999"/>
          </a:xfrm>
          <a:prstGeom prst="rect">
            <a:avLst/>
          </a:prstGeom>
        </p:spPr>
        <p:txBody>
          <a:bodyPr wrap="none">
            <a:spAutoFit/>
          </a:bodyPr>
          <a:lstStyle/>
          <a:p>
            <a:r>
              <a:rPr lang="en-US" altLang="ja-JP" sz="1200" dirty="0">
                <a:solidFill>
                  <a:schemeClr val="tx1"/>
                </a:solidFill>
              </a:rPr>
              <a:t>3/2</a:t>
            </a:r>
            <a:r>
              <a:rPr lang="ja-JP" altLang="en-US" sz="1200" dirty="0">
                <a:solidFill>
                  <a:schemeClr val="tx1"/>
                </a:solidFill>
              </a:rPr>
              <a:t>にプログラム研修をします。</a:t>
            </a:r>
            <a:endParaRPr lang="ja-JP" altLang="en-US" sz="1200" dirty="0"/>
          </a:p>
        </p:txBody>
      </p:sp>
      <p:sp>
        <p:nvSpPr>
          <p:cNvPr id="30" name="フローチャート: 処理 29"/>
          <p:cNvSpPr/>
          <p:nvPr/>
        </p:nvSpPr>
        <p:spPr>
          <a:xfrm>
            <a:off x="5285747" y="3921398"/>
            <a:ext cx="3354613" cy="722275"/>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ローチャート: 処理 30"/>
          <p:cNvSpPr/>
          <p:nvPr/>
        </p:nvSpPr>
        <p:spPr>
          <a:xfrm>
            <a:off x="5285746" y="4249066"/>
            <a:ext cx="3354613" cy="394608"/>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5379485" y="4823776"/>
            <a:ext cx="1653017" cy="261610"/>
          </a:xfrm>
          <a:prstGeom prst="rect">
            <a:avLst/>
          </a:prstGeom>
          <a:noFill/>
        </p:spPr>
        <p:txBody>
          <a:bodyPr wrap="none" rtlCol="0">
            <a:spAutoFit/>
          </a:bodyPr>
          <a:lstStyle/>
          <a:p>
            <a:r>
              <a:rPr lang="ja-JP" altLang="en-US" sz="1100" dirty="0"/>
              <a:t>掲示板システム　スターﾄ</a:t>
            </a:r>
            <a:endParaRPr kumimoji="1" lang="ja-JP" altLang="en-US" sz="1100" dirty="0"/>
          </a:p>
        </p:txBody>
      </p:sp>
      <p:sp>
        <p:nvSpPr>
          <p:cNvPr id="33" name="テキスト ボックス 32"/>
          <p:cNvSpPr txBox="1"/>
          <p:nvPr/>
        </p:nvSpPr>
        <p:spPr>
          <a:xfrm>
            <a:off x="7388398" y="4827169"/>
            <a:ext cx="1251962" cy="261610"/>
          </a:xfrm>
          <a:prstGeom prst="rect">
            <a:avLst/>
          </a:prstGeom>
          <a:noFill/>
        </p:spPr>
        <p:txBody>
          <a:bodyPr wrap="square" rtlCol="0">
            <a:spAutoFit/>
          </a:bodyPr>
          <a:lstStyle/>
          <a:p>
            <a:r>
              <a:rPr lang="en-US" altLang="ja-JP" sz="1100" dirty="0"/>
              <a:t>2013/2/27 11:00</a:t>
            </a:r>
            <a:endParaRPr kumimoji="1" lang="ja-JP" altLang="en-US" sz="1100" dirty="0"/>
          </a:p>
        </p:txBody>
      </p:sp>
      <p:sp>
        <p:nvSpPr>
          <p:cNvPr id="34" name="正方形/長方形 33"/>
          <p:cNvSpPr/>
          <p:nvPr/>
        </p:nvSpPr>
        <p:spPr>
          <a:xfrm>
            <a:off x="5426012" y="5140995"/>
            <a:ext cx="2877711" cy="276999"/>
          </a:xfrm>
          <a:prstGeom prst="rect">
            <a:avLst/>
          </a:prstGeom>
        </p:spPr>
        <p:txBody>
          <a:bodyPr wrap="none">
            <a:spAutoFit/>
          </a:bodyPr>
          <a:lstStyle/>
          <a:p>
            <a:r>
              <a:rPr lang="ja-JP" altLang="en-US" sz="1200" dirty="0"/>
              <a:t>本日、掲示板システムをスタートしました。</a:t>
            </a:r>
          </a:p>
        </p:txBody>
      </p:sp>
      <p:sp>
        <p:nvSpPr>
          <p:cNvPr id="35" name="フローチャート: 処理 34"/>
          <p:cNvSpPr/>
          <p:nvPr/>
        </p:nvSpPr>
        <p:spPr>
          <a:xfrm>
            <a:off x="5285746" y="4762972"/>
            <a:ext cx="3354613" cy="722275"/>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フローチャート: 処理 35"/>
          <p:cNvSpPr/>
          <p:nvPr/>
        </p:nvSpPr>
        <p:spPr>
          <a:xfrm>
            <a:off x="5285745" y="5090640"/>
            <a:ext cx="3354613" cy="394608"/>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四角形吹き出し 36"/>
          <p:cNvSpPr/>
          <p:nvPr/>
        </p:nvSpPr>
        <p:spPr>
          <a:xfrm>
            <a:off x="683568" y="4827169"/>
            <a:ext cx="3736032" cy="1338135"/>
          </a:xfrm>
          <a:prstGeom prst="wedgeRectCallout">
            <a:avLst>
              <a:gd name="adj1" fmla="val 69419"/>
              <a:gd name="adj2" fmla="val -70898"/>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入力した内容が</a:t>
            </a:r>
            <a:r>
              <a:rPr lang="en-US" altLang="ja-JP" dirty="0">
                <a:solidFill>
                  <a:schemeClr val="tx1"/>
                </a:solidFill>
              </a:rPr>
              <a:t>DB</a:t>
            </a:r>
            <a:r>
              <a:rPr lang="ja-JP" altLang="en-US" dirty="0" err="1">
                <a:solidFill>
                  <a:schemeClr val="tx1"/>
                </a:solidFill>
              </a:rPr>
              <a:t>に登</a:t>
            </a:r>
            <a:r>
              <a:rPr lang="ja-JP" altLang="en-US" dirty="0">
                <a:solidFill>
                  <a:schemeClr val="tx1"/>
                </a:solidFill>
              </a:rPr>
              <a:t>録される。</a:t>
            </a:r>
            <a:endParaRPr lang="en-US" altLang="ja-JP" dirty="0">
              <a:solidFill>
                <a:schemeClr val="tx1"/>
              </a:solidFill>
            </a:endParaRPr>
          </a:p>
          <a:p>
            <a:r>
              <a:rPr lang="en-US" altLang="ja-JP" dirty="0">
                <a:solidFill>
                  <a:schemeClr val="tx1"/>
                </a:solidFill>
              </a:rPr>
              <a:t>DB</a:t>
            </a:r>
            <a:r>
              <a:rPr lang="ja-JP" altLang="en-US" dirty="0">
                <a:solidFill>
                  <a:schemeClr val="tx1"/>
                </a:solidFill>
              </a:rPr>
              <a:t>登録処理完了後は、</a:t>
            </a:r>
            <a:endParaRPr lang="en-US" altLang="ja-JP" dirty="0">
              <a:solidFill>
                <a:schemeClr val="tx1"/>
              </a:solidFill>
            </a:endParaRPr>
          </a:p>
          <a:p>
            <a:r>
              <a:rPr lang="ja-JP" altLang="en-US" dirty="0">
                <a:solidFill>
                  <a:schemeClr val="tx1"/>
                </a:solidFill>
              </a:rPr>
              <a:t>登録日時の降順で、一括検索する。</a:t>
            </a:r>
            <a:endParaRPr lang="en-US" altLang="ja-JP" dirty="0">
              <a:solidFill>
                <a:schemeClr val="tx1"/>
              </a:solidFill>
            </a:endParaRPr>
          </a:p>
          <a:p>
            <a:r>
              <a:rPr kumimoji="1" lang="ja-JP" altLang="en-US" dirty="0">
                <a:solidFill>
                  <a:schemeClr val="tx1"/>
                </a:solidFill>
              </a:rPr>
              <a:t>ページング処理は実装しなくてよい。</a:t>
            </a:r>
          </a:p>
        </p:txBody>
      </p:sp>
    </p:spTree>
    <p:extLst>
      <p:ext uri="{BB962C8B-B14F-4D97-AF65-F5344CB8AC3E}">
        <p14:creationId xmlns:p14="http://schemas.microsoft.com/office/powerpoint/2010/main" val="1560266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掲示板</a:t>
            </a:r>
            <a:r>
              <a:rPr kumimoji="1" lang="ja-JP" altLang="en-US" dirty="0"/>
              <a:t>一覧画面（</a:t>
            </a:r>
            <a:r>
              <a:rPr lang="ja-JP" altLang="en-US" dirty="0"/>
              <a:t>異常</a:t>
            </a:r>
            <a:r>
              <a:rPr kumimoji="1" lang="ja-JP" altLang="en-US" dirty="0"/>
              <a:t>）</a:t>
            </a:r>
          </a:p>
        </p:txBody>
      </p:sp>
      <p:sp>
        <p:nvSpPr>
          <p:cNvPr id="5" name="フローチャート: 処理 4"/>
          <p:cNvSpPr/>
          <p:nvPr/>
        </p:nvSpPr>
        <p:spPr>
          <a:xfrm>
            <a:off x="827584" y="1556792"/>
            <a:ext cx="3816424" cy="4536504"/>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049902" y="1987804"/>
            <a:ext cx="1175322" cy="430887"/>
          </a:xfrm>
          <a:prstGeom prst="rect">
            <a:avLst/>
          </a:prstGeom>
          <a:noFill/>
        </p:spPr>
        <p:txBody>
          <a:bodyPr wrap="none" rtlCol="0">
            <a:spAutoFit/>
          </a:bodyPr>
          <a:lstStyle/>
          <a:p>
            <a:r>
              <a:rPr kumimoji="1" lang="ja-JP" altLang="en-US" sz="1100" dirty="0"/>
              <a:t>タイトル</a:t>
            </a:r>
            <a:endParaRPr kumimoji="1" lang="en-US" altLang="ja-JP" sz="1100" dirty="0"/>
          </a:p>
          <a:p>
            <a:r>
              <a:rPr lang="ja-JP" altLang="en-US" sz="1100" dirty="0"/>
              <a:t>（全角</a:t>
            </a:r>
            <a:r>
              <a:rPr lang="en-US" altLang="ja-JP" sz="1100" dirty="0"/>
              <a:t>20</a:t>
            </a:r>
            <a:r>
              <a:rPr lang="ja-JP" altLang="en-US" sz="1100" dirty="0"/>
              <a:t>字以内）</a:t>
            </a:r>
            <a:endParaRPr kumimoji="1" lang="ja-JP" altLang="en-US" sz="1100" dirty="0"/>
          </a:p>
        </p:txBody>
      </p:sp>
      <p:sp>
        <p:nvSpPr>
          <p:cNvPr id="8" name="テキスト ボックス 7"/>
          <p:cNvSpPr txBox="1"/>
          <p:nvPr/>
        </p:nvSpPr>
        <p:spPr>
          <a:xfrm>
            <a:off x="1049902" y="2418691"/>
            <a:ext cx="965329" cy="430887"/>
          </a:xfrm>
          <a:prstGeom prst="rect">
            <a:avLst/>
          </a:prstGeom>
          <a:noFill/>
        </p:spPr>
        <p:txBody>
          <a:bodyPr wrap="none" rtlCol="0">
            <a:spAutoFit/>
          </a:bodyPr>
          <a:lstStyle/>
          <a:p>
            <a:r>
              <a:rPr kumimoji="1" lang="ja-JP" altLang="en-US" sz="1100" dirty="0"/>
              <a:t>投稿内容</a:t>
            </a:r>
            <a:endParaRPr kumimoji="1" lang="en-US" altLang="ja-JP" sz="1100" dirty="0"/>
          </a:p>
          <a:p>
            <a:r>
              <a:rPr lang="ja-JP" altLang="en-US" sz="1100" dirty="0"/>
              <a:t>（</a:t>
            </a:r>
            <a:r>
              <a:rPr lang="en-US" altLang="ja-JP" sz="1100" dirty="0"/>
              <a:t>100</a:t>
            </a:r>
            <a:r>
              <a:rPr lang="ja-JP" altLang="en-US" sz="1100" dirty="0"/>
              <a:t>字以内）</a:t>
            </a:r>
            <a:endParaRPr kumimoji="1" lang="ja-JP" altLang="en-US" sz="1100" dirty="0"/>
          </a:p>
        </p:txBody>
      </p:sp>
      <p:sp>
        <p:nvSpPr>
          <p:cNvPr id="10" name="フローチャート: 処理 9"/>
          <p:cNvSpPr/>
          <p:nvPr/>
        </p:nvSpPr>
        <p:spPr>
          <a:xfrm>
            <a:off x="2253800" y="1987804"/>
            <a:ext cx="2151856" cy="20764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err="1">
                <a:solidFill>
                  <a:schemeClr val="tx1"/>
                </a:solidFill>
              </a:rPr>
              <a:t>abcdefg</a:t>
            </a:r>
            <a:endParaRPr kumimoji="1" lang="ja-JP" altLang="en-US" sz="1200" dirty="0">
              <a:solidFill>
                <a:schemeClr val="tx1"/>
              </a:solidFill>
            </a:endParaRPr>
          </a:p>
        </p:txBody>
      </p:sp>
      <p:sp>
        <p:nvSpPr>
          <p:cNvPr id="11" name="フローチャート: 処理 10"/>
          <p:cNvSpPr/>
          <p:nvPr/>
        </p:nvSpPr>
        <p:spPr>
          <a:xfrm>
            <a:off x="2267744" y="2418691"/>
            <a:ext cx="2151856" cy="722275"/>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100" dirty="0">
                <a:solidFill>
                  <a:schemeClr val="tx1"/>
                </a:solidFill>
              </a:rPr>
              <a:t>01234567890123456789012345678901234567890123456789012345678901234567890123456789012345678901234567891</a:t>
            </a:r>
            <a:endParaRPr lang="ja-JP" altLang="en-US" sz="1100" dirty="0">
              <a:solidFill>
                <a:schemeClr val="tx1"/>
              </a:solidFill>
            </a:endParaRPr>
          </a:p>
        </p:txBody>
      </p:sp>
      <p:sp>
        <p:nvSpPr>
          <p:cNvPr id="12" name="フローチャート: 処理 11"/>
          <p:cNvSpPr/>
          <p:nvPr/>
        </p:nvSpPr>
        <p:spPr>
          <a:xfrm>
            <a:off x="2267744" y="3429000"/>
            <a:ext cx="1075928" cy="207640"/>
          </a:xfrm>
          <a:prstGeom prst="flowChartProcess">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投稿</a:t>
            </a:r>
          </a:p>
        </p:txBody>
      </p:sp>
      <p:sp>
        <p:nvSpPr>
          <p:cNvPr id="18" name="フローチャート: 処理 17"/>
          <p:cNvSpPr/>
          <p:nvPr/>
        </p:nvSpPr>
        <p:spPr>
          <a:xfrm>
            <a:off x="5076056" y="1556792"/>
            <a:ext cx="3816424" cy="4536504"/>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5269798" y="2572188"/>
            <a:ext cx="1175322" cy="430887"/>
          </a:xfrm>
          <a:prstGeom prst="rect">
            <a:avLst/>
          </a:prstGeom>
          <a:noFill/>
        </p:spPr>
        <p:txBody>
          <a:bodyPr wrap="none" rtlCol="0">
            <a:spAutoFit/>
          </a:bodyPr>
          <a:lstStyle/>
          <a:p>
            <a:r>
              <a:rPr kumimoji="1" lang="ja-JP" altLang="en-US" sz="1100" dirty="0"/>
              <a:t>タイトル</a:t>
            </a:r>
            <a:endParaRPr kumimoji="1" lang="en-US" altLang="ja-JP" sz="1100" dirty="0"/>
          </a:p>
          <a:p>
            <a:r>
              <a:rPr lang="ja-JP" altLang="en-US" sz="1100" dirty="0"/>
              <a:t>（全角</a:t>
            </a:r>
            <a:r>
              <a:rPr lang="en-US" altLang="ja-JP" sz="1100" dirty="0"/>
              <a:t>20</a:t>
            </a:r>
            <a:r>
              <a:rPr lang="ja-JP" altLang="en-US" sz="1100" dirty="0"/>
              <a:t>字以内）</a:t>
            </a:r>
            <a:endParaRPr kumimoji="1" lang="ja-JP" altLang="en-US" sz="1100" dirty="0"/>
          </a:p>
        </p:txBody>
      </p:sp>
      <p:sp>
        <p:nvSpPr>
          <p:cNvPr id="20" name="テキスト ボックス 19"/>
          <p:cNvSpPr txBox="1"/>
          <p:nvPr/>
        </p:nvSpPr>
        <p:spPr>
          <a:xfrm>
            <a:off x="5269798" y="3003075"/>
            <a:ext cx="965329" cy="430887"/>
          </a:xfrm>
          <a:prstGeom prst="rect">
            <a:avLst/>
          </a:prstGeom>
          <a:noFill/>
        </p:spPr>
        <p:txBody>
          <a:bodyPr wrap="none" rtlCol="0">
            <a:spAutoFit/>
          </a:bodyPr>
          <a:lstStyle/>
          <a:p>
            <a:r>
              <a:rPr kumimoji="1" lang="ja-JP" altLang="en-US" sz="1100" dirty="0"/>
              <a:t>投稿内容</a:t>
            </a:r>
            <a:endParaRPr kumimoji="1" lang="en-US" altLang="ja-JP" sz="1100" dirty="0"/>
          </a:p>
          <a:p>
            <a:r>
              <a:rPr lang="ja-JP" altLang="en-US" sz="1100" dirty="0"/>
              <a:t>（</a:t>
            </a:r>
            <a:r>
              <a:rPr lang="en-US" altLang="ja-JP" sz="1100" dirty="0"/>
              <a:t>100</a:t>
            </a:r>
            <a:r>
              <a:rPr lang="ja-JP" altLang="en-US" sz="1100" dirty="0"/>
              <a:t>字以内）</a:t>
            </a:r>
            <a:endParaRPr kumimoji="1" lang="ja-JP" altLang="en-US" sz="1100" dirty="0"/>
          </a:p>
        </p:txBody>
      </p:sp>
      <p:sp>
        <p:nvSpPr>
          <p:cNvPr id="21" name="フローチャート: 処理 20"/>
          <p:cNvSpPr/>
          <p:nvPr/>
        </p:nvSpPr>
        <p:spPr>
          <a:xfrm>
            <a:off x="6473696" y="2572188"/>
            <a:ext cx="2151856" cy="20764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22" name="フローチャート: 処理 21"/>
          <p:cNvSpPr/>
          <p:nvPr/>
        </p:nvSpPr>
        <p:spPr>
          <a:xfrm>
            <a:off x="6487640" y="3003075"/>
            <a:ext cx="2151856" cy="722275"/>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処理 22"/>
          <p:cNvSpPr/>
          <p:nvPr/>
        </p:nvSpPr>
        <p:spPr>
          <a:xfrm>
            <a:off x="6487640" y="4013384"/>
            <a:ext cx="1075928" cy="207640"/>
          </a:xfrm>
          <a:prstGeom prst="flowChartProcess">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投稿</a:t>
            </a:r>
          </a:p>
        </p:txBody>
      </p:sp>
      <p:sp>
        <p:nvSpPr>
          <p:cNvPr id="27" name="右矢印 26"/>
          <p:cNvSpPr/>
          <p:nvPr/>
        </p:nvSpPr>
        <p:spPr>
          <a:xfrm>
            <a:off x="4242817" y="3226786"/>
            <a:ext cx="864096" cy="612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四角形吹き出し 36"/>
          <p:cNvSpPr/>
          <p:nvPr/>
        </p:nvSpPr>
        <p:spPr>
          <a:xfrm>
            <a:off x="1154311" y="4199936"/>
            <a:ext cx="4350834" cy="2109383"/>
          </a:xfrm>
          <a:prstGeom prst="wedgeRectCallout">
            <a:avLst>
              <a:gd name="adj1" fmla="val 58475"/>
              <a:gd name="adj2" fmla="val -72055"/>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100" dirty="0">
                <a:solidFill>
                  <a:schemeClr val="tx1"/>
                </a:solidFill>
              </a:rPr>
              <a:t>エラーメッセージは下記の通り出力すること</a:t>
            </a:r>
            <a:br>
              <a:rPr kumimoji="1" lang="en-US" altLang="ja-JP" sz="1100" dirty="0">
                <a:solidFill>
                  <a:schemeClr val="tx1"/>
                </a:solidFill>
              </a:rPr>
            </a:br>
            <a:r>
              <a:rPr lang="en-US" altLang="ja-JP" sz="1100" dirty="0">
                <a:solidFill>
                  <a:schemeClr val="tx1"/>
                </a:solidFill>
              </a:rPr>
              <a:t>※</a:t>
            </a:r>
            <a:r>
              <a:rPr lang="ja-JP" altLang="en-US" sz="1100" dirty="0">
                <a:solidFill>
                  <a:schemeClr val="tx1"/>
                </a:solidFill>
              </a:rPr>
              <a:t>空白のみも、未入力とみなす。</a:t>
            </a:r>
            <a:endParaRPr kumimoji="1" lang="en-US" altLang="ja-JP" sz="1100" dirty="0">
              <a:solidFill>
                <a:schemeClr val="tx1"/>
              </a:solidFill>
            </a:endParaRPr>
          </a:p>
          <a:p>
            <a:r>
              <a:rPr kumimoji="1" lang="en-US" altLang="ja-JP" sz="1000" dirty="0">
                <a:solidFill>
                  <a:schemeClr val="tx1"/>
                </a:solidFill>
              </a:rPr>
              <a:t>【</a:t>
            </a:r>
            <a:r>
              <a:rPr kumimoji="1" lang="ja-JP" altLang="en-US" sz="1000" dirty="0">
                <a:solidFill>
                  <a:schemeClr val="tx1"/>
                </a:solidFill>
              </a:rPr>
              <a:t>タイトルについて</a:t>
            </a:r>
            <a:r>
              <a:rPr kumimoji="1" lang="en-US" altLang="ja-JP" sz="1000" dirty="0">
                <a:solidFill>
                  <a:schemeClr val="tx1"/>
                </a:solidFill>
              </a:rPr>
              <a:t>】</a:t>
            </a:r>
          </a:p>
          <a:p>
            <a:r>
              <a:rPr lang="ja-JP" altLang="en-US" sz="1000" dirty="0">
                <a:solidFill>
                  <a:schemeClr val="tx1"/>
                </a:solidFill>
              </a:rPr>
              <a:t>タイトルを入力してください。（優先度１）</a:t>
            </a:r>
            <a:endParaRPr lang="en-US" altLang="ja-JP" sz="1000" dirty="0">
              <a:solidFill>
                <a:schemeClr val="tx1"/>
              </a:solidFill>
            </a:endParaRPr>
          </a:p>
          <a:p>
            <a:r>
              <a:rPr lang="ja-JP" altLang="en-US" sz="1000" dirty="0">
                <a:solidFill>
                  <a:schemeClr val="tx1"/>
                </a:solidFill>
              </a:rPr>
              <a:t>タイトルは全角文字で入力してください。 （優先度２）</a:t>
            </a:r>
            <a:endParaRPr lang="en-US" altLang="ja-JP" sz="1000" dirty="0">
              <a:solidFill>
                <a:schemeClr val="tx1"/>
              </a:solidFill>
            </a:endParaRPr>
          </a:p>
          <a:p>
            <a:r>
              <a:rPr lang="ja-JP" altLang="en-US" sz="1000" dirty="0">
                <a:solidFill>
                  <a:schemeClr val="tx1"/>
                </a:solidFill>
              </a:rPr>
              <a:t>タイトルは２０字以内で入力してください。 （優先度２）</a:t>
            </a:r>
            <a:endParaRPr lang="en-US" altLang="ja-JP" sz="1000" dirty="0">
              <a:solidFill>
                <a:schemeClr val="tx1"/>
              </a:solidFill>
            </a:endParaRPr>
          </a:p>
          <a:p>
            <a:endParaRPr kumimoji="1" lang="en-US" altLang="ja-JP" sz="1000" dirty="0">
              <a:solidFill>
                <a:schemeClr val="tx1"/>
              </a:solidFill>
            </a:endParaRPr>
          </a:p>
          <a:p>
            <a:r>
              <a:rPr lang="en-US" altLang="ja-JP" sz="1000" dirty="0">
                <a:solidFill>
                  <a:schemeClr val="tx1"/>
                </a:solidFill>
              </a:rPr>
              <a:t>【</a:t>
            </a:r>
            <a:r>
              <a:rPr lang="ja-JP" altLang="en-US" sz="1000" dirty="0">
                <a:solidFill>
                  <a:schemeClr val="tx1"/>
                </a:solidFill>
              </a:rPr>
              <a:t>投稿内容</a:t>
            </a:r>
            <a:r>
              <a:rPr lang="en-US" altLang="ja-JP" sz="1000" dirty="0">
                <a:solidFill>
                  <a:schemeClr val="tx1"/>
                </a:solidFill>
              </a:rPr>
              <a:t>】</a:t>
            </a:r>
          </a:p>
          <a:p>
            <a:r>
              <a:rPr lang="ja-JP" altLang="en-US" sz="1000" dirty="0">
                <a:solidFill>
                  <a:schemeClr val="tx1"/>
                </a:solidFill>
              </a:rPr>
              <a:t>投稿内容を入力してください。（優先度１）</a:t>
            </a:r>
            <a:endParaRPr lang="en-US" altLang="ja-JP" sz="1000" dirty="0">
              <a:solidFill>
                <a:schemeClr val="tx1"/>
              </a:solidFill>
            </a:endParaRPr>
          </a:p>
          <a:p>
            <a:r>
              <a:rPr lang="ja-JP" altLang="en-US" sz="1000" dirty="0">
                <a:solidFill>
                  <a:schemeClr val="tx1"/>
                </a:solidFill>
              </a:rPr>
              <a:t>投稿内容は１００字以内で入力してください。 （優先度２）</a:t>
            </a:r>
            <a:endParaRPr kumimoji="1" lang="ja-JP" altLang="en-US" sz="1000" dirty="0">
              <a:solidFill>
                <a:schemeClr val="tx1"/>
              </a:solidFill>
            </a:endParaRPr>
          </a:p>
        </p:txBody>
      </p:sp>
      <p:sp>
        <p:nvSpPr>
          <p:cNvPr id="38" name="テキスト ボックス 37"/>
          <p:cNvSpPr txBox="1"/>
          <p:nvPr/>
        </p:nvSpPr>
        <p:spPr>
          <a:xfrm>
            <a:off x="5269798" y="1757877"/>
            <a:ext cx="3355754" cy="430887"/>
          </a:xfrm>
          <a:prstGeom prst="rect">
            <a:avLst/>
          </a:prstGeom>
          <a:noFill/>
        </p:spPr>
        <p:txBody>
          <a:bodyPr wrap="square" rtlCol="0">
            <a:spAutoFit/>
          </a:bodyPr>
          <a:lstStyle/>
          <a:p>
            <a:r>
              <a:rPr lang="ja-JP" altLang="en-US" sz="1100" dirty="0"/>
              <a:t>タイトルは全角文字で入力してください</a:t>
            </a:r>
            <a:r>
              <a:rPr kumimoji="1" lang="ja-JP" altLang="en-US" sz="1100" dirty="0"/>
              <a:t>。</a:t>
            </a:r>
            <a:endParaRPr kumimoji="1" lang="en-US" altLang="ja-JP" sz="1100" dirty="0"/>
          </a:p>
          <a:p>
            <a:r>
              <a:rPr lang="ja-JP" altLang="en-US" sz="1100" dirty="0"/>
              <a:t>投稿内容は１００字以内で入力してください。</a:t>
            </a:r>
            <a:endParaRPr kumimoji="1" lang="ja-JP" altLang="en-US" sz="1100" dirty="0"/>
          </a:p>
        </p:txBody>
      </p:sp>
    </p:spTree>
    <p:extLst>
      <p:ext uri="{BB962C8B-B14F-4D97-AF65-F5344CB8AC3E}">
        <p14:creationId xmlns:p14="http://schemas.microsoft.com/office/powerpoint/2010/main" val="3065577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テーブル仕様</a:t>
            </a:r>
            <a:br>
              <a:rPr lang="en-US" altLang="ja-JP" dirty="0"/>
            </a:br>
            <a:r>
              <a:rPr lang="ja-JP" altLang="en-US" dirty="0"/>
              <a:t>（メッセージテーブル）</a:t>
            </a:r>
            <a:endParaRPr kumimoji="1" lang="ja-JP"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60848"/>
            <a:ext cx="7596135" cy="1282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正方形/長方形 4"/>
          <p:cNvSpPr/>
          <p:nvPr/>
        </p:nvSpPr>
        <p:spPr>
          <a:xfrm>
            <a:off x="611559" y="3789040"/>
            <a:ext cx="7596135" cy="923330"/>
          </a:xfrm>
          <a:prstGeom prst="rect">
            <a:avLst/>
          </a:prstGeom>
        </p:spPr>
        <p:txBody>
          <a:bodyPr wrap="square">
            <a:spAutoFit/>
          </a:bodyPr>
          <a:lstStyle/>
          <a:p>
            <a:r>
              <a:rPr lang="ja-JP" altLang="en-US" dirty="0"/>
              <a:t>・　</a:t>
            </a:r>
            <a:r>
              <a:rPr lang="en-US" altLang="ja-JP" dirty="0"/>
              <a:t>SQL</a:t>
            </a:r>
            <a:r>
              <a:rPr lang="ja-JP" altLang="en-US" dirty="0"/>
              <a:t>はプログラム中にハードコーディングして良いです。</a:t>
            </a:r>
            <a:endParaRPr lang="en-US" altLang="ja-JP" dirty="0"/>
          </a:p>
          <a:p>
            <a:r>
              <a:rPr lang="ja-JP" altLang="en-US" dirty="0"/>
              <a:t>　ただし</a:t>
            </a:r>
            <a:r>
              <a:rPr lang="en-US" altLang="ja-JP" dirty="0"/>
              <a:t>CREATE</a:t>
            </a:r>
            <a:r>
              <a:rPr lang="ja-JP" altLang="en-US" dirty="0"/>
              <a:t>文については、</a:t>
            </a:r>
            <a:r>
              <a:rPr lang="en-US" altLang="ja-JP" dirty="0"/>
              <a:t>SQL</a:t>
            </a:r>
            <a:r>
              <a:rPr lang="ja-JP" altLang="en-US" dirty="0"/>
              <a:t>ファイルを作成してください。</a:t>
            </a:r>
            <a:br>
              <a:rPr lang="en-US" altLang="ja-JP" dirty="0"/>
            </a:br>
            <a:r>
              <a:rPr lang="ja-JP" altLang="en-US" dirty="0"/>
              <a:t>　（</a:t>
            </a:r>
            <a:r>
              <a:rPr lang="en-US" altLang="ja-JP" dirty="0"/>
              <a:t>WEB-INF</a:t>
            </a:r>
            <a:r>
              <a:rPr lang="ja-JP" altLang="en-US" dirty="0"/>
              <a:t>配下の任意ディレクトリに格納してください。）</a:t>
            </a:r>
          </a:p>
        </p:txBody>
      </p:sp>
    </p:spTree>
    <p:extLst>
      <p:ext uri="{BB962C8B-B14F-4D97-AF65-F5344CB8AC3E}">
        <p14:creationId xmlns:p14="http://schemas.microsoft.com/office/powerpoint/2010/main" val="2861772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p:txBody>
          <a:bodyPr/>
          <a:lstStyle/>
          <a:p>
            <a:r>
              <a:rPr kumimoji="1" lang="ja-JP" altLang="en-US" dirty="0"/>
              <a:t>クラス一覧</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56792"/>
            <a:ext cx="8148274"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正方形/長方形 1"/>
          <p:cNvSpPr/>
          <p:nvPr/>
        </p:nvSpPr>
        <p:spPr>
          <a:xfrm>
            <a:off x="539552" y="4869160"/>
            <a:ext cx="7632848" cy="646331"/>
          </a:xfrm>
          <a:prstGeom prst="rect">
            <a:avLst/>
          </a:prstGeom>
        </p:spPr>
        <p:txBody>
          <a:bodyPr wrap="square">
            <a:spAutoFit/>
          </a:bodyPr>
          <a:lstStyle/>
          <a:p>
            <a:r>
              <a:rPr lang="ja-JP" altLang="en-US" dirty="0"/>
              <a:t>必ずしも、このクラス一覧に従わなくても良いですが、</a:t>
            </a:r>
            <a:br>
              <a:rPr lang="en-US" altLang="ja-JP" dirty="0"/>
            </a:br>
            <a:r>
              <a:rPr lang="ja-JP" altLang="en-US" dirty="0"/>
              <a:t>その際は、理由を教えてください。</a:t>
            </a:r>
            <a:endParaRPr lang="en-US" altLang="ja-JP" dirty="0"/>
          </a:p>
        </p:txBody>
      </p:sp>
    </p:spTree>
    <p:extLst>
      <p:ext uri="{BB962C8B-B14F-4D97-AF65-F5344CB8AC3E}">
        <p14:creationId xmlns:p14="http://schemas.microsoft.com/office/powerpoint/2010/main" val="3584722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06090"/>
          </a:xfrm>
        </p:spPr>
        <p:txBody>
          <a:bodyPr>
            <a:normAutofit/>
          </a:bodyPr>
          <a:lstStyle/>
          <a:p>
            <a:r>
              <a:rPr kumimoji="1" lang="ja-JP" altLang="en-US" sz="2800" dirty="0"/>
              <a:t>クラス図</a:t>
            </a:r>
            <a:r>
              <a:rPr kumimoji="1" lang="en-US" altLang="ja-JP" sz="2800" dirty="0"/>
              <a:t>(</a:t>
            </a:r>
            <a:r>
              <a:rPr kumimoji="1" lang="ja-JP" altLang="en-US" sz="2800" dirty="0"/>
              <a:t>その１）</a:t>
            </a:r>
          </a:p>
        </p:txBody>
      </p:sp>
      <p:sp>
        <p:nvSpPr>
          <p:cNvPr id="4" name="フローチャート: 処理 3"/>
          <p:cNvSpPr/>
          <p:nvPr/>
        </p:nvSpPr>
        <p:spPr>
          <a:xfrm>
            <a:off x="5430005" y="2423403"/>
            <a:ext cx="2808312" cy="861383"/>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a:solidFill>
                  <a:schemeClr val="tx1"/>
                </a:solidFill>
              </a:rPr>
              <a:t>MessageBean</a:t>
            </a:r>
            <a:endParaRPr kumimoji="1" lang="en-US" altLang="ja-JP" sz="1400" dirty="0">
              <a:solidFill>
                <a:schemeClr val="tx1"/>
              </a:solidFill>
            </a:endParaRPr>
          </a:p>
          <a:p>
            <a:r>
              <a:rPr lang="en-US" altLang="ja-JP" sz="1400" dirty="0">
                <a:solidFill>
                  <a:schemeClr val="tx1"/>
                </a:solidFill>
              </a:rPr>
              <a:t>-title :String</a:t>
            </a:r>
          </a:p>
          <a:p>
            <a:r>
              <a:rPr kumimoji="1" lang="en-US" altLang="ja-JP" sz="1400" dirty="0">
                <a:solidFill>
                  <a:schemeClr val="tx1"/>
                </a:solidFill>
              </a:rPr>
              <a:t>-content :String</a:t>
            </a:r>
          </a:p>
          <a:p>
            <a:r>
              <a:rPr lang="en-US" altLang="ja-JP" sz="1400" dirty="0">
                <a:solidFill>
                  <a:schemeClr val="tx1"/>
                </a:solidFill>
              </a:rPr>
              <a:t>-</a:t>
            </a:r>
            <a:r>
              <a:rPr lang="en-US" altLang="ja-JP" sz="1400" dirty="0" err="1">
                <a:solidFill>
                  <a:schemeClr val="tx1"/>
                </a:solidFill>
              </a:rPr>
              <a:t>registerDate</a:t>
            </a:r>
            <a:r>
              <a:rPr lang="en-US" altLang="ja-JP" sz="1400" dirty="0">
                <a:solidFill>
                  <a:schemeClr val="tx1"/>
                </a:solidFill>
              </a:rPr>
              <a:t> :String</a:t>
            </a:r>
            <a:endParaRPr kumimoji="1" lang="ja-JP" altLang="en-US" sz="1400" dirty="0">
              <a:solidFill>
                <a:schemeClr val="tx1"/>
              </a:solidFill>
            </a:endParaRPr>
          </a:p>
        </p:txBody>
      </p:sp>
      <p:sp>
        <p:nvSpPr>
          <p:cNvPr id="5" name="フローチャート: 処理 4"/>
          <p:cNvSpPr/>
          <p:nvPr/>
        </p:nvSpPr>
        <p:spPr>
          <a:xfrm>
            <a:off x="5279898" y="889261"/>
            <a:ext cx="3108525" cy="108012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Ｍｅｓｓａｇｅ</a:t>
            </a:r>
            <a:r>
              <a:rPr kumimoji="1" lang="en-US" altLang="ja-JP" sz="1400" dirty="0" err="1">
                <a:solidFill>
                  <a:schemeClr val="tx1"/>
                </a:solidFill>
              </a:rPr>
              <a:t>BoardListBean</a:t>
            </a:r>
            <a:endParaRPr kumimoji="1" lang="en-US" altLang="ja-JP" sz="1400" dirty="0">
              <a:solidFill>
                <a:schemeClr val="tx1"/>
              </a:solidFill>
            </a:endParaRPr>
          </a:p>
          <a:p>
            <a:pPr algn="ctr"/>
            <a:endParaRPr kumimoji="1" lang="en-US" altLang="ja-JP" sz="1400" dirty="0">
              <a:solidFill>
                <a:schemeClr val="tx1"/>
              </a:solidFill>
            </a:endParaRPr>
          </a:p>
          <a:p>
            <a:r>
              <a:rPr lang="en-US" altLang="ja-JP" sz="1400" dirty="0">
                <a:solidFill>
                  <a:schemeClr val="tx1"/>
                </a:solidFill>
              </a:rPr>
              <a:t>-title :String</a:t>
            </a:r>
          </a:p>
          <a:p>
            <a:r>
              <a:rPr kumimoji="1" lang="en-US" altLang="ja-JP" sz="1400" dirty="0">
                <a:solidFill>
                  <a:schemeClr val="tx1"/>
                </a:solidFill>
              </a:rPr>
              <a:t>-content :String</a:t>
            </a:r>
          </a:p>
          <a:p>
            <a:r>
              <a:rPr lang="en-US" altLang="ja-JP" sz="1400" dirty="0">
                <a:solidFill>
                  <a:schemeClr val="tx1"/>
                </a:solidFill>
              </a:rPr>
              <a:t>-</a:t>
            </a:r>
            <a:r>
              <a:rPr lang="en-US" altLang="ja-JP" sz="1400" dirty="0" err="1">
                <a:solidFill>
                  <a:schemeClr val="tx1"/>
                </a:solidFill>
              </a:rPr>
              <a:t>messageBeanList</a:t>
            </a:r>
            <a:r>
              <a:rPr lang="en-US" altLang="ja-JP" sz="1400" dirty="0">
                <a:solidFill>
                  <a:schemeClr val="tx1"/>
                </a:solidFill>
              </a:rPr>
              <a:t> :List&lt;</a:t>
            </a:r>
            <a:r>
              <a:rPr lang="en-US" altLang="ja-JP" sz="1400" dirty="0" err="1">
                <a:solidFill>
                  <a:schemeClr val="tx1"/>
                </a:solidFill>
              </a:rPr>
              <a:t>MessageBean</a:t>
            </a:r>
            <a:r>
              <a:rPr lang="en-US" altLang="ja-JP" sz="1400" dirty="0">
                <a:solidFill>
                  <a:schemeClr val="tx1"/>
                </a:solidFill>
              </a:rPr>
              <a:t>&gt;</a:t>
            </a:r>
            <a:endParaRPr kumimoji="1" lang="ja-JP" altLang="en-US" sz="1400" dirty="0">
              <a:solidFill>
                <a:schemeClr val="tx1"/>
              </a:solidFill>
            </a:endParaRPr>
          </a:p>
        </p:txBody>
      </p:sp>
      <p:grpSp>
        <p:nvGrpSpPr>
          <p:cNvPr id="8" name="グループ化 7"/>
          <p:cNvGrpSpPr/>
          <p:nvPr/>
        </p:nvGrpSpPr>
        <p:grpSpPr>
          <a:xfrm>
            <a:off x="606526" y="1312339"/>
            <a:ext cx="2823120" cy="884053"/>
            <a:chOff x="4337844" y="1320811"/>
            <a:chExt cx="2823120" cy="884053"/>
          </a:xfrm>
        </p:grpSpPr>
        <p:sp>
          <p:nvSpPr>
            <p:cNvPr id="6" name="フローチャート: 処理 5"/>
            <p:cNvSpPr/>
            <p:nvPr/>
          </p:nvSpPr>
          <p:spPr>
            <a:xfrm>
              <a:off x="4337844" y="1320811"/>
              <a:ext cx="2808312" cy="344063"/>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Ｍｅｓｓａ</a:t>
              </a:r>
              <a:r>
                <a:rPr kumimoji="1" lang="en-US" altLang="ja-JP" sz="1400" dirty="0" err="1">
                  <a:solidFill>
                    <a:schemeClr val="tx1"/>
                  </a:solidFill>
                </a:rPr>
                <a:t>geBoardListServlet</a:t>
              </a:r>
              <a:endParaRPr kumimoji="1" lang="en-US" altLang="ja-JP" sz="1400" dirty="0">
                <a:solidFill>
                  <a:schemeClr val="tx1"/>
                </a:solidFill>
              </a:endParaRPr>
            </a:p>
          </p:txBody>
        </p:sp>
        <p:sp>
          <p:nvSpPr>
            <p:cNvPr id="7" name="フローチャート: 処理 6"/>
            <p:cNvSpPr/>
            <p:nvPr/>
          </p:nvSpPr>
          <p:spPr>
            <a:xfrm>
              <a:off x="4352652" y="1664804"/>
              <a:ext cx="2808312" cy="54006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rPr>
                <a:t>+</a:t>
              </a:r>
              <a:r>
                <a:rPr kumimoji="1" lang="en-US" altLang="ja-JP" sz="1400" dirty="0" err="1">
                  <a:solidFill>
                    <a:schemeClr val="tx1"/>
                  </a:solidFill>
                </a:rPr>
                <a:t>doPost</a:t>
              </a:r>
              <a:r>
                <a:rPr kumimoji="1" lang="en-US" altLang="ja-JP" sz="1400" dirty="0">
                  <a:solidFill>
                    <a:schemeClr val="tx1"/>
                  </a:solidFill>
                </a:rPr>
                <a:t>() :void</a:t>
              </a:r>
            </a:p>
          </p:txBody>
        </p:sp>
      </p:grpSp>
      <p:grpSp>
        <p:nvGrpSpPr>
          <p:cNvPr id="9" name="グループ化 8"/>
          <p:cNvGrpSpPr/>
          <p:nvPr/>
        </p:nvGrpSpPr>
        <p:grpSpPr>
          <a:xfrm>
            <a:off x="438968" y="2854095"/>
            <a:ext cx="4392488" cy="1111134"/>
            <a:chOff x="4352652" y="1093730"/>
            <a:chExt cx="2811636" cy="1111134"/>
          </a:xfrm>
        </p:grpSpPr>
        <p:sp>
          <p:nvSpPr>
            <p:cNvPr id="10" name="フローチャート: 処理 9"/>
            <p:cNvSpPr/>
            <p:nvPr/>
          </p:nvSpPr>
          <p:spPr>
            <a:xfrm>
              <a:off x="4355976" y="1093730"/>
              <a:ext cx="2808312" cy="571074"/>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Ｍｅｓｓａ</a:t>
              </a:r>
              <a:r>
                <a:rPr kumimoji="1" lang="en-US" altLang="ja-JP" sz="1400" dirty="0" err="1">
                  <a:solidFill>
                    <a:schemeClr val="tx1"/>
                  </a:solidFill>
                </a:rPr>
                <a:t>geBoardBusinessLogic</a:t>
              </a:r>
              <a:endParaRPr kumimoji="1" lang="en-US" altLang="ja-JP" sz="1400" dirty="0">
                <a:solidFill>
                  <a:schemeClr val="tx1"/>
                </a:solidFill>
              </a:endParaRPr>
            </a:p>
          </p:txBody>
        </p:sp>
        <p:sp>
          <p:nvSpPr>
            <p:cNvPr id="11" name="フローチャート: 処理 10"/>
            <p:cNvSpPr/>
            <p:nvPr/>
          </p:nvSpPr>
          <p:spPr>
            <a:xfrm>
              <a:off x="4352652" y="1664804"/>
              <a:ext cx="2808312" cy="54006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u="sng" dirty="0">
                  <a:solidFill>
                    <a:schemeClr val="tx1"/>
                  </a:solidFill>
                </a:rPr>
                <a:t>+ </a:t>
              </a:r>
              <a:r>
                <a:rPr lang="en-US" altLang="ja-JP" sz="1400" u="sng" dirty="0" err="1">
                  <a:solidFill>
                    <a:schemeClr val="tx1"/>
                  </a:solidFill>
                </a:rPr>
                <a:t>registerMessage</a:t>
              </a:r>
              <a:r>
                <a:rPr lang="en-US" altLang="ja-JP" sz="1400" u="sng" dirty="0">
                  <a:solidFill>
                    <a:schemeClr val="tx1"/>
                  </a:solidFill>
                </a:rPr>
                <a:t>   </a:t>
              </a:r>
              <a:r>
                <a:rPr kumimoji="1" lang="en-US" altLang="ja-JP" sz="1400" u="sng" dirty="0">
                  <a:solidFill>
                    <a:schemeClr val="tx1"/>
                  </a:solidFill>
                </a:rPr>
                <a:t>(</a:t>
              </a:r>
              <a:r>
                <a:rPr kumimoji="1" lang="en-US" altLang="ja-JP" sz="1400" u="sng" dirty="0" err="1">
                  <a:solidFill>
                    <a:schemeClr val="tx1"/>
                  </a:solidFill>
                </a:rPr>
                <a:t>MessageBoadListBean</a:t>
              </a:r>
              <a:r>
                <a:rPr kumimoji="1" lang="en-US" altLang="ja-JP" sz="1400" u="sng" dirty="0">
                  <a:solidFill>
                    <a:schemeClr val="tx1"/>
                  </a:solidFill>
                </a:rPr>
                <a:t> bean) :void</a:t>
              </a:r>
            </a:p>
            <a:p>
              <a:r>
                <a:rPr lang="en-US" altLang="ja-JP" sz="1400" u="sng" dirty="0">
                  <a:solidFill>
                    <a:schemeClr val="tx1"/>
                  </a:solidFill>
                </a:rPr>
                <a:t>+ </a:t>
              </a:r>
              <a:r>
                <a:rPr lang="en-US" altLang="ja-JP" sz="1400" u="sng" dirty="0" err="1">
                  <a:solidFill>
                    <a:schemeClr val="tx1"/>
                  </a:solidFill>
                </a:rPr>
                <a:t>searchMessage</a:t>
              </a:r>
              <a:r>
                <a:rPr lang="en-US" altLang="ja-JP" sz="1400" u="sng" dirty="0">
                  <a:solidFill>
                    <a:schemeClr val="tx1"/>
                  </a:solidFill>
                </a:rPr>
                <a:t>() :List&lt;</a:t>
              </a:r>
              <a:r>
                <a:rPr lang="en-US" altLang="ja-JP" sz="1400" u="sng" dirty="0" err="1">
                  <a:solidFill>
                    <a:schemeClr val="tx1"/>
                  </a:solidFill>
                </a:rPr>
                <a:t>MessageBean</a:t>
              </a:r>
              <a:r>
                <a:rPr lang="en-US" altLang="ja-JP" sz="1400" u="sng" dirty="0">
                  <a:solidFill>
                    <a:schemeClr val="tx1"/>
                  </a:solidFill>
                </a:rPr>
                <a:t>&gt;</a:t>
              </a:r>
              <a:endParaRPr kumimoji="1" lang="en-US" altLang="ja-JP" sz="1400" u="sng" dirty="0">
                <a:solidFill>
                  <a:schemeClr val="tx1"/>
                </a:solidFill>
              </a:endParaRPr>
            </a:p>
          </p:txBody>
        </p:sp>
      </p:grpSp>
      <p:grpSp>
        <p:nvGrpSpPr>
          <p:cNvPr id="13" name="グループ化 12"/>
          <p:cNvGrpSpPr/>
          <p:nvPr/>
        </p:nvGrpSpPr>
        <p:grpSpPr>
          <a:xfrm>
            <a:off x="5153093" y="4191504"/>
            <a:ext cx="3855209" cy="1111134"/>
            <a:chOff x="4352652" y="1093730"/>
            <a:chExt cx="2811636" cy="1111134"/>
          </a:xfrm>
        </p:grpSpPr>
        <p:sp>
          <p:nvSpPr>
            <p:cNvPr id="14" name="フローチャート: 処理 13"/>
            <p:cNvSpPr/>
            <p:nvPr/>
          </p:nvSpPr>
          <p:spPr>
            <a:xfrm>
              <a:off x="4355976" y="1093730"/>
              <a:ext cx="2808312" cy="571074"/>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Ｍｅｓｓａ</a:t>
              </a:r>
              <a:r>
                <a:rPr kumimoji="1" lang="en-US" altLang="ja-JP" sz="1400" dirty="0" err="1">
                  <a:solidFill>
                    <a:schemeClr val="tx1"/>
                  </a:solidFill>
                </a:rPr>
                <a:t>geBoardRegisterCheck</a:t>
              </a:r>
              <a:endParaRPr kumimoji="1" lang="en-US" altLang="ja-JP" sz="1400" dirty="0">
                <a:solidFill>
                  <a:schemeClr val="tx1"/>
                </a:solidFill>
              </a:endParaRPr>
            </a:p>
          </p:txBody>
        </p:sp>
        <p:sp>
          <p:nvSpPr>
            <p:cNvPr id="15" name="フローチャート: 処理 14"/>
            <p:cNvSpPr/>
            <p:nvPr/>
          </p:nvSpPr>
          <p:spPr>
            <a:xfrm>
              <a:off x="4352652" y="1664804"/>
              <a:ext cx="2808312" cy="54006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u="sng" dirty="0">
                  <a:solidFill>
                    <a:schemeClr val="tx1"/>
                  </a:solidFill>
                </a:rPr>
                <a:t>+ </a:t>
              </a:r>
              <a:r>
                <a:rPr lang="en-US" altLang="ja-JP" sz="1400" u="sng" dirty="0" err="1">
                  <a:solidFill>
                    <a:schemeClr val="tx1"/>
                  </a:solidFill>
                </a:rPr>
                <a:t>checkInputData</a:t>
              </a:r>
              <a:r>
                <a:rPr lang="en-US" altLang="ja-JP" sz="1400" u="sng" dirty="0">
                  <a:solidFill>
                    <a:schemeClr val="tx1"/>
                  </a:solidFill>
                </a:rPr>
                <a:t>   </a:t>
              </a:r>
              <a:br>
                <a:rPr lang="en-US" altLang="ja-JP" sz="1400" u="sng" dirty="0">
                  <a:solidFill>
                    <a:schemeClr val="tx1"/>
                  </a:solidFill>
                </a:rPr>
              </a:br>
              <a:r>
                <a:rPr lang="en-US" altLang="ja-JP" sz="1400" dirty="0">
                  <a:solidFill>
                    <a:schemeClr val="tx1"/>
                  </a:solidFill>
                </a:rPr>
                <a:t>    </a:t>
              </a:r>
              <a:r>
                <a:rPr kumimoji="1" lang="en-US" altLang="ja-JP" sz="1400" u="sng" dirty="0">
                  <a:solidFill>
                    <a:schemeClr val="tx1"/>
                  </a:solidFill>
                </a:rPr>
                <a:t>(</a:t>
              </a:r>
              <a:r>
                <a:rPr kumimoji="1" lang="en-US" altLang="ja-JP" sz="1400" u="sng" dirty="0" err="1">
                  <a:solidFill>
                    <a:schemeClr val="tx1"/>
                  </a:solidFill>
                </a:rPr>
                <a:t>MessageBoadListBean</a:t>
              </a:r>
              <a:r>
                <a:rPr lang="en-US" altLang="ja-JP" sz="1400" u="sng" dirty="0">
                  <a:solidFill>
                    <a:schemeClr val="tx1"/>
                  </a:solidFill>
                </a:rPr>
                <a:t> </a:t>
              </a:r>
              <a:r>
                <a:rPr kumimoji="1" lang="en-US" altLang="ja-JP" sz="1400" u="sng" dirty="0">
                  <a:solidFill>
                    <a:schemeClr val="tx1"/>
                  </a:solidFill>
                </a:rPr>
                <a:t>bean) :List&lt;String&gt;</a:t>
              </a:r>
            </a:p>
          </p:txBody>
        </p:sp>
      </p:grpSp>
      <p:cxnSp>
        <p:nvCxnSpPr>
          <p:cNvPr id="17" name="直線矢印コネクタ 16"/>
          <p:cNvCxnSpPr>
            <a:endCxn id="5" idx="1"/>
          </p:cNvCxnSpPr>
          <p:nvPr/>
        </p:nvCxnSpPr>
        <p:spPr>
          <a:xfrm>
            <a:off x="3429646" y="1429321"/>
            <a:ext cx="1850252" cy="0"/>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5" idx="2"/>
            <a:endCxn id="4" idx="0"/>
          </p:cNvCxnSpPr>
          <p:nvPr/>
        </p:nvCxnSpPr>
        <p:spPr>
          <a:xfrm>
            <a:off x="6834161" y="1969381"/>
            <a:ext cx="0" cy="45402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6" idx="3"/>
          </p:cNvCxnSpPr>
          <p:nvPr/>
        </p:nvCxnSpPr>
        <p:spPr>
          <a:xfrm>
            <a:off x="3414838" y="1484371"/>
            <a:ext cx="1865061" cy="1152541"/>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7" idx="2"/>
          </p:cNvCxnSpPr>
          <p:nvPr/>
        </p:nvCxnSpPr>
        <p:spPr>
          <a:xfrm>
            <a:off x="2025490" y="2196392"/>
            <a:ext cx="3324" cy="657702"/>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endCxn id="14" idx="0"/>
          </p:cNvCxnSpPr>
          <p:nvPr/>
        </p:nvCxnSpPr>
        <p:spPr>
          <a:xfrm>
            <a:off x="4826263" y="3425169"/>
            <a:ext cx="2256714" cy="766335"/>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4" name="グループ化 43"/>
          <p:cNvGrpSpPr/>
          <p:nvPr/>
        </p:nvGrpSpPr>
        <p:grpSpPr>
          <a:xfrm>
            <a:off x="78929" y="5543857"/>
            <a:ext cx="2332831" cy="1069984"/>
            <a:chOff x="4352652" y="1093730"/>
            <a:chExt cx="2811636" cy="1370648"/>
          </a:xfrm>
        </p:grpSpPr>
        <p:sp>
          <p:nvSpPr>
            <p:cNvPr id="45" name="フローチャート: 処理 44"/>
            <p:cNvSpPr/>
            <p:nvPr/>
          </p:nvSpPr>
          <p:spPr>
            <a:xfrm>
              <a:off x="4355976" y="1093730"/>
              <a:ext cx="2808312" cy="434543"/>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solidFill>
                    <a:schemeClr val="tx1"/>
                  </a:solidFill>
                </a:rPr>
                <a:t>DBManager</a:t>
              </a:r>
              <a:endParaRPr kumimoji="1" lang="en-US" altLang="ja-JP" sz="1200" dirty="0">
                <a:solidFill>
                  <a:schemeClr val="tx1"/>
                </a:solidFill>
              </a:endParaRPr>
            </a:p>
          </p:txBody>
        </p:sp>
        <p:sp>
          <p:nvSpPr>
            <p:cNvPr id="46" name="フローチャート: 処理 45"/>
            <p:cNvSpPr/>
            <p:nvPr/>
          </p:nvSpPr>
          <p:spPr>
            <a:xfrm>
              <a:off x="4352652" y="1528273"/>
              <a:ext cx="2808312" cy="936105"/>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100" dirty="0">
                  <a:solidFill>
                    <a:schemeClr val="tx1"/>
                  </a:solidFill>
                </a:rPr>
                <a:t>- </a:t>
              </a:r>
              <a:r>
                <a:rPr kumimoji="1" lang="en-US" altLang="ja-JP" sz="1100" dirty="0" err="1">
                  <a:solidFill>
                    <a:schemeClr val="tx1"/>
                  </a:solidFill>
                </a:rPr>
                <a:t>DBManager</a:t>
              </a:r>
              <a:r>
                <a:rPr kumimoji="1" lang="en-US" altLang="ja-JP" sz="1100" dirty="0">
                  <a:solidFill>
                    <a:schemeClr val="tx1"/>
                  </a:solidFill>
                </a:rPr>
                <a:t>()</a:t>
              </a:r>
            </a:p>
            <a:p>
              <a:r>
                <a:rPr kumimoji="1" lang="en-US" altLang="ja-JP" sz="1100" u="sng" dirty="0">
                  <a:solidFill>
                    <a:schemeClr val="tx1"/>
                  </a:solidFill>
                </a:rPr>
                <a:t>+ </a:t>
              </a:r>
              <a:r>
                <a:rPr lang="en-US" altLang="ja-JP" sz="1100" u="sng" dirty="0" err="1">
                  <a:solidFill>
                    <a:schemeClr val="tx1"/>
                  </a:solidFill>
                </a:rPr>
                <a:t>getInstance</a:t>
              </a:r>
              <a:r>
                <a:rPr lang="en-US" altLang="ja-JP" sz="1100" u="sng" dirty="0">
                  <a:solidFill>
                    <a:schemeClr val="tx1"/>
                  </a:solidFill>
                </a:rPr>
                <a:t>() :</a:t>
              </a:r>
              <a:r>
                <a:rPr lang="en-US" altLang="ja-JP" sz="1100" u="sng" dirty="0" err="1">
                  <a:solidFill>
                    <a:schemeClr val="tx1"/>
                  </a:solidFill>
                </a:rPr>
                <a:t>DBManager</a:t>
              </a:r>
              <a:endParaRPr lang="en-US" altLang="ja-JP" sz="1100" u="sng" dirty="0">
                <a:solidFill>
                  <a:schemeClr val="tx1"/>
                </a:solidFill>
              </a:endParaRPr>
            </a:p>
            <a:p>
              <a:r>
                <a:rPr lang="en-US" altLang="ja-JP" sz="1100" dirty="0">
                  <a:solidFill>
                    <a:schemeClr val="tx1"/>
                  </a:solidFill>
                </a:rPr>
                <a:t>+ </a:t>
              </a:r>
              <a:r>
                <a:rPr lang="en-US" altLang="ja-JP" sz="1100" dirty="0" err="1">
                  <a:solidFill>
                    <a:schemeClr val="tx1"/>
                  </a:solidFill>
                </a:rPr>
                <a:t>getConnection</a:t>
              </a:r>
              <a:r>
                <a:rPr lang="en-US" altLang="ja-JP" sz="1100" dirty="0">
                  <a:solidFill>
                    <a:schemeClr val="tx1"/>
                  </a:solidFill>
                </a:rPr>
                <a:t>()  :Connection</a:t>
              </a:r>
            </a:p>
            <a:p>
              <a:r>
                <a:rPr lang="en-US" altLang="ja-JP" sz="1100" dirty="0">
                  <a:solidFill>
                    <a:schemeClr val="tx1"/>
                  </a:solidFill>
                </a:rPr>
                <a:t>+ close() :void</a:t>
              </a:r>
            </a:p>
          </p:txBody>
        </p:sp>
      </p:grpSp>
      <p:sp>
        <p:nvSpPr>
          <p:cNvPr id="47" name="正方形/長方形 46"/>
          <p:cNvSpPr/>
          <p:nvPr/>
        </p:nvSpPr>
        <p:spPr>
          <a:xfrm>
            <a:off x="5724128" y="5967509"/>
            <a:ext cx="3127779" cy="523220"/>
          </a:xfrm>
          <a:prstGeom prst="rect">
            <a:avLst/>
          </a:prstGeom>
        </p:spPr>
        <p:txBody>
          <a:bodyPr wrap="none">
            <a:spAutoFit/>
          </a:bodyPr>
          <a:lstStyle/>
          <a:p>
            <a:r>
              <a:rPr lang="en-US" altLang="ja-JP" sz="1400" dirty="0"/>
              <a:t>※</a:t>
            </a:r>
            <a:r>
              <a:rPr lang="ja-JP" altLang="en-US" sz="1400" dirty="0"/>
              <a:t>自明なフィールド、メソッドについては</a:t>
            </a:r>
            <a:endParaRPr lang="en-US" altLang="ja-JP" sz="1400" dirty="0"/>
          </a:p>
          <a:p>
            <a:r>
              <a:rPr lang="ja-JP" altLang="en-US" sz="1400" dirty="0"/>
              <a:t>記載していません。</a:t>
            </a:r>
            <a:endParaRPr lang="en-US" altLang="ja-JP" sz="1400" dirty="0"/>
          </a:p>
        </p:txBody>
      </p:sp>
      <p:cxnSp>
        <p:nvCxnSpPr>
          <p:cNvPr id="48" name="直線矢印コネクタ 47"/>
          <p:cNvCxnSpPr/>
          <p:nvPr/>
        </p:nvCxnSpPr>
        <p:spPr>
          <a:xfrm>
            <a:off x="621334" y="3965229"/>
            <a:ext cx="3324" cy="157862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1" name="グループ化 60"/>
          <p:cNvGrpSpPr/>
          <p:nvPr/>
        </p:nvGrpSpPr>
        <p:grpSpPr>
          <a:xfrm>
            <a:off x="2749621" y="5343375"/>
            <a:ext cx="2642117" cy="1270466"/>
            <a:chOff x="4352652" y="1093730"/>
            <a:chExt cx="2811636" cy="1370648"/>
          </a:xfrm>
        </p:grpSpPr>
        <p:sp>
          <p:nvSpPr>
            <p:cNvPr id="62" name="フローチャート: 処理 61"/>
            <p:cNvSpPr/>
            <p:nvPr/>
          </p:nvSpPr>
          <p:spPr>
            <a:xfrm>
              <a:off x="4355976" y="1093730"/>
              <a:ext cx="2808312" cy="342939"/>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a:solidFill>
                    <a:schemeClr val="tx1"/>
                  </a:solidFill>
                </a:rPr>
                <a:t>MessageDao</a:t>
              </a:r>
              <a:endParaRPr kumimoji="1" lang="en-US" altLang="ja-JP" sz="1400" dirty="0">
                <a:solidFill>
                  <a:schemeClr val="tx1"/>
                </a:solidFill>
              </a:endParaRPr>
            </a:p>
          </p:txBody>
        </p:sp>
        <p:sp>
          <p:nvSpPr>
            <p:cNvPr id="63" name="フローチャート: 処理 62"/>
            <p:cNvSpPr/>
            <p:nvPr/>
          </p:nvSpPr>
          <p:spPr>
            <a:xfrm>
              <a:off x="4352652" y="1436670"/>
              <a:ext cx="2808312" cy="1027708"/>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100" dirty="0">
                  <a:solidFill>
                    <a:schemeClr val="tx1"/>
                  </a:solidFill>
                </a:rPr>
                <a:t>+ </a:t>
              </a:r>
              <a:r>
                <a:rPr lang="en-US" altLang="ja-JP" sz="1100" u="sng" dirty="0">
                  <a:solidFill>
                    <a:schemeClr val="tx1"/>
                  </a:solidFill>
                </a:rPr>
                <a:t>register </a:t>
              </a:r>
              <a:r>
                <a:rPr kumimoji="1" lang="en-US" altLang="ja-JP" sz="1100" u="sng" dirty="0">
                  <a:solidFill>
                    <a:schemeClr val="tx1"/>
                  </a:solidFill>
                </a:rPr>
                <a:t>(</a:t>
              </a:r>
              <a:r>
                <a:rPr lang="en-US" altLang="ja-JP" sz="1100" u="sng" dirty="0">
                  <a:solidFill>
                    <a:schemeClr val="tx1"/>
                  </a:solidFill>
                </a:rPr>
                <a:t>Connection </a:t>
              </a:r>
              <a:r>
                <a:rPr lang="en-US" altLang="ja-JP" sz="1100" u="sng" dirty="0" err="1">
                  <a:solidFill>
                    <a:schemeClr val="tx1"/>
                  </a:solidFill>
                </a:rPr>
                <a:t>connection</a:t>
              </a:r>
              <a:r>
                <a:rPr lang="en-US" altLang="ja-JP" sz="1100" u="sng" dirty="0">
                  <a:solidFill>
                    <a:schemeClr val="tx1"/>
                  </a:solidFill>
                </a:rPr>
                <a:t>, </a:t>
              </a:r>
              <a:br>
                <a:rPr lang="en-US" altLang="ja-JP" sz="1100" u="sng" dirty="0">
                  <a:solidFill>
                    <a:schemeClr val="tx1"/>
                  </a:solidFill>
                </a:rPr>
              </a:br>
              <a:r>
                <a:rPr lang="ja-JP" altLang="en-US" sz="1100" dirty="0">
                  <a:solidFill>
                    <a:schemeClr val="tx1"/>
                  </a:solidFill>
                </a:rPr>
                <a:t>　                </a:t>
              </a:r>
              <a:r>
                <a:rPr lang="en-US" altLang="ja-JP" sz="1100" u="sng" dirty="0" err="1">
                  <a:solidFill>
                    <a:schemeClr val="tx1"/>
                  </a:solidFill>
                </a:rPr>
                <a:t>MessageEntity</a:t>
              </a:r>
              <a:r>
                <a:rPr lang="en-US" altLang="ja-JP" sz="1100" u="sng" dirty="0">
                  <a:solidFill>
                    <a:schemeClr val="tx1"/>
                  </a:solidFill>
                </a:rPr>
                <a:t> entity)       :void</a:t>
              </a:r>
              <a:endParaRPr kumimoji="1" lang="en-US" altLang="ja-JP" sz="1100" u="sng" dirty="0">
                <a:solidFill>
                  <a:schemeClr val="tx1"/>
                </a:solidFill>
              </a:endParaRPr>
            </a:p>
            <a:p>
              <a:r>
                <a:rPr lang="en-US" altLang="ja-JP" sz="1100" dirty="0">
                  <a:solidFill>
                    <a:schemeClr val="tx1"/>
                  </a:solidFill>
                </a:rPr>
                <a:t>+ </a:t>
              </a:r>
              <a:r>
                <a:rPr lang="en-US" altLang="ja-JP" sz="1100" u="sng" dirty="0" err="1">
                  <a:solidFill>
                    <a:schemeClr val="tx1"/>
                  </a:solidFill>
                </a:rPr>
                <a:t>getMessageList</a:t>
              </a:r>
              <a:r>
                <a:rPr lang="en-US" altLang="ja-JP" sz="1100" u="sng" dirty="0">
                  <a:solidFill>
                    <a:schemeClr val="tx1"/>
                  </a:solidFill>
                </a:rPr>
                <a:t>(Connection connection)</a:t>
              </a:r>
              <a:br>
                <a:rPr lang="en-US" altLang="ja-JP" sz="1100" dirty="0">
                  <a:solidFill>
                    <a:schemeClr val="tx1"/>
                  </a:solidFill>
                </a:rPr>
              </a:br>
              <a:r>
                <a:rPr lang="ja-JP" altLang="en-US" sz="1100" dirty="0">
                  <a:solidFill>
                    <a:schemeClr val="tx1"/>
                  </a:solidFill>
                </a:rPr>
                <a:t>　　　　　　　　　　　　</a:t>
              </a:r>
              <a:r>
                <a:rPr lang="ja-JP" altLang="en-US" sz="1100" u="sng" dirty="0">
                  <a:solidFill>
                    <a:schemeClr val="tx1"/>
                  </a:solidFill>
                </a:rPr>
                <a:t>：</a:t>
              </a:r>
              <a:r>
                <a:rPr lang="en-US" altLang="ja-JP" sz="1100" u="sng" dirty="0">
                  <a:solidFill>
                    <a:schemeClr val="tx1"/>
                  </a:solidFill>
                </a:rPr>
                <a:t>List&lt;</a:t>
              </a:r>
              <a:r>
                <a:rPr lang="en-US" altLang="ja-JP" sz="1100" u="sng" dirty="0" err="1">
                  <a:solidFill>
                    <a:schemeClr val="tx1"/>
                  </a:solidFill>
                </a:rPr>
                <a:t>MessageEntity</a:t>
              </a:r>
              <a:r>
                <a:rPr lang="en-US" altLang="ja-JP" sz="1100" u="sng" dirty="0">
                  <a:solidFill>
                    <a:schemeClr val="tx1"/>
                  </a:solidFill>
                </a:rPr>
                <a:t>&gt;</a:t>
              </a:r>
            </a:p>
          </p:txBody>
        </p:sp>
      </p:grpSp>
      <p:cxnSp>
        <p:nvCxnSpPr>
          <p:cNvPr id="64" name="直線矢印コネクタ 63"/>
          <p:cNvCxnSpPr>
            <a:endCxn id="62" idx="0"/>
          </p:cNvCxnSpPr>
          <p:nvPr/>
        </p:nvCxnSpPr>
        <p:spPr>
          <a:xfrm>
            <a:off x="4072242" y="3976748"/>
            <a:ext cx="0" cy="1366627"/>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9" name="フローチャート: 処理 68"/>
          <p:cNvSpPr/>
          <p:nvPr/>
        </p:nvSpPr>
        <p:spPr>
          <a:xfrm>
            <a:off x="1211223" y="4292755"/>
            <a:ext cx="2218423" cy="861383"/>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a:solidFill>
                  <a:schemeClr val="tx1"/>
                </a:solidFill>
              </a:rPr>
              <a:t>MessageEntity</a:t>
            </a:r>
            <a:endParaRPr kumimoji="1" lang="en-US" altLang="ja-JP" sz="1400" dirty="0">
              <a:solidFill>
                <a:schemeClr val="tx1"/>
              </a:solidFill>
            </a:endParaRPr>
          </a:p>
          <a:p>
            <a:r>
              <a:rPr lang="en-US" altLang="ja-JP" sz="1400" dirty="0">
                <a:solidFill>
                  <a:schemeClr val="tx1"/>
                </a:solidFill>
              </a:rPr>
              <a:t>-title :String</a:t>
            </a:r>
          </a:p>
          <a:p>
            <a:r>
              <a:rPr kumimoji="1" lang="en-US" altLang="ja-JP" sz="1400" dirty="0">
                <a:solidFill>
                  <a:schemeClr val="tx1"/>
                </a:solidFill>
              </a:rPr>
              <a:t>-content :String</a:t>
            </a:r>
          </a:p>
          <a:p>
            <a:r>
              <a:rPr lang="en-US" altLang="ja-JP" sz="1400" dirty="0">
                <a:solidFill>
                  <a:schemeClr val="tx1"/>
                </a:solidFill>
              </a:rPr>
              <a:t>-</a:t>
            </a:r>
            <a:r>
              <a:rPr lang="en-US" altLang="ja-JP" sz="1400" dirty="0" err="1">
                <a:solidFill>
                  <a:schemeClr val="tx1"/>
                </a:solidFill>
              </a:rPr>
              <a:t>registerDate</a:t>
            </a:r>
            <a:r>
              <a:rPr lang="en-US" altLang="ja-JP" sz="1400" dirty="0">
                <a:solidFill>
                  <a:schemeClr val="tx1"/>
                </a:solidFill>
              </a:rPr>
              <a:t> :Timestamp</a:t>
            </a:r>
            <a:endParaRPr kumimoji="1" lang="ja-JP" altLang="en-US" sz="1400" dirty="0">
              <a:solidFill>
                <a:schemeClr val="tx1"/>
              </a:solidFill>
            </a:endParaRPr>
          </a:p>
        </p:txBody>
      </p:sp>
      <p:cxnSp>
        <p:nvCxnSpPr>
          <p:cNvPr id="70" name="直線矢印コネクタ 69"/>
          <p:cNvCxnSpPr>
            <a:endCxn id="69" idx="0"/>
          </p:cNvCxnSpPr>
          <p:nvPr/>
        </p:nvCxnSpPr>
        <p:spPr>
          <a:xfrm>
            <a:off x="2320434" y="3976748"/>
            <a:ext cx="1" cy="316007"/>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フローチャート: 処理 83"/>
          <p:cNvSpPr/>
          <p:nvPr/>
        </p:nvSpPr>
        <p:spPr>
          <a:xfrm>
            <a:off x="616028" y="745245"/>
            <a:ext cx="2021780" cy="288032"/>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a:solidFill>
                  <a:schemeClr val="tx1"/>
                </a:solidFill>
              </a:rPr>
              <a:t>HttpServlet</a:t>
            </a:r>
            <a:endParaRPr kumimoji="1" lang="en-US" altLang="ja-JP" sz="1400" dirty="0">
              <a:solidFill>
                <a:schemeClr val="tx1"/>
              </a:solidFill>
            </a:endParaRPr>
          </a:p>
        </p:txBody>
      </p:sp>
      <p:cxnSp>
        <p:nvCxnSpPr>
          <p:cNvPr id="88" name="直線矢印コネクタ 87"/>
          <p:cNvCxnSpPr/>
          <p:nvPr/>
        </p:nvCxnSpPr>
        <p:spPr>
          <a:xfrm flipV="1">
            <a:off x="1350020" y="1023819"/>
            <a:ext cx="0" cy="288520"/>
          </a:xfrm>
          <a:prstGeom prst="straightConnector1">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3" name="フローチャート: 処理 92"/>
          <p:cNvSpPr/>
          <p:nvPr/>
        </p:nvSpPr>
        <p:spPr>
          <a:xfrm>
            <a:off x="5430005" y="2423403"/>
            <a:ext cx="2808312" cy="213509"/>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dirty="0">
              <a:solidFill>
                <a:schemeClr val="tx1"/>
              </a:solidFill>
            </a:endParaRPr>
          </a:p>
        </p:txBody>
      </p:sp>
      <p:sp>
        <p:nvSpPr>
          <p:cNvPr id="94" name="フローチャート: 処理 93"/>
          <p:cNvSpPr/>
          <p:nvPr/>
        </p:nvSpPr>
        <p:spPr>
          <a:xfrm>
            <a:off x="5298773" y="889261"/>
            <a:ext cx="3089649" cy="278818"/>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dirty="0">
              <a:solidFill>
                <a:schemeClr val="tx1"/>
              </a:solidFill>
            </a:endParaRPr>
          </a:p>
        </p:txBody>
      </p:sp>
    </p:spTree>
    <p:extLst>
      <p:ext uri="{BB962C8B-B14F-4D97-AF65-F5344CB8AC3E}">
        <p14:creationId xmlns:p14="http://schemas.microsoft.com/office/powerpoint/2010/main" val="817972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06090"/>
          </a:xfrm>
        </p:spPr>
        <p:txBody>
          <a:bodyPr>
            <a:normAutofit/>
          </a:bodyPr>
          <a:lstStyle/>
          <a:p>
            <a:r>
              <a:rPr kumimoji="1" lang="ja-JP" altLang="en-US" sz="2800" dirty="0"/>
              <a:t>クラス図</a:t>
            </a:r>
            <a:r>
              <a:rPr kumimoji="1" lang="en-US" altLang="ja-JP" sz="2800" dirty="0"/>
              <a:t>(</a:t>
            </a:r>
            <a:r>
              <a:rPr kumimoji="1" lang="ja-JP" altLang="en-US" sz="2800" dirty="0"/>
              <a:t>その</a:t>
            </a:r>
            <a:r>
              <a:rPr kumimoji="1" lang="en-US" altLang="ja-JP" sz="2800" dirty="0"/>
              <a:t>2</a:t>
            </a:r>
            <a:r>
              <a:rPr kumimoji="1" lang="ja-JP" altLang="en-US" sz="2800" dirty="0"/>
              <a:t>）</a:t>
            </a:r>
          </a:p>
        </p:txBody>
      </p:sp>
      <p:grpSp>
        <p:nvGrpSpPr>
          <p:cNvPr id="8" name="グループ化 7"/>
          <p:cNvGrpSpPr/>
          <p:nvPr/>
        </p:nvGrpSpPr>
        <p:grpSpPr>
          <a:xfrm>
            <a:off x="470868" y="2831604"/>
            <a:ext cx="2811636" cy="1111134"/>
            <a:chOff x="4352652" y="1093730"/>
            <a:chExt cx="2811636" cy="1111134"/>
          </a:xfrm>
        </p:grpSpPr>
        <p:sp>
          <p:nvSpPr>
            <p:cNvPr id="6" name="フローチャート: 処理 5"/>
            <p:cNvSpPr/>
            <p:nvPr/>
          </p:nvSpPr>
          <p:spPr>
            <a:xfrm>
              <a:off x="4355976" y="1093730"/>
              <a:ext cx="2808312" cy="571074"/>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a:solidFill>
                    <a:schemeClr val="tx1"/>
                  </a:solidFill>
                </a:rPr>
                <a:t>EncodingFilter</a:t>
              </a:r>
              <a:endParaRPr lang="en-US" altLang="ja-JP" sz="1400" dirty="0">
                <a:solidFill>
                  <a:schemeClr val="tx1"/>
                </a:solidFill>
              </a:endParaRPr>
            </a:p>
            <a:p>
              <a:r>
                <a:rPr lang="en-US" altLang="ja-JP" sz="1400" dirty="0">
                  <a:solidFill>
                    <a:schemeClr val="tx1"/>
                  </a:solidFill>
                </a:rPr>
                <a:t>- </a:t>
              </a:r>
              <a:r>
                <a:rPr lang="en-US" altLang="ja-JP" sz="1400" u="sng" dirty="0">
                  <a:solidFill>
                    <a:schemeClr val="tx1"/>
                  </a:solidFill>
                </a:rPr>
                <a:t>ENCODING</a:t>
              </a:r>
              <a:r>
                <a:rPr lang="en-US" altLang="ja-JP" sz="1400" dirty="0">
                  <a:solidFill>
                    <a:schemeClr val="tx1"/>
                  </a:solidFill>
                </a:rPr>
                <a:t> = "UTF-8“ : String</a:t>
              </a:r>
              <a:endParaRPr kumimoji="1" lang="en-US" altLang="ja-JP" sz="1400" dirty="0">
                <a:solidFill>
                  <a:schemeClr val="tx1"/>
                </a:solidFill>
              </a:endParaRPr>
            </a:p>
          </p:txBody>
        </p:sp>
        <p:sp>
          <p:nvSpPr>
            <p:cNvPr id="7" name="フローチャート: 処理 6"/>
            <p:cNvSpPr/>
            <p:nvPr/>
          </p:nvSpPr>
          <p:spPr>
            <a:xfrm>
              <a:off x="4352652" y="1664804"/>
              <a:ext cx="2808312" cy="540060"/>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rPr>
                <a:t>+</a:t>
              </a:r>
              <a:r>
                <a:rPr lang="en-US" altLang="ja-JP" sz="1400" dirty="0" err="1">
                  <a:solidFill>
                    <a:schemeClr val="tx1"/>
                  </a:solidFill>
                </a:rPr>
                <a:t>doFilter</a:t>
              </a:r>
              <a:r>
                <a:rPr lang="en-US" altLang="ja-JP" sz="1400" dirty="0">
                  <a:solidFill>
                    <a:schemeClr val="tx1"/>
                  </a:solidFill>
                </a:rPr>
                <a:t> </a:t>
              </a:r>
              <a:r>
                <a:rPr kumimoji="1" lang="en-US" altLang="ja-JP" sz="1400" dirty="0">
                  <a:solidFill>
                    <a:schemeClr val="tx1"/>
                  </a:solidFill>
                </a:rPr>
                <a:t>() :void</a:t>
              </a:r>
            </a:p>
          </p:txBody>
        </p:sp>
      </p:grpSp>
      <p:sp>
        <p:nvSpPr>
          <p:cNvPr id="47" name="正方形/長方形 46"/>
          <p:cNvSpPr/>
          <p:nvPr/>
        </p:nvSpPr>
        <p:spPr>
          <a:xfrm>
            <a:off x="5724128" y="5967509"/>
            <a:ext cx="3127779" cy="523220"/>
          </a:xfrm>
          <a:prstGeom prst="rect">
            <a:avLst/>
          </a:prstGeom>
        </p:spPr>
        <p:txBody>
          <a:bodyPr wrap="none">
            <a:spAutoFit/>
          </a:bodyPr>
          <a:lstStyle/>
          <a:p>
            <a:r>
              <a:rPr lang="en-US" altLang="ja-JP" sz="1400" dirty="0"/>
              <a:t>※</a:t>
            </a:r>
            <a:r>
              <a:rPr lang="ja-JP" altLang="en-US" sz="1400" dirty="0"/>
              <a:t>自明なフィールド、メソッドについては</a:t>
            </a:r>
            <a:endParaRPr lang="en-US" altLang="ja-JP" sz="1400" dirty="0"/>
          </a:p>
          <a:p>
            <a:r>
              <a:rPr lang="ja-JP" altLang="en-US" sz="1400" dirty="0"/>
              <a:t>記載していません。</a:t>
            </a:r>
            <a:endParaRPr lang="en-US" altLang="ja-JP" sz="1400" dirty="0"/>
          </a:p>
        </p:txBody>
      </p:sp>
      <p:grpSp>
        <p:nvGrpSpPr>
          <p:cNvPr id="30" name="グループ化 29"/>
          <p:cNvGrpSpPr/>
          <p:nvPr/>
        </p:nvGrpSpPr>
        <p:grpSpPr>
          <a:xfrm>
            <a:off x="4644008" y="2780928"/>
            <a:ext cx="3793826" cy="1872206"/>
            <a:chOff x="4352652" y="1093730"/>
            <a:chExt cx="3793826" cy="1111133"/>
          </a:xfrm>
        </p:grpSpPr>
        <p:sp>
          <p:nvSpPr>
            <p:cNvPr id="31" name="フローチャート: 処理 30"/>
            <p:cNvSpPr/>
            <p:nvPr/>
          </p:nvSpPr>
          <p:spPr>
            <a:xfrm>
              <a:off x="4355976" y="1093730"/>
              <a:ext cx="3790502" cy="341887"/>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a:solidFill>
                    <a:schemeClr val="tx1"/>
                  </a:solidFill>
                </a:rPr>
                <a:t>BusinessLogicException</a:t>
              </a:r>
              <a:endParaRPr lang="en-US" altLang="ja-JP" sz="1400" dirty="0">
                <a:solidFill>
                  <a:schemeClr val="tx1"/>
                </a:solidFill>
              </a:endParaRPr>
            </a:p>
            <a:p>
              <a:r>
                <a:rPr lang="en-US" altLang="ja-JP" sz="1400" dirty="0">
                  <a:solidFill>
                    <a:schemeClr val="tx1"/>
                  </a:solidFill>
                </a:rPr>
                <a:t>- </a:t>
              </a:r>
              <a:r>
                <a:rPr lang="en-US" altLang="ja-JP" sz="1400" dirty="0" err="1">
                  <a:solidFill>
                    <a:schemeClr val="tx1"/>
                  </a:solidFill>
                </a:rPr>
                <a:t>errorMsgList</a:t>
              </a:r>
              <a:r>
                <a:rPr lang="en-US" altLang="ja-JP" sz="1400" dirty="0">
                  <a:solidFill>
                    <a:schemeClr val="tx1"/>
                  </a:solidFill>
                </a:rPr>
                <a:t>  :   </a:t>
              </a:r>
              <a:r>
                <a:rPr lang="en-US" altLang="ja-JP" sz="1400" dirty="0" err="1">
                  <a:solidFill>
                    <a:schemeClr val="tx1"/>
                  </a:solidFill>
                </a:rPr>
                <a:t>ArrayList</a:t>
              </a:r>
              <a:r>
                <a:rPr lang="en-US" altLang="ja-JP" sz="1400" dirty="0">
                  <a:solidFill>
                    <a:schemeClr val="tx1"/>
                  </a:solidFill>
                </a:rPr>
                <a:t>&lt;String&gt;</a:t>
              </a:r>
              <a:endParaRPr kumimoji="1" lang="en-US" altLang="ja-JP" sz="1400" dirty="0">
                <a:solidFill>
                  <a:schemeClr val="tx1"/>
                </a:solidFill>
              </a:endParaRPr>
            </a:p>
          </p:txBody>
        </p:sp>
        <p:sp>
          <p:nvSpPr>
            <p:cNvPr id="32" name="フローチャート: 処理 31"/>
            <p:cNvSpPr/>
            <p:nvPr/>
          </p:nvSpPr>
          <p:spPr>
            <a:xfrm>
              <a:off x="4352652" y="1435616"/>
              <a:ext cx="3793826" cy="769247"/>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rPr>
                <a:t>+</a:t>
              </a:r>
              <a:r>
                <a:rPr lang="en-US" altLang="ja-JP" sz="1400" dirty="0" err="1">
                  <a:solidFill>
                    <a:schemeClr val="tx1"/>
                  </a:solidFill>
                </a:rPr>
                <a:t>BusinessLogicException</a:t>
              </a:r>
              <a:br>
                <a:rPr lang="en-US" altLang="ja-JP" sz="1400" dirty="0">
                  <a:solidFill>
                    <a:schemeClr val="tx1"/>
                  </a:solidFill>
                </a:rPr>
              </a:br>
              <a:r>
                <a:rPr lang="en-US" altLang="ja-JP" sz="1400" dirty="0">
                  <a:solidFill>
                    <a:schemeClr val="tx1"/>
                  </a:solidFill>
                </a:rPr>
                <a:t> (</a:t>
              </a:r>
              <a:r>
                <a:rPr lang="en-US" altLang="ja-JP" sz="1400" dirty="0" err="1">
                  <a:solidFill>
                    <a:schemeClr val="tx1"/>
                  </a:solidFill>
                </a:rPr>
                <a:t>ArrayList</a:t>
              </a:r>
              <a:r>
                <a:rPr lang="en-US" altLang="ja-JP" sz="1400" dirty="0">
                  <a:solidFill>
                    <a:schemeClr val="tx1"/>
                  </a:solidFill>
                </a:rPr>
                <a:t>&lt;String&gt; </a:t>
              </a:r>
              <a:r>
                <a:rPr lang="en-US" altLang="ja-JP" sz="1400" dirty="0" err="1">
                  <a:solidFill>
                    <a:schemeClr val="tx1"/>
                  </a:solidFill>
                </a:rPr>
                <a:t>errorMsgList</a:t>
              </a:r>
              <a:r>
                <a:rPr lang="en-US" altLang="ja-JP" sz="1400" dirty="0">
                  <a:solidFill>
                    <a:schemeClr val="tx1"/>
                  </a:solidFill>
                </a:rPr>
                <a:t>) </a:t>
              </a:r>
            </a:p>
            <a:p>
              <a:r>
                <a:rPr kumimoji="1" lang="en-US" altLang="ja-JP" sz="1400" dirty="0">
                  <a:solidFill>
                    <a:schemeClr val="tx1"/>
                  </a:solidFill>
                </a:rPr>
                <a:t>+</a:t>
              </a:r>
              <a:r>
                <a:rPr kumimoji="1" lang="en-US" altLang="ja-JP" sz="1400" dirty="0" err="1">
                  <a:solidFill>
                    <a:schemeClr val="tx1"/>
                  </a:solidFill>
                </a:rPr>
                <a:t>getErrorMsgList</a:t>
              </a:r>
              <a:r>
                <a:rPr kumimoji="1" lang="en-US" altLang="ja-JP" sz="1400" dirty="0">
                  <a:solidFill>
                    <a:schemeClr val="tx1"/>
                  </a:solidFill>
                </a:rPr>
                <a:t>  : </a:t>
              </a:r>
              <a:r>
                <a:rPr kumimoji="1" lang="en-US" altLang="ja-JP" sz="1400" dirty="0" err="1">
                  <a:solidFill>
                    <a:schemeClr val="tx1"/>
                  </a:solidFill>
                </a:rPr>
                <a:t>ArrayList</a:t>
              </a:r>
              <a:r>
                <a:rPr kumimoji="1" lang="en-US" altLang="ja-JP" sz="1400" dirty="0">
                  <a:solidFill>
                    <a:schemeClr val="tx1"/>
                  </a:solidFill>
                </a:rPr>
                <a:t>&lt;String&gt; </a:t>
              </a:r>
            </a:p>
          </p:txBody>
        </p:sp>
      </p:grpSp>
      <p:sp>
        <p:nvSpPr>
          <p:cNvPr id="35" name="フローチャート: 処理 34"/>
          <p:cNvSpPr/>
          <p:nvPr/>
        </p:nvSpPr>
        <p:spPr>
          <a:xfrm>
            <a:off x="4665712" y="1196752"/>
            <a:ext cx="3790502" cy="576063"/>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a:solidFill>
                  <a:schemeClr val="tx1"/>
                </a:solidFill>
              </a:rPr>
              <a:t>RuntimeException</a:t>
            </a:r>
            <a:endParaRPr kumimoji="1" lang="en-US" altLang="ja-JP" sz="1400" dirty="0">
              <a:solidFill>
                <a:schemeClr val="tx1"/>
              </a:solidFill>
            </a:endParaRPr>
          </a:p>
        </p:txBody>
      </p:sp>
      <p:cxnSp>
        <p:nvCxnSpPr>
          <p:cNvPr id="40" name="直線矢印コネクタ 39"/>
          <p:cNvCxnSpPr>
            <a:stCxn id="6" idx="0"/>
            <a:endCxn id="41" idx="2"/>
          </p:cNvCxnSpPr>
          <p:nvPr/>
        </p:nvCxnSpPr>
        <p:spPr>
          <a:xfrm flipH="1" flipV="1">
            <a:off x="1872246" y="1780330"/>
            <a:ext cx="6102" cy="1051274"/>
          </a:xfrm>
          <a:prstGeom prst="straightConnector1">
            <a:avLst/>
          </a:prstGeom>
          <a:ln w="19050">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1" name="フローチャート: 処理 40"/>
          <p:cNvSpPr/>
          <p:nvPr/>
        </p:nvSpPr>
        <p:spPr>
          <a:xfrm>
            <a:off x="461988" y="1204267"/>
            <a:ext cx="2820516" cy="576063"/>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Filter</a:t>
            </a:r>
            <a:endParaRPr kumimoji="1" lang="en-US" altLang="ja-JP" sz="1400" dirty="0">
              <a:solidFill>
                <a:schemeClr val="tx1"/>
              </a:solidFill>
            </a:endParaRPr>
          </a:p>
        </p:txBody>
      </p:sp>
      <p:cxnSp>
        <p:nvCxnSpPr>
          <p:cNvPr id="49" name="直線矢印コネクタ 48"/>
          <p:cNvCxnSpPr>
            <a:stCxn id="31" idx="0"/>
            <a:endCxn id="35" idx="2"/>
          </p:cNvCxnSpPr>
          <p:nvPr/>
        </p:nvCxnSpPr>
        <p:spPr>
          <a:xfrm flipV="1">
            <a:off x="6542583" y="1772815"/>
            <a:ext cx="18380" cy="1008113"/>
          </a:xfrm>
          <a:prstGeom prst="straightConnector1">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50" name="正方形/長方形 49"/>
          <p:cNvSpPr/>
          <p:nvPr/>
        </p:nvSpPr>
        <p:spPr>
          <a:xfrm>
            <a:off x="564332" y="5321178"/>
            <a:ext cx="7632848" cy="646331"/>
          </a:xfrm>
          <a:prstGeom prst="rect">
            <a:avLst/>
          </a:prstGeom>
        </p:spPr>
        <p:txBody>
          <a:bodyPr wrap="square">
            <a:spAutoFit/>
          </a:bodyPr>
          <a:lstStyle/>
          <a:p>
            <a:r>
              <a:rPr lang="ja-JP" altLang="en-US" dirty="0"/>
              <a:t>必ずしも、このクラス図に従わなくても良いですが、</a:t>
            </a:r>
            <a:br>
              <a:rPr lang="en-US" altLang="ja-JP" dirty="0"/>
            </a:br>
            <a:r>
              <a:rPr lang="ja-JP" altLang="en-US" dirty="0"/>
              <a:t>その際は、理由を教えてください。</a:t>
            </a:r>
            <a:endParaRPr lang="en-US" altLang="ja-JP" dirty="0"/>
          </a:p>
        </p:txBody>
      </p:sp>
      <p:sp>
        <p:nvSpPr>
          <p:cNvPr id="51" name="フローチャート: 処理 50"/>
          <p:cNvSpPr/>
          <p:nvPr/>
        </p:nvSpPr>
        <p:spPr>
          <a:xfrm>
            <a:off x="458664" y="2831604"/>
            <a:ext cx="2820516" cy="288031"/>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dirty="0">
              <a:solidFill>
                <a:schemeClr val="tx1"/>
              </a:solidFill>
            </a:endParaRPr>
          </a:p>
        </p:txBody>
      </p:sp>
      <p:sp>
        <p:nvSpPr>
          <p:cNvPr id="52" name="フローチャート: 処理 51"/>
          <p:cNvSpPr/>
          <p:nvPr/>
        </p:nvSpPr>
        <p:spPr>
          <a:xfrm>
            <a:off x="4662612" y="2776363"/>
            <a:ext cx="3775222" cy="292596"/>
          </a:xfrm>
          <a:prstGeom prst="flowChartProcess">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dirty="0">
              <a:solidFill>
                <a:schemeClr val="tx1"/>
              </a:solidFill>
            </a:endParaRPr>
          </a:p>
        </p:txBody>
      </p:sp>
    </p:spTree>
    <p:extLst>
      <p:ext uri="{BB962C8B-B14F-4D97-AF65-F5344CB8AC3E}">
        <p14:creationId xmlns:p14="http://schemas.microsoft.com/office/powerpoint/2010/main" val="2521497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p:txBody>
          <a:bodyPr/>
          <a:lstStyle/>
          <a:p>
            <a:r>
              <a:rPr lang="ja-JP" altLang="en-US" dirty="0"/>
              <a:t>パッケージ構造</a:t>
            </a:r>
            <a:endParaRPr kumimoji="1" lang="ja-JP"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432" y="1412776"/>
            <a:ext cx="3823764" cy="43924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正方形/長方形 5"/>
          <p:cNvSpPr/>
          <p:nvPr/>
        </p:nvSpPr>
        <p:spPr>
          <a:xfrm>
            <a:off x="548432" y="5949280"/>
            <a:ext cx="7632848" cy="646331"/>
          </a:xfrm>
          <a:prstGeom prst="rect">
            <a:avLst/>
          </a:prstGeom>
        </p:spPr>
        <p:txBody>
          <a:bodyPr wrap="square">
            <a:spAutoFit/>
          </a:bodyPr>
          <a:lstStyle/>
          <a:p>
            <a:r>
              <a:rPr lang="ja-JP" altLang="en-US" dirty="0"/>
              <a:t>必ずしも、このパッケージ構造に従わなくても良いですが、</a:t>
            </a:r>
            <a:br>
              <a:rPr lang="en-US" altLang="ja-JP" dirty="0"/>
            </a:br>
            <a:r>
              <a:rPr lang="ja-JP" altLang="en-US" dirty="0"/>
              <a:t>その際は、理由を教えてください。</a:t>
            </a:r>
            <a:endParaRPr lang="en-US" altLang="ja-JP" dirty="0"/>
          </a:p>
        </p:txBody>
      </p:sp>
    </p:spTree>
    <p:extLst>
      <p:ext uri="{BB962C8B-B14F-4D97-AF65-F5344CB8AC3E}">
        <p14:creationId xmlns:p14="http://schemas.microsoft.com/office/powerpoint/2010/main" val="281626354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825</TotalTime>
  <Words>1045</Words>
  <Application>Microsoft Office PowerPoint</Application>
  <PresentationFormat>画面に合わせる (4:3)</PresentationFormat>
  <Paragraphs>130</Paragraphs>
  <Slides>11</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Meiryo UI</vt:lpstr>
      <vt:lpstr>Arial</vt:lpstr>
      <vt:lpstr>Calibri</vt:lpstr>
      <vt:lpstr>Office ​​テーマ</vt:lpstr>
      <vt:lpstr>自主トレーニング用課題の仕様書 （掲示板一覧画面の実装）</vt:lpstr>
      <vt:lpstr>開発規模</vt:lpstr>
      <vt:lpstr>掲示板一覧画面（正常）</vt:lpstr>
      <vt:lpstr>掲示板一覧画面（異常）</vt:lpstr>
      <vt:lpstr>テーブル仕様 （メッセージテーブル）</vt:lpstr>
      <vt:lpstr>クラス一覧</vt:lpstr>
      <vt:lpstr>クラス図(その１）</vt:lpstr>
      <vt:lpstr>クラス図(その2）</vt:lpstr>
      <vt:lpstr>パッケージ構造</vt:lpstr>
      <vt:lpstr>その他仕様、注意点</vt:lpstr>
      <vt:lpstr>課題の提出について</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OJT課題の仕様書 （メッセージ一覧画面の実装）</dc:title>
  <dc:creator>adachi</dc:creator>
  <cp:lastModifiedBy>足立 信太郎</cp:lastModifiedBy>
  <cp:revision>30</cp:revision>
  <cp:lastPrinted>2014-08-18T22:12:31Z</cp:lastPrinted>
  <dcterms:created xsi:type="dcterms:W3CDTF">2013-03-10T02:28:37Z</dcterms:created>
  <dcterms:modified xsi:type="dcterms:W3CDTF">2022-08-11T22:19:47Z</dcterms:modified>
</cp:coreProperties>
</file>