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30FBA-BE67-8C1B-0F37-D8A5F2EF9E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CBC348-C3F5-C182-620A-9F19B95D90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72CCF-E014-4E27-5C4F-B8257E346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D435-5E59-4B1E-89EB-F2A2A38EBADF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E38B4-917D-7267-03ED-05A746B2F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32BD2-DF18-E8B0-0603-CD85573C1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7D620-9F5E-4EA8-A08E-C79C74D51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51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07813-EDFC-0890-524D-29FB9AAA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B2A63-B711-FE89-7BB7-B48F9FE58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D3EA6-57CD-D6A9-B6A6-7EB1508B6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D435-5E59-4B1E-89EB-F2A2A38EBADF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F1775-CC03-A96D-020D-CAE966CB9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F2EBC-D5CC-2850-A6A4-E2FD1AA21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7D620-9F5E-4EA8-A08E-C79C74D51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07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562011-76D2-1F1F-D838-81C070DAA1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ED29AA-AEB9-9DE1-EDD1-0A0418797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307BA-82F6-2E4D-036C-705E7490A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D435-5E59-4B1E-89EB-F2A2A38EBADF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88BE4-8BB6-777B-0124-2D42D9178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F67C1-6580-AC42-4937-39E42870E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7D620-9F5E-4EA8-A08E-C79C74D51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96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35F20-424D-0C1B-9DC6-25D3843E6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C42E5-C10D-E1A6-6949-A123BE506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79E62-A7B9-C908-624E-B46F4C5FB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D435-5E59-4B1E-89EB-F2A2A38EBADF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39751-CCBE-EAAE-FB88-51A6DF452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08440-3EAD-4B93-6263-0A25CF9E4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7D620-9F5E-4EA8-A08E-C79C74D51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168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A439E-6589-B3DF-2A40-413CD56CD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0DEC1-FFEE-981D-3BE6-592504D2E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E3A6B-7662-3922-D0F2-009451D4B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D435-5E59-4B1E-89EB-F2A2A38EBADF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B323A-B634-00E9-932E-709D2BE37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33280-313E-5171-970E-64DF1BEBE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7D620-9F5E-4EA8-A08E-C79C74D51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91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0AA45-4138-44C9-8BCC-03838CAB3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7ABAB-EFE6-32A8-C41E-50515EA1BF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202ABB-2AF0-4621-E098-B77B2234D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C8878-A9B1-F41E-A098-A61BABACD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D435-5E59-4B1E-89EB-F2A2A38EBADF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58129-1818-4DD1-F952-8EBF398E8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A73EF-5D34-0951-1A77-3091F3656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7D620-9F5E-4EA8-A08E-C79C74D51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5ADD-E27A-2A4A-3FCF-6F67B9F86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23CE95-D356-9535-1692-110D661C2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E58256-F32B-5BE1-FBB2-AD6C829EB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69E5C6-08F1-0DEF-39DD-4367E53765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C35B40-EB1D-806D-EAEE-35EBC6A632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ABEA3D-4777-86E4-898F-BA123254F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D435-5E59-4B1E-89EB-F2A2A38EBADF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73F8B7-5796-312F-C132-13EC6665B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DDE818-5E48-3C54-E543-AA4C5D1F2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7D620-9F5E-4EA8-A08E-C79C74D51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6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BBB14-3D94-6159-129F-2E4E011D4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9208E-2EAD-94F5-1E06-48A04EBA1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D435-5E59-4B1E-89EB-F2A2A38EBADF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D797C3-602B-A089-8D8A-BFFE1BEED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9B82C8-501B-66BE-6FCD-7A2858A06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7D620-9F5E-4EA8-A08E-C79C74D51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50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C200FD-771F-8A2A-EA59-216F48664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D435-5E59-4B1E-89EB-F2A2A38EBADF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0B8887-9C06-BE6B-D407-72BC967EC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3D53B-D57A-DD1A-B898-C2311CB67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7D620-9F5E-4EA8-A08E-C79C74D51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505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80962-495D-E31A-62E7-2B057512C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B7696-71DD-97B9-9579-9E5943BFD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30D9A0-EB14-145F-5C9A-AECC39409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32C77-14E5-5C58-9799-51ABEA728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D435-5E59-4B1E-89EB-F2A2A38EBADF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AD709E-C31C-FC67-A5A1-D9DC88C43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78D86-E163-198C-60B5-F581DFF52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7D620-9F5E-4EA8-A08E-C79C74D51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054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D5014-621E-D7CD-F1D0-AB3D2B430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DFE15A-5729-2222-DD2B-6EBC66C644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97B0A0-4DDD-3A0F-BD1F-1A01B2FD5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6EF45E-3041-379C-CDE4-D789F4F53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D435-5E59-4B1E-89EB-F2A2A38EBADF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6DDA-6188-7888-FB83-51D91A6E1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8A4B8-6ACC-CFAC-B7A3-9F876D4BB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7D620-9F5E-4EA8-A08E-C79C74D51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80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9154EE-E723-412D-56E7-4412EE59E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20D4E6-FE9D-90D7-2C1A-374EC11D9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F5104-B0CD-D4B7-D780-ABA853A083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3D435-5E59-4B1E-89EB-F2A2A38EBADF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2F098-4BDA-626B-E3F1-80417F1DAD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CA841-EAF2-0F2E-E7FA-E44EF0827F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7D620-9F5E-4EA8-A08E-C79C74D51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34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7669B-70D9-4C9A-6661-45D9B360EE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i="0" dirty="0">
                <a:solidFill>
                  <a:srgbClr val="000000"/>
                </a:solidFill>
                <a:effectLst/>
                <a:latin typeface="Helvetica Neue"/>
              </a:rPr>
              <a:t>EDA Case Study - Lending Club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D453AA-85BF-2445-86BB-9F15A96666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Author: Konda Reddy Golamaru</a:t>
            </a:r>
          </a:p>
          <a:p>
            <a:r>
              <a:rPr lang="en-US" dirty="0"/>
              <a:t>konda_100@yahoo.com</a:t>
            </a:r>
          </a:p>
        </p:txBody>
      </p:sp>
    </p:spTree>
    <p:extLst>
      <p:ext uri="{BB962C8B-B14F-4D97-AF65-F5344CB8AC3E}">
        <p14:creationId xmlns:p14="http://schemas.microsoft.com/office/powerpoint/2010/main" val="3144756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5603D-F746-932E-AD3F-A71BB11D7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032136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9DBD9-3B0F-C0BE-8AB1-BE85637CE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2A6-75CC-437A-B80E-D0C87CB1E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Lending Club is a marketplace for personal loans that matches borrowers who are seeking a loan with investors looking to lend money and make a return.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When the company receives a loan application, the company has to make a decision for loan approval based on the applicant’s profile. Two types of risks are associated with the bank’s decision: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If the applicant is likely to repay the loan, then not approving the loan results in a loss of business to the company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If the applicant is not likely to repay the loan, i.e. he/she is likely to default, then approving the loan may lead to a financial loss for the company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03051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E9EEA-BF8C-8117-355C-5EFA72D12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169B3-00CC-5A04-A3E0-7EF3B5B62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aim is to identify patterns which indicate if a person is likely to default, which may be used for taking actions such as denying the loan, reducing the amount of loan, lending (to risky applicants) at a higher interest rate, etc.</a:t>
            </a:r>
          </a:p>
        </p:txBody>
      </p:sp>
    </p:spTree>
    <p:extLst>
      <p:ext uri="{BB962C8B-B14F-4D97-AF65-F5344CB8AC3E}">
        <p14:creationId xmlns:p14="http://schemas.microsoft.com/office/powerpoint/2010/main" val="2563554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63AA3-B1E9-3AB2-A6AD-A4BBBB5F0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 variables/attributes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CCE1A-44DD-0165-BB6F-4D1B69C7F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Based on the EDA, It was determined that the below attributes can influence the outcome of loan status i.e. Fully Paid or Charged Off</a:t>
            </a:r>
          </a:p>
          <a:p>
            <a:pPr marL="0" indent="0">
              <a:buNone/>
            </a:pPr>
            <a:r>
              <a:rPr lang="en-US" dirty="0"/>
              <a:t>    =&gt; </a:t>
            </a:r>
            <a:r>
              <a:rPr lang="en-US" dirty="0" err="1"/>
              <a:t>Loan_amt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=&gt; Term</a:t>
            </a:r>
          </a:p>
          <a:p>
            <a:pPr marL="0" indent="0">
              <a:buNone/>
            </a:pPr>
            <a:r>
              <a:rPr lang="en-US" dirty="0"/>
              <a:t>    =&gt; </a:t>
            </a:r>
            <a:r>
              <a:rPr lang="en-US" dirty="0" err="1"/>
              <a:t>Interest_rate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=&gt; Grade</a:t>
            </a:r>
          </a:p>
          <a:p>
            <a:pPr marL="0" indent="0">
              <a:buNone/>
            </a:pPr>
            <a:r>
              <a:rPr lang="en-US" dirty="0"/>
              <a:t>    =&gt; Annual Income</a:t>
            </a:r>
          </a:p>
          <a:p>
            <a:pPr marL="0" indent="0">
              <a:buNone/>
            </a:pPr>
            <a:r>
              <a:rPr lang="en-US" dirty="0"/>
              <a:t>    =&gt; Purpose of loan</a:t>
            </a:r>
          </a:p>
          <a:p>
            <a:pPr marL="0" indent="0">
              <a:buNone/>
            </a:pPr>
            <a:r>
              <a:rPr lang="en-US" dirty="0"/>
              <a:t>    =&gt; DTI (Debt to Income)</a:t>
            </a:r>
          </a:p>
          <a:p>
            <a:pPr marL="0" indent="0">
              <a:buNone/>
            </a:pPr>
            <a:r>
              <a:rPr lang="en-US" dirty="0"/>
              <a:t>    =&gt; </a:t>
            </a:r>
            <a:r>
              <a:rPr lang="en-US" dirty="0" err="1"/>
              <a:t>Emp_Lenght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=&gt; </a:t>
            </a:r>
            <a:r>
              <a:rPr lang="en-US" dirty="0" err="1"/>
              <a:t>Home_Ownership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=&gt; </a:t>
            </a:r>
            <a:r>
              <a:rPr lang="en-US" dirty="0" err="1"/>
              <a:t>Verification_Status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919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74F9D-669C-7C8D-BA0F-75BCBBA6F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0CD6B2-F6F1-3768-306B-C0602323B3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1873" y="1777222"/>
            <a:ext cx="4808637" cy="330355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A73CB0-B46B-17F7-FA1A-2D0A3F5CD8E1}"/>
              </a:ext>
            </a:extLst>
          </p:cNvPr>
          <p:cNvSpPr txBox="1"/>
          <p:nvPr/>
        </p:nvSpPr>
        <p:spPr>
          <a:xfrm>
            <a:off x="3047634" y="3105835"/>
            <a:ext cx="609526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dirty="0">
              <a:solidFill>
                <a:srgbClr val="000000"/>
              </a:solidFill>
              <a:latin typeface="Helvetica Neue"/>
            </a:endParaRP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dirty="0">
              <a:solidFill>
                <a:srgbClr val="000000"/>
              </a:solidFill>
              <a:latin typeface="Helvetica Neue"/>
            </a:endParaRP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dirty="0">
              <a:solidFill>
                <a:srgbClr val="000000"/>
              </a:solidFill>
              <a:latin typeface="Helvetica Neue"/>
            </a:endParaRP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From above bar plot, observe that around 14% of the loan applicants are defaulted on the loan.</a:t>
            </a:r>
          </a:p>
        </p:txBody>
      </p:sp>
    </p:spTree>
    <p:extLst>
      <p:ext uri="{BB962C8B-B14F-4D97-AF65-F5344CB8AC3E}">
        <p14:creationId xmlns:p14="http://schemas.microsoft.com/office/powerpoint/2010/main" val="1715688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E94CC-D48D-24C6-5852-56ADBD46C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– continued…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6BB280-0E7B-7954-AA4D-00F6F8CBE0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1360" y="1825625"/>
            <a:ext cx="6049280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375D5F-C141-C57B-5119-EBB3404C0E1F}"/>
              </a:ext>
            </a:extLst>
          </p:cNvPr>
          <p:cNvSpPr txBox="1"/>
          <p:nvPr/>
        </p:nvSpPr>
        <p:spPr>
          <a:xfrm>
            <a:off x="3047634" y="3105835"/>
            <a:ext cx="609526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dirty="0">
              <a:solidFill>
                <a:srgbClr val="000000"/>
              </a:solidFill>
              <a:latin typeface="Helvetica Neue"/>
            </a:endParaRP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dirty="0">
              <a:solidFill>
                <a:srgbClr val="000000"/>
              </a:solidFill>
              <a:latin typeface="Helvetica Neue"/>
            </a:endParaRP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dirty="0">
              <a:solidFill>
                <a:srgbClr val="000000"/>
              </a:solidFill>
              <a:latin typeface="Helvetica Neue"/>
            </a:endParaRP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dirty="0">
              <a:solidFill>
                <a:srgbClr val="000000"/>
              </a:solidFill>
              <a:latin typeface="Helvetica Neue"/>
            </a:endParaRP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dirty="0">
              <a:solidFill>
                <a:srgbClr val="000000"/>
              </a:solidFill>
              <a:latin typeface="Helvetica Neue"/>
            </a:endParaRP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From above plot, observe that high correlation between '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Helvetica Neue"/>
              </a:rPr>
              <a:t>loan_amnt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' and 'installment' attributes.</a:t>
            </a:r>
          </a:p>
        </p:txBody>
      </p:sp>
    </p:spTree>
    <p:extLst>
      <p:ext uri="{BB962C8B-B14F-4D97-AF65-F5344CB8AC3E}">
        <p14:creationId xmlns:p14="http://schemas.microsoft.com/office/powerpoint/2010/main" val="3120268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81D64-C79C-B797-5462-B5F29DD2F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Insights-continued…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FCE53D-7591-69BE-DBC8-C720DF7A58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2130" y="2048500"/>
            <a:ext cx="5067739" cy="390558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DF4FDC-1F03-E107-D65E-A737E3DDE20F}"/>
              </a:ext>
            </a:extLst>
          </p:cNvPr>
          <p:cNvSpPr txBox="1"/>
          <p:nvPr/>
        </p:nvSpPr>
        <p:spPr>
          <a:xfrm>
            <a:off x="3047634" y="3244334"/>
            <a:ext cx="609526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dirty="0">
              <a:solidFill>
                <a:srgbClr val="000000"/>
              </a:solidFill>
              <a:latin typeface="Helvetica Neue"/>
            </a:endParaRP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dirty="0">
              <a:solidFill>
                <a:srgbClr val="000000"/>
              </a:solidFill>
              <a:latin typeface="Helvetica Neue"/>
            </a:endParaRP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dirty="0">
              <a:solidFill>
                <a:srgbClr val="000000"/>
              </a:solidFill>
              <a:latin typeface="Helvetica Neue"/>
            </a:endParaRP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dirty="0">
              <a:solidFill>
                <a:srgbClr val="000000"/>
              </a:solidFill>
              <a:latin typeface="Helvetica Neue"/>
            </a:endParaRP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dirty="0">
              <a:solidFill>
                <a:srgbClr val="000000"/>
              </a:solidFill>
              <a:latin typeface="Helvetica Neue"/>
            </a:endParaRP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F and G subgrades don't get paid back that often</a:t>
            </a:r>
          </a:p>
        </p:txBody>
      </p:sp>
    </p:spTree>
    <p:extLst>
      <p:ext uri="{BB962C8B-B14F-4D97-AF65-F5344CB8AC3E}">
        <p14:creationId xmlns:p14="http://schemas.microsoft.com/office/powerpoint/2010/main" val="4255609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28789-7E99-F38E-760C-098725E96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Insights-continued…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E21B4B-5379-AE87-7AC6-DB3DF8EC05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3231" y="2124706"/>
            <a:ext cx="3665538" cy="375317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B38618-3C82-96F2-E795-C7190B89DCC9}"/>
              </a:ext>
            </a:extLst>
          </p:cNvPr>
          <p:cNvSpPr txBox="1"/>
          <p:nvPr/>
        </p:nvSpPr>
        <p:spPr>
          <a:xfrm>
            <a:off x="3047634" y="3105835"/>
            <a:ext cx="609526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dirty="0">
              <a:solidFill>
                <a:srgbClr val="000000"/>
              </a:solidFill>
              <a:latin typeface="Helvetica Neue"/>
            </a:endParaRP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dirty="0">
              <a:solidFill>
                <a:srgbClr val="000000"/>
              </a:solidFill>
              <a:latin typeface="Helvetica Neue"/>
            </a:endParaRP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dirty="0">
              <a:solidFill>
                <a:srgbClr val="000000"/>
              </a:solidFill>
              <a:latin typeface="Helvetica Neue"/>
            </a:endParaRP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dirty="0">
              <a:solidFill>
                <a:srgbClr val="000000"/>
              </a:solidFill>
              <a:latin typeface="Helvetica Neue"/>
            </a:endParaRP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dirty="0">
              <a:solidFill>
                <a:srgbClr val="000000"/>
              </a:solidFill>
              <a:latin typeface="Helvetica Neue"/>
            </a:endParaRP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Observation is that loans with high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Helvetica Neue"/>
              </a:rPr>
              <a:t>intersest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 rate are more likely to be defaulted.</a:t>
            </a:r>
          </a:p>
        </p:txBody>
      </p:sp>
    </p:spTree>
    <p:extLst>
      <p:ext uri="{BB962C8B-B14F-4D97-AF65-F5344CB8AC3E}">
        <p14:creationId xmlns:p14="http://schemas.microsoft.com/office/powerpoint/2010/main" val="2751962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5A584-6F66-20A3-5FE6-ED75CBE14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Insights-continued…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85B07E-A770-38A1-C8E5-85AA79F159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7126" y="2254257"/>
            <a:ext cx="2857748" cy="349407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3AF0D9-2772-7ED8-AC90-4C0472DA64BB}"/>
              </a:ext>
            </a:extLst>
          </p:cNvPr>
          <p:cNvSpPr txBox="1"/>
          <p:nvPr/>
        </p:nvSpPr>
        <p:spPr>
          <a:xfrm>
            <a:off x="3047634" y="3105835"/>
            <a:ext cx="609526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dirty="0">
              <a:solidFill>
                <a:srgbClr val="000000"/>
              </a:solidFill>
              <a:latin typeface="Helvetica Neue"/>
            </a:endParaRP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dirty="0">
              <a:solidFill>
                <a:srgbClr val="000000"/>
              </a:solidFill>
              <a:latin typeface="Helvetica Neue"/>
            </a:endParaRP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dirty="0">
              <a:solidFill>
                <a:srgbClr val="000000"/>
              </a:solidFill>
              <a:latin typeface="Helvetica Neue"/>
            </a:endParaRP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dirty="0">
              <a:solidFill>
                <a:srgbClr val="000000"/>
              </a:solidFill>
              <a:latin typeface="Helvetica Neue"/>
            </a:endParaRP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Observation is that smaller the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Helvetica Neue"/>
              </a:rPr>
              <a:t>dti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 the more likely that the loan will not be paid.</a:t>
            </a:r>
          </a:p>
        </p:txBody>
      </p:sp>
    </p:spTree>
    <p:extLst>
      <p:ext uri="{BB962C8B-B14F-4D97-AF65-F5344CB8AC3E}">
        <p14:creationId xmlns:p14="http://schemas.microsoft.com/office/powerpoint/2010/main" val="2962087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368</Words>
  <Application>Microsoft Office PowerPoint</Application>
  <PresentationFormat>Widescreen</PresentationFormat>
  <Paragraphs>83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Helvetica Neue</vt:lpstr>
      <vt:lpstr>Office Theme</vt:lpstr>
      <vt:lpstr>EDA Case Study - Lending Club </vt:lpstr>
      <vt:lpstr>Business Overview</vt:lpstr>
      <vt:lpstr>Problem Statement</vt:lpstr>
      <vt:lpstr>Driver variables/attributes</vt:lpstr>
      <vt:lpstr>Insights</vt:lpstr>
      <vt:lpstr>Insights – continued…</vt:lpstr>
      <vt:lpstr>Insights-continued…</vt:lpstr>
      <vt:lpstr>Insights-continued…</vt:lpstr>
      <vt:lpstr>Insights-continued…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Case Study - Lending Club </dc:title>
  <dc:creator>konda golamaru</dc:creator>
  <cp:lastModifiedBy>konda golamaru</cp:lastModifiedBy>
  <cp:revision>3</cp:revision>
  <dcterms:created xsi:type="dcterms:W3CDTF">2022-08-10T03:43:54Z</dcterms:created>
  <dcterms:modified xsi:type="dcterms:W3CDTF">2022-08-10T04:11:48Z</dcterms:modified>
</cp:coreProperties>
</file>