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9" r:id="rId6"/>
    <p:sldId id="26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67"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138" d="100"/>
          <a:sy n="138" d="100"/>
        </p:scale>
        <p:origin x="75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ADE11-70F3-4C8F-9432-4086D1BC2BF2}" type="doc">
      <dgm:prSet loTypeId="urn:microsoft.com/office/officeart/2011/layout/CircleProcess" loCatId="process" qsTypeId="urn:microsoft.com/office/officeart/2005/8/quickstyle/simple1" qsCatId="simple" csTypeId="urn:microsoft.com/office/officeart/2005/8/colors/accent0_2" csCatId="mainScheme" phldr="1"/>
      <dgm:spPr/>
      <dgm:t>
        <a:bodyPr/>
        <a:lstStyle/>
        <a:p>
          <a:endParaRPr lang="en-US"/>
        </a:p>
      </dgm:t>
    </dgm:pt>
    <dgm:pt modelId="{1D58BB74-BBE9-45D8-BAFB-AC7B1A8610D7}">
      <dgm:prSet phldrT="[Text]"/>
      <dgm:spPr/>
      <dgm:t>
        <a:bodyPr/>
        <a:lstStyle/>
        <a:p>
          <a:r>
            <a:rPr lang="en-US" dirty="0"/>
            <a:t>Import Data</a:t>
          </a:r>
        </a:p>
      </dgm:t>
    </dgm:pt>
    <dgm:pt modelId="{0D9C5A07-E544-414A-8FED-E3D5E4FDB921}" type="parTrans" cxnId="{A3809B6C-4707-4C99-9FA1-458271898692}">
      <dgm:prSet/>
      <dgm:spPr/>
      <dgm:t>
        <a:bodyPr/>
        <a:lstStyle/>
        <a:p>
          <a:endParaRPr lang="en-US"/>
        </a:p>
      </dgm:t>
    </dgm:pt>
    <dgm:pt modelId="{26252B67-1AB1-4ABE-A290-ED800902C407}" type="sibTrans" cxnId="{A3809B6C-4707-4C99-9FA1-458271898692}">
      <dgm:prSet/>
      <dgm:spPr/>
      <dgm:t>
        <a:bodyPr/>
        <a:lstStyle/>
        <a:p>
          <a:endParaRPr lang="en-US"/>
        </a:p>
      </dgm:t>
    </dgm:pt>
    <dgm:pt modelId="{8375023C-403D-4BED-998F-1FD415DE8529}">
      <dgm:prSet phldrT="[Text]"/>
      <dgm:spPr/>
      <dgm:t>
        <a:bodyPr/>
        <a:lstStyle/>
        <a:p>
          <a:r>
            <a:rPr lang="en-US" dirty="0"/>
            <a:t>Remove Fields that has more than 50% Null Values</a:t>
          </a:r>
        </a:p>
      </dgm:t>
    </dgm:pt>
    <dgm:pt modelId="{41A4CB53-0132-4804-B440-41167A6ACE7F}" type="parTrans" cxnId="{BDF1BDA7-2F37-47B9-8F15-C3DB1B35445E}">
      <dgm:prSet/>
      <dgm:spPr/>
      <dgm:t>
        <a:bodyPr/>
        <a:lstStyle/>
        <a:p>
          <a:endParaRPr lang="en-US"/>
        </a:p>
      </dgm:t>
    </dgm:pt>
    <dgm:pt modelId="{327570C5-C6FE-4A1D-838A-A98EB60C8B94}" type="sibTrans" cxnId="{BDF1BDA7-2F37-47B9-8F15-C3DB1B35445E}">
      <dgm:prSet/>
      <dgm:spPr/>
      <dgm:t>
        <a:bodyPr/>
        <a:lstStyle/>
        <a:p>
          <a:endParaRPr lang="en-US"/>
        </a:p>
      </dgm:t>
    </dgm:pt>
    <dgm:pt modelId="{C4D54846-13DE-4FA1-BB7C-05390A4EB130}">
      <dgm:prSet phldrT="[Text]"/>
      <dgm:spPr/>
      <dgm:t>
        <a:bodyPr/>
        <a:lstStyle/>
        <a:p>
          <a:r>
            <a:rPr lang="en-US" dirty="0"/>
            <a:t>Fix Nulls &lt;2%</a:t>
          </a:r>
        </a:p>
      </dgm:t>
    </dgm:pt>
    <dgm:pt modelId="{E4477905-346F-43FA-BF99-1914E88BE837}" type="parTrans" cxnId="{2357F8C3-92C2-4451-8934-4A4429E06C6F}">
      <dgm:prSet/>
      <dgm:spPr/>
      <dgm:t>
        <a:bodyPr/>
        <a:lstStyle/>
        <a:p>
          <a:endParaRPr lang="en-US"/>
        </a:p>
      </dgm:t>
    </dgm:pt>
    <dgm:pt modelId="{0049EBBD-0CB6-49BF-98CC-0AC98CAB5F1B}" type="sibTrans" cxnId="{2357F8C3-92C2-4451-8934-4A4429E06C6F}">
      <dgm:prSet/>
      <dgm:spPr/>
      <dgm:t>
        <a:bodyPr/>
        <a:lstStyle/>
        <a:p>
          <a:endParaRPr lang="en-US"/>
        </a:p>
      </dgm:t>
    </dgm:pt>
    <dgm:pt modelId="{38AC15BE-6269-405A-89AA-2FE939BF6519}">
      <dgm:prSet/>
      <dgm:spPr/>
      <dgm:t>
        <a:bodyPr/>
        <a:lstStyle/>
        <a:p>
          <a:r>
            <a:rPr lang="en-US" dirty="0"/>
            <a:t>Identify Fields of Interest</a:t>
          </a:r>
        </a:p>
      </dgm:t>
    </dgm:pt>
    <dgm:pt modelId="{19870B2B-AA16-4215-AAC5-C7135965035A}" type="parTrans" cxnId="{CF052C0A-CC50-428C-BC66-0DDD1ED244AE}">
      <dgm:prSet/>
      <dgm:spPr/>
      <dgm:t>
        <a:bodyPr/>
        <a:lstStyle/>
        <a:p>
          <a:endParaRPr lang="en-US"/>
        </a:p>
      </dgm:t>
    </dgm:pt>
    <dgm:pt modelId="{0F72C323-CCDA-413E-811E-D957B20505EB}" type="sibTrans" cxnId="{CF052C0A-CC50-428C-BC66-0DDD1ED244AE}">
      <dgm:prSet/>
      <dgm:spPr/>
      <dgm:t>
        <a:bodyPr/>
        <a:lstStyle/>
        <a:p>
          <a:endParaRPr lang="en-US"/>
        </a:p>
      </dgm:t>
    </dgm:pt>
    <dgm:pt modelId="{EA237CD7-9C2F-42F1-BD9B-688FCEFDD9DA}">
      <dgm:prSet/>
      <dgm:spPr/>
      <dgm:t>
        <a:bodyPr/>
        <a:lstStyle/>
        <a:p>
          <a:r>
            <a:rPr lang="en-US" dirty="0"/>
            <a:t>Correct Data Types</a:t>
          </a:r>
        </a:p>
      </dgm:t>
    </dgm:pt>
    <dgm:pt modelId="{18CD9886-CEC3-40B9-ADAD-D4D677F7DB3B}" type="parTrans" cxnId="{FF82F997-7E9C-43D2-8BEE-B25C592E13D7}">
      <dgm:prSet/>
      <dgm:spPr/>
      <dgm:t>
        <a:bodyPr/>
        <a:lstStyle/>
        <a:p>
          <a:endParaRPr lang="en-US"/>
        </a:p>
      </dgm:t>
    </dgm:pt>
    <dgm:pt modelId="{43E63BCA-2903-4424-BFFB-B6ECCEFBBD06}" type="sibTrans" cxnId="{FF82F997-7E9C-43D2-8BEE-B25C592E13D7}">
      <dgm:prSet/>
      <dgm:spPr/>
      <dgm:t>
        <a:bodyPr/>
        <a:lstStyle/>
        <a:p>
          <a:endParaRPr lang="en-US"/>
        </a:p>
      </dgm:t>
    </dgm:pt>
    <dgm:pt modelId="{836C2CDB-57E0-49AD-AA4A-137AFA6AB26D}">
      <dgm:prSet/>
      <dgm:spPr/>
      <dgm:t>
        <a:bodyPr/>
        <a:lstStyle/>
        <a:p>
          <a:r>
            <a:rPr lang="en-US" dirty="0"/>
            <a:t>Remove Outliers</a:t>
          </a:r>
        </a:p>
      </dgm:t>
    </dgm:pt>
    <dgm:pt modelId="{FB5A16C4-7C55-48DA-8C76-E5EA3A66635A}" type="parTrans" cxnId="{CA6B3283-ABE8-4E34-81D7-85D7954089E9}">
      <dgm:prSet/>
      <dgm:spPr/>
      <dgm:t>
        <a:bodyPr/>
        <a:lstStyle/>
        <a:p>
          <a:endParaRPr lang="en-US"/>
        </a:p>
      </dgm:t>
    </dgm:pt>
    <dgm:pt modelId="{D1EDE724-DC95-4BA3-8F92-3613E56658E7}" type="sibTrans" cxnId="{CA6B3283-ABE8-4E34-81D7-85D7954089E9}">
      <dgm:prSet/>
      <dgm:spPr/>
      <dgm:t>
        <a:bodyPr/>
        <a:lstStyle/>
        <a:p>
          <a:endParaRPr lang="en-US"/>
        </a:p>
      </dgm:t>
    </dgm:pt>
    <dgm:pt modelId="{D19B7685-6D10-4B6C-9477-15FEC61916FB}">
      <dgm:prSet/>
      <dgm:spPr/>
      <dgm:t>
        <a:bodyPr/>
        <a:lstStyle/>
        <a:p>
          <a:r>
            <a:rPr lang="en-US" dirty="0"/>
            <a:t>Create Derived Fields</a:t>
          </a:r>
        </a:p>
      </dgm:t>
    </dgm:pt>
    <dgm:pt modelId="{866215F0-B35B-4898-B55D-556D72736369}" type="parTrans" cxnId="{12A5C337-EB9A-426B-AA10-B99806562313}">
      <dgm:prSet/>
      <dgm:spPr/>
      <dgm:t>
        <a:bodyPr/>
        <a:lstStyle/>
        <a:p>
          <a:endParaRPr lang="en-US"/>
        </a:p>
      </dgm:t>
    </dgm:pt>
    <dgm:pt modelId="{B8B023AE-841B-433B-BA3C-DFF00119304C}" type="sibTrans" cxnId="{12A5C337-EB9A-426B-AA10-B99806562313}">
      <dgm:prSet/>
      <dgm:spPr/>
      <dgm:t>
        <a:bodyPr/>
        <a:lstStyle/>
        <a:p>
          <a:endParaRPr lang="en-US"/>
        </a:p>
      </dgm:t>
    </dgm:pt>
    <dgm:pt modelId="{964614C4-7E70-452B-B02E-2C15D59F63DB}" type="pres">
      <dgm:prSet presAssocID="{D0CADE11-70F3-4C8F-9432-4086D1BC2BF2}" presName="Name0" presStyleCnt="0">
        <dgm:presLayoutVars>
          <dgm:chMax val="11"/>
          <dgm:chPref val="11"/>
          <dgm:dir/>
          <dgm:resizeHandles/>
        </dgm:presLayoutVars>
      </dgm:prSet>
      <dgm:spPr/>
    </dgm:pt>
    <dgm:pt modelId="{3AB655F0-BD94-44BA-B3B7-FA75CD9D658B}" type="pres">
      <dgm:prSet presAssocID="{836C2CDB-57E0-49AD-AA4A-137AFA6AB26D}" presName="Accent7" presStyleCnt="0"/>
      <dgm:spPr/>
    </dgm:pt>
    <dgm:pt modelId="{28190704-75D1-4BB8-894F-9C9F5E5C78DE}" type="pres">
      <dgm:prSet presAssocID="{836C2CDB-57E0-49AD-AA4A-137AFA6AB26D}" presName="Accent" presStyleLbl="node1" presStyleIdx="0" presStyleCnt="7"/>
      <dgm:spPr/>
    </dgm:pt>
    <dgm:pt modelId="{425505EC-45EC-4295-8F66-8C01B30933F6}" type="pres">
      <dgm:prSet presAssocID="{836C2CDB-57E0-49AD-AA4A-137AFA6AB26D}" presName="ParentBackground7" presStyleCnt="0"/>
      <dgm:spPr/>
    </dgm:pt>
    <dgm:pt modelId="{6328B997-42FA-4300-9DC6-640DA5292454}" type="pres">
      <dgm:prSet presAssocID="{836C2CDB-57E0-49AD-AA4A-137AFA6AB26D}" presName="ParentBackground" presStyleLbl="fgAcc1" presStyleIdx="0" presStyleCnt="7"/>
      <dgm:spPr/>
    </dgm:pt>
    <dgm:pt modelId="{3DFB2211-548C-4A64-9C13-44AC3173713D}" type="pres">
      <dgm:prSet presAssocID="{836C2CDB-57E0-49AD-AA4A-137AFA6AB26D}" presName="Parent7" presStyleLbl="revTx" presStyleIdx="0" presStyleCnt="0">
        <dgm:presLayoutVars>
          <dgm:chMax val="1"/>
          <dgm:chPref val="1"/>
          <dgm:bulletEnabled val="1"/>
        </dgm:presLayoutVars>
      </dgm:prSet>
      <dgm:spPr/>
    </dgm:pt>
    <dgm:pt modelId="{D35C14CA-6582-4DD2-84F0-A1C6143D3669}" type="pres">
      <dgm:prSet presAssocID="{D19B7685-6D10-4B6C-9477-15FEC61916FB}" presName="Accent6" presStyleCnt="0"/>
      <dgm:spPr/>
    </dgm:pt>
    <dgm:pt modelId="{FF7A96C7-9449-4E76-9A6D-055E218030D7}" type="pres">
      <dgm:prSet presAssocID="{D19B7685-6D10-4B6C-9477-15FEC61916FB}" presName="Accent" presStyleLbl="node1" presStyleIdx="1" presStyleCnt="7"/>
      <dgm:spPr/>
    </dgm:pt>
    <dgm:pt modelId="{564FFB14-A943-4395-A665-36A442BC79D5}" type="pres">
      <dgm:prSet presAssocID="{D19B7685-6D10-4B6C-9477-15FEC61916FB}" presName="ParentBackground6" presStyleCnt="0"/>
      <dgm:spPr/>
    </dgm:pt>
    <dgm:pt modelId="{6D861118-DDD9-441C-BC71-4685B9F89C47}" type="pres">
      <dgm:prSet presAssocID="{D19B7685-6D10-4B6C-9477-15FEC61916FB}" presName="ParentBackground" presStyleLbl="fgAcc1" presStyleIdx="1" presStyleCnt="7"/>
      <dgm:spPr/>
    </dgm:pt>
    <dgm:pt modelId="{740B1BF6-8E6A-4B64-B9C3-23B5ABD33509}" type="pres">
      <dgm:prSet presAssocID="{D19B7685-6D10-4B6C-9477-15FEC61916FB}" presName="Parent6" presStyleLbl="revTx" presStyleIdx="0" presStyleCnt="0">
        <dgm:presLayoutVars>
          <dgm:chMax val="1"/>
          <dgm:chPref val="1"/>
          <dgm:bulletEnabled val="1"/>
        </dgm:presLayoutVars>
      </dgm:prSet>
      <dgm:spPr/>
    </dgm:pt>
    <dgm:pt modelId="{E9CB8360-3925-46C2-A772-ECBAF201130B}" type="pres">
      <dgm:prSet presAssocID="{EA237CD7-9C2F-42F1-BD9B-688FCEFDD9DA}" presName="Accent5" presStyleCnt="0"/>
      <dgm:spPr/>
    </dgm:pt>
    <dgm:pt modelId="{BA17D967-9061-4B2E-BF5D-7C72C6D2FD51}" type="pres">
      <dgm:prSet presAssocID="{EA237CD7-9C2F-42F1-BD9B-688FCEFDD9DA}" presName="Accent" presStyleLbl="node1" presStyleIdx="2" presStyleCnt="7"/>
      <dgm:spPr/>
    </dgm:pt>
    <dgm:pt modelId="{A42ACD6B-E668-49AA-9637-B46D83602DCC}" type="pres">
      <dgm:prSet presAssocID="{EA237CD7-9C2F-42F1-BD9B-688FCEFDD9DA}" presName="ParentBackground5" presStyleCnt="0"/>
      <dgm:spPr/>
    </dgm:pt>
    <dgm:pt modelId="{9B38CE0F-842A-4509-95D3-699A4DABBA38}" type="pres">
      <dgm:prSet presAssocID="{EA237CD7-9C2F-42F1-BD9B-688FCEFDD9DA}" presName="ParentBackground" presStyleLbl="fgAcc1" presStyleIdx="2" presStyleCnt="7"/>
      <dgm:spPr/>
    </dgm:pt>
    <dgm:pt modelId="{2F46AB53-A633-4F6C-8D9F-9FD06C484D40}" type="pres">
      <dgm:prSet presAssocID="{EA237CD7-9C2F-42F1-BD9B-688FCEFDD9DA}" presName="Parent5" presStyleLbl="revTx" presStyleIdx="0" presStyleCnt="0">
        <dgm:presLayoutVars>
          <dgm:chMax val="1"/>
          <dgm:chPref val="1"/>
          <dgm:bulletEnabled val="1"/>
        </dgm:presLayoutVars>
      </dgm:prSet>
      <dgm:spPr/>
    </dgm:pt>
    <dgm:pt modelId="{0239BAD1-3000-404E-91E9-E49FDC805616}" type="pres">
      <dgm:prSet presAssocID="{38AC15BE-6269-405A-89AA-2FE939BF6519}" presName="Accent4" presStyleCnt="0"/>
      <dgm:spPr/>
    </dgm:pt>
    <dgm:pt modelId="{65D2BAC9-78A4-4687-8F47-8CDBBC809182}" type="pres">
      <dgm:prSet presAssocID="{38AC15BE-6269-405A-89AA-2FE939BF6519}" presName="Accent" presStyleLbl="node1" presStyleIdx="3" presStyleCnt="7"/>
      <dgm:spPr/>
    </dgm:pt>
    <dgm:pt modelId="{FE29A8CA-FFC7-44EE-8626-B126B013EE48}" type="pres">
      <dgm:prSet presAssocID="{38AC15BE-6269-405A-89AA-2FE939BF6519}" presName="ParentBackground4" presStyleCnt="0"/>
      <dgm:spPr/>
    </dgm:pt>
    <dgm:pt modelId="{45C74662-5B81-4579-B3F3-6B5F8A7E4F43}" type="pres">
      <dgm:prSet presAssocID="{38AC15BE-6269-405A-89AA-2FE939BF6519}" presName="ParentBackground" presStyleLbl="fgAcc1" presStyleIdx="3" presStyleCnt="7"/>
      <dgm:spPr/>
    </dgm:pt>
    <dgm:pt modelId="{529367E5-0BAC-4DFA-880D-DECBB243ADA7}" type="pres">
      <dgm:prSet presAssocID="{38AC15BE-6269-405A-89AA-2FE939BF6519}" presName="Parent4" presStyleLbl="revTx" presStyleIdx="0" presStyleCnt="0">
        <dgm:presLayoutVars>
          <dgm:chMax val="1"/>
          <dgm:chPref val="1"/>
          <dgm:bulletEnabled val="1"/>
        </dgm:presLayoutVars>
      </dgm:prSet>
      <dgm:spPr/>
    </dgm:pt>
    <dgm:pt modelId="{B2CA71D7-3F1F-4DCE-AE31-8CE03C19F30F}" type="pres">
      <dgm:prSet presAssocID="{C4D54846-13DE-4FA1-BB7C-05390A4EB130}" presName="Accent3" presStyleCnt="0"/>
      <dgm:spPr/>
    </dgm:pt>
    <dgm:pt modelId="{9F0D4D15-2611-4F2D-A077-7B88299C4EA6}" type="pres">
      <dgm:prSet presAssocID="{C4D54846-13DE-4FA1-BB7C-05390A4EB130}" presName="Accent" presStyleLbl="node1" presStyleIdx="4" presStyleCnt="7"/>
      <dgm:spPr/>
    </dgm:pt>
    <dgm:pt modelId="{FF6EC426-358E-415E-96EB-624CA181EE30}" type="pres">
      <dgm:prSet presAssocID="{C4D54846-13DE-4FA1-BB7C-05390A4EB130}" presName="ParentBackground3" presStyleCnt="0"/>
      <dgm:spPr/>
    </dgm:pt>
    <dgm:pt modelId="{91173453-A890-4916-9CFA-353D723F1DDC}" type="pres">
      <dgm:prSet presAssocID="{C4D54846-13DE-4FA1-BB7C-05390A4EB130}" presName="ParentBackground" presStyleLbl="fgAcc1" presStyleIdx="4" presStyleCnt="7"/>
      <dgm:spPr/>
    </dgm:pt>
    <dgm:pt modelId="{F972A0B7-934E-4F64-ADC0-C4A16DDF20F1}" type="pres">
      <dgm:prSet presAssocID="{C4D54846-13DE-4FA1-BB7C-05390A4EB130}" presName="Parent3" presStyleLbl="revTx" presStyleIdx="0" presStyleCnt="0">
        <dgm:presLayoutVars>
          <dgm:chMax val="1"/>
          <dgm:chPref val="1"/>
          <dgm:bulletEnabled val="1"/>
        </dgm:presLayoutVars>
      </dgm:prSet>
      <dgm:spPr/>
    </dgm:pt>
    <dgm:pt modelId="{A6236962-4986-47B7-A09C-13BC85207068}" type="pres">
      <dgm:prSet presAssocID="{8375023C-403D-4BED-998F-1FD415DE8529}" presName="Accent2" presStyleCnt="0"/>
      <dgm:spPr/>
    </dgm:pt>
    <dgm:pt modelId="{3E150297-4FC4-4F6E-9770-344525F17596}" type="pres">
      <dgm:prSet presAssocID="{8375023C-403D-4BED-998F-1FD415DE8529}" presName="Accent" presStyleLbl="node1" presStyleIdx="5" presStyleCnt="7"/>
      <dgm:spPr/>
    </dgm:pt>
    <dgm:pt modelId="{8BCF4C31-23C1-4F63-BBBF-8AD7BB701DBA}" type="pres">
      <dgm:prSet presAssocID="{8375023C-403D-4BED-998F-1FD415DE8529}" presName="ParentBackground2" presStyleCnt="0"/>
      <dgm:spPr/>
    </dgm:pt>
    <dgm:pt modelId="{A92426C8-9531-4893-B6E2-55C5866E11C0}" type="pres">
      <dgm:prSet presAssocID="{8375023C-403D-4BED-998F-1FD415DE8529}" presName="ParentBackground" presStyleLbl="fgAcc1" presStyleIdx="5" presStyleCnt="7"/>
      <dgm:spPr/>
    </dgm:pt>
    <dgm:pt modelId="{3326E21A-1750-4015-8CC7-14BAF0774AAA}" type="pres">
      <dgm:prSet presAssocID="{8375023C-403D-4BED-998F-1FD415DE8529}" presName="Parent2" presStyleLbl="revTx" presStyleIdx="0" presStyleCnt="0">
        <dgm:presLayoutVars>
          <dgm:chMax val="1"/>
          <dgm:chPref val="1"/>
          <dgm:bulletEnabled val="1"/>
        </dgm:presLayoutVars>
      </dgm:prSet>
      <dgm:spPr/>
    </dgm:pt>
    <dgm:pt modelId="{E205E18F-9FF8-4CFB-9CD7-E5B70153BF07}" type="pres">
      <dgm:prSet presAssocID="{1D58BB74-BBE9-45D8-BAFB-AC7B1A8610D7}" presName="Accent1" presStyleCnt="0"/>
      <dgm:spPr/>
    </dgm:pt>
    <dgm:pt modelId="{FB53898D-872E-4120-B212-52B85AE0A2A1}" type="pres">
      <dgm:prSet presAssocID="{1D58BB74-BBE9-45D8-BAFB-AC7B1A8610D7}" presName="Accent" presStyleLbl="node1" presStyleIdx="6" presStyleCnt="7"/>
      <dgm:spPr/>
    </dgm:pt>
    <dgm:pt modelId="{4F9BF3C5-E89B-4E19-B099-0518B460B5DF}" type="pres">
      <dgm:prSet presAssocID="{1D58BB74-BBE9-45D8-BAFB-AC7B1A8610D7}" presName="ParentBackground1" presStyleCnt="0"/>
      <dgm:spPr/>
    </dgm:pt>
    <dgm:pt modelId="{45CEAA2D-7E04-4A97-A1B9-CB4934F5B656}" type="pres">
      <dgm:prSet presAssocID="{1D58BB74-BBE9-45D8-BAFB-AC7B1A8610D7}" presName="ParentBackground" presStyleLbl="fgAcc1" presStyleIdx="6" presStyleCnt="7"/>
      <dgm:spPr/>
    </dgm:pt>
    <dgm:pt modelId="{6D4A991D-6520-4AED-A91A-C6AA4C450F2F}" type="pres">
      <dgm:prSet presAssocID="{1D58BB74-BBE9-45D8-BAFB-AC7B1A8610D7}" presName="Parent1" presStyleLbl="revTx" presStyleIdx="0" presStyleCnt="0">
        <dgm:presLayoutVars>
          <dgm:chMax val="1"/>
          <dgm:chPref val="1"/>
          <dgm:bulletEnabled val="1"/>
        </dgm:presLayoutVars>
      </dgm:prSet>
      <dgm:spPr/>
    </dgm:pt>
  </dgm:ptLst>
  <dgm:cxnLst>
    <dgm:cxn modelId="{EE6B5701-B694-4FC0-94F1-BAB3EA98F360}" type="presOf" srcId="{D0CADE11-70F3-4C8F-9432-4086D1BC2BF2}" destId="{964614C4-7E70-452B-B02E-2C15D59F63DB}" srcOrd="0" destOrd="0" presId="urn:microsoft.com/office/officeart/2011/layout/CircleProcess"/>
    <dgm:cxn modelId="{59580708-3407-4A39-9882-B2A9C6C90283}" type="presOf" srcId="{8375023C-403D-4BED-998F-1FD415DE8529}" destId="{A92426C8-9531-4893-B6E2-55C5866E11C0}" srcOrd="0" destOrd="0" presId="urn:microsoft.com/office/officeart/2011/layout/CircleProcess"/>
    <dgm:cxn modelId="{CF052C0A-CC50-428C-BC66-0DDD1ED244AE}" srcId="{D0CADE11-70F3-4C8F-9432-4086D1BC2BF2}" destId="{38AC15BE-6269-405A-89AA-2FE939BF6519}" srcOrd="3" destOrd="0" parTransId="{19870B2B-AA16-4215-AAC5-C7135965035A}" sibTransId="{0F72C323-CCDA-413E-811E-D957B20505EB}"/>
    <dgm:cxn modelId="{12A5C337-EB9A-426B-AA10-B99806562313}" srcId="{D0CADE11-70F3-4C8F-9432-4086D1BC2BF2}" destId="{D19B7685-6D10-4B6C-9477-15FEC61916FB}" srcOrd="5" destOrd="0" parTransId="{866215F0-B35B-4898-B55D-556D72736369}" sibTransId="{B8B023AE-841B-433B-BA3C-DFF00119304C}"/>
    <dgm:cxn modelId="{A72B3A62-877A-414C-86C1-FBA766EE4FC8}" type="presOf" srcId="{836C2CDB-57E0-49AD-AA4A-137AFA6AB26D}" destId="{6328B997-42FA-4300-9DC6-640DA5292454}" srcOrd="0" destOrd="0" presId="urn:microsoft.com/office/officeart/2011/layout/CircleProcess"/>
    <dgm:cxn modelId="{2E9A6366-27D5-474C-AF07-B67189A27584}" type="presOf" srcId="{836C2CDB-57E0-49AD-AA4A-137AFA6AB26D}" destId="{3DFB2211-548C-4A64-9C13-44AC3173713D}" srcOrd="1" destOrd="0" presId="urn:microsoft.com/office/officeart/2011/layout/CircleProcess"/>
    <dgm:cxn modelId="{91EA484C-A41D-4E35-8310-E318C6715668}" type="presOf" srcId="{C4D54846-13DE-4FA1-BB7C-05390A4EB130}" destId="{91173453-A890-4916-9CFA-353D723F1DDC}" srcOrd="0" destOrd="0" presId="urn:microsoft.com/office/officeart/2011/layout/CircleProcess"/>
    <dgm:cxn modelId="{A3809B6C-4707-4C99-9FA1-458271898692}" srcId="{D0CADE11-70F3-4C8F-9432-4086D1BC2BF2}" destId="{1D58BB74-BBE9-45D8-BAFB-AC7B1A8610D7}" srcOrd="0" destOrd="0" parTransId="{0D9C5A07-E544-414A-8FED-E3D5E4FDB921}" sibTransId="{26252B67-1AB1-4ABE-A290-ED800902C407}"/>
    <dgm:cxn modelId="{D0FB907B-A47E-4509-BBA2-5F6700C91D61}" type="presOf" srcId="{D19B7685-6D10-4B6C-9477-15FEC61916FB}" destId="{740B1BF6-8E6A-4B64-B9C3-23B5ABD33509}" srcOrd="1" destOrd="0" presId="urn:microsoft.com/office/officeart/2011/layout/CircleProcess"/>
    <dgm:cxn modelId="{C1E78F82-ED0D-412E-BADA-530158E75121}" type="presOf" srcId="{1D58BB74-BBE9-45D8-BAFB-AC7B1A8610D7}" destId="{45CEAA2D-7E04-4A97-A1B9-CB4934F5B656}" srcOrd="0" destOrd="0" presId="urn:microsoft.com/office/officeart/2011/layout/CircleProcess"/>
    <dgm:cxn modelId="{CA6B3283-ABE8-4E34-81D7-85D7954089E9}" srcId="{D0CADE11-70F3-4C8F-9432-4086D1BC2BF2}" destId="{836C2CDB-57E0-49AD-AA4A-137AFA6AB26D}" srcOrd="6" destOrd="0" parTransId="{FB5A16C4-7C55-48DA-8C76-E5EA3A66635A}" sibTransId="{D1EDE724-DC95-4BA3-8F92-3613E56658E7}"/>
    <dgm:cxn modelId="{EE0B8F88-690F-474D-8D32-7940FB3187FF}" type="presOf" srcId="{38AC15BE-6269-405A-89AA-2FE939BF6519}" destId="{529367E5-0BAC-4DFA-880D-DECBB243ADA7}" srcOrd="1" destOrd="0" presId="urn:microsoft.com/office/officeart/2011/layout/CircleProcess"/>
    <dgm:cxn modelId="{FF82F997-7E9C-43D2-8BEE-B25C592E13D7}" srcId="{D0CADE11-70F3-4C8F-9432-4086D1BC2BF2}" destId="{EA237CD7-9C2F-42F1-BD9B-688FCEFDD9DA}" srcOrd="4" destOrd="0" parTransId="{18CD9886-CEC3-40B9-ADAD-D4D677F7DB3B}" sibTransId="{43E63BCA-2903-4424-BFFB-B6ECCEFBBD06}"/>
    <dgm:cxn modelId="{EA7597A3-D86F-455A-9A69-E2827E37E53F}" type="presOf" srcId="{38AC15BE-6269-405A-89AA-2FE939BF6519}" destId="{45C74662-5B81-4579-B3F3-6B5F8A7E4F43}" srcOrd="0" destOrd="0" presId="urn:microsoft.com/office/officeart/2011/layout/CircleProcess"/>
    <dgm:cxn modelId="{BDF1BDA7-2F37-47B9-8F15-C3DB1B35445E}" srcId="{D0CADE11-70F3-4C8F-9432-4086D1BC2BF2}" destId="{8375023C-403D-4BED-998F-1FD415DE8529}" srcOrd="1" destOrd="0" parTransId="{41A4CB53-0132-4804-B440-41167A6ACE7F}" sibTransId="{327570C5-C6FE-4A1D-838A-A98EB60C8B94}"/>
    <dgm:cxn modelId="{2357F8C3-92C2-4451-8934-4A4429E06C6F}" srcId="{D0CADE11-70F3-4C8F-9432-4086D1BC2BF2}" destId="{C4D54846-13DE-4FA1-BB7C-05390A4EB130}" srcOrd="2" destOrd="0" parTransId="{E4477905-346F-43FA-BF99-1914E88BE837}" sibTransId="{0049EBBD-0CB6-49BF-98CC-0AC98CAB5F1B}"/>
    <dgm:cxn modelId="{F9A22FCA-4971-4E6F-AD44-5E406E106C3D}" type="presOf" srcId="{1D58BB74-BBE9-45D8-BAFB-AC7B1A8610D7}" destId="{6D4A991D-6520-4AED-A91A-C6AA4C450F2F}" srcOrd="1" destOrd="0" presId="urn:microsoft.com/office/officeart/2011/layout/CircleProcess"/>
    <dgm:cxn modelId="{DA91A7E0-5730-4BE5-A2B6-638D006BD7AF}" type="presOf" srcId="{EA237CD7-9C2F-42F1-BD9B-688FCEFDD9DA}" destId="{9B38CE0F-842A-4509-95D3-699A4DABBA38}" srcOrd="0" destOrd="0" presId="urn:microsoft.com/office/officeart/2011/layout/CircleProcess"/>
    <dgm:cxn modelId="{4F363FE1-1DEC-4624-B558-E695EB356535}" type="presOf" srcId="{D19B7685-6D10-4B6C-9477-15FEC61916FB}" destId="{6D861118-DDD9-441C-BC71-4685B9F89C47}" srcOrd="0" destOrd="0" presId="urn:microsoft.com/office/officeart/2011/layout/CircleProcess"/>
    <dgm:cxn modelId="{C7F137E9-6077-429B-A726-781DA15487C8}" type="presOf" srcId="{8375023C-403D-4BED-998F-1FD415DE8529}" destId="{3326E21A-1750-4015-8CC7-14BAF0774AAA}" srcOrd="1" destOrd="0" presId="urn:microsoft.com/office/officeart/2011/layout/CircleProcess"/>
    <dgm:cxn modelId="{BF5FBDF3-A06D-4CEE-9389-5637821B6594}" type="presOf" srcId="{EA237CD7-9C2F-42F1-BD9B-688FCEFDD9DA}" destId="{2F46AB53-A633-4F6C-8D9F-9FD06C484D40}" srcOrd="1" destOrd="0" presId="urn:microsoft.com/office/officeart/2011/layout/CircleProcess"/>
    <dgm:cxn modelId="{6DCC8AF9-2B95-4B2F-9CA2-EC1B15061938}" type="presOf" srcId="{C4D54846-13DE-4FA1-BB7C-05390A4EB130}" destId="{F972A0B7-934E-4F64-ADC0-C4A16DDF20F1}" srcOrd="1" destOrd="0" presId="urn:microsoft.com/office/officeart/2011/layout/CircleProcess"/>
    <dgm:cxn modelId="{2E3C4C7C-EAF6-4837-AF66-86D98DF1D847}" type="presParOf" srcId="{964614C4-7E70-452B-B02E-2C15D59F63DB}" destId="{3AB655F0-BD94-44BA-B3B7-FA75CD9D658B}" srcOrd="0" destOrd="0" presId="urn:microsoft.com/office/officeart/2011/layout/CircleProcess"/>
    <dgm:cxn modelId="{FBFF82EC-1D0D-46F3-822D-20354B08E5B6}" type="presParOf" srcId="{3AB655F0-BD94-44BA-B3B7-FA75CD9D658B}" destId="{28190704-75D1-4BB8-894F-9C9F5E5C78DE}" srcOrd="0" destOrd="0" presId="urn:microsoft.com/office/officeart/2011/layout/CircleProcess"/>
    <dgm:cxn modelId="{A4D5AD47-3749-416A-BCFC-F573522892FA}" type="presParOf" srcId="{964614C4-7E70-452B-B02E-2C15D59F63DB}" destId="{425505EC-45EC-4295-8F66-8C01B30933F6}" srcOrd="1" destOrd="0" presId="urn:microsoft.com/office/officeart/2011/layout/CircleProcess"/>
    <dgm:cxn modelId="{1DEB0ADD-5D28-41DA-A6A0-168D65898D11}" type="presParOf" srcId="{425505EC-45EC-4295-8F66-8C01B30933F6}" destId="{6328B997-42FA-4300-9DC6-640DA5292454}" srcOrd="0" destOrd="0" presId="urn:microsoft.com/office/officeart/2011/layout/CircleProcess"/>
    <dgm:cxn modelId="{AD5EA09A-18B0-41C1-88DA-6DEB84A1923C}" type="presParOf" srcId="{964614C4-7E70-452B-B02E-2C15D59F63DB}" destId="{3DFB2211-548C-4A64-9C13-44AC3173713D}" srcOrd="2" destOrd="0" presId="urn:microsoft.com/office/officeart/2011/layout/CircleProcess"/>
    <dgm:cxn modelId="{7D92812A-33A5-4265-9323-D8BCB8DEAE45}" type="presParOf" srcId="{964614C4-7E70-452B-B02E-2C15D59F63DB}" destId="{D35C14CA-6582-4DD2-84F0-A1C6143D3669}" srcOrd="3" destOrd="0" presId="urn:microsoft.com/office/officeart/2011/layout/CircleProcess"/>
    <dgm:cxn modelId="{A59C56B5-1C45-4FB9-BF00-DE40E1D960EC}" type="presParOf" srcId="{D35C14CA-6582-4DD2-84F0-A1C6143D3669}" destId="{FF7A96C7-9449-4E76-9A6D-055E218030D7}" srcOrd="0" destOrd="0" presId="urn:microsoft.com/office/officeart/2011/layout/CircleProcess"/>
    <dgm:cxn modelId="{4F55001D-4F38-47BB-BF90-9792D3AFDDBB}" type="presParOf" srcId="{964614C4-7E70-452B-B02E-2C15D59F63DB}" destId="{564FFB14-A943-4395-A665-36A442BC79D5}" srcOrd="4" destOrd="0" presId="urn:microsoft.com/office/officeart/2011/layout/CircleProcess"/>
    <dgm:cxn modelId="{7838B62D-AB4D-4ADF-B535-CC6366D0EC1E}" type="presParOf" srcId="{564FFB14-A943-4395-A665-36A442BC79D5}" destId="{6D861118-DDD9-441C-BC71-4685B9F89C47}" srcOrd="0" destOrd="0" presId="urn:microsoft.com/office/officeart/2011/layout/CircleProcess"/>
    <dgm:cxn modelId="{CED27DD5-2413-48A5-95E0-CF16EF468055}" type="presParOf" srcId="{964614C4-7E70-452B-B02E-2C15D59F63DB}" destId="{740B1BF6-8E6A-4B64-B9C3-23B5ABD33509}" srcOrd="5" destOrd="0" presId="urn:microsoft.com/office/officeart/2011/layout/CircleProcess"/>
    <dgm:cxn modelId="{7BE91219-DD88-4D44-B5C8-CB8B39B6F45C}" type="presParOf" srcId="{964614C4-7E70-452B-B02E-2C15D59F63DB}" destId="{E9CB8360-3925-46C2-A772-ECBAF201130B}" srcOrd="6" destOrd="0" presId="urn:microsoft.com/office/officeart/2011/layout/CircleProcess"/>
    <dgm:cxn modelId="{E105E3C4-78B2-4E56-B85B-4B95FB87BA83}" type="presParOf" srcId="{E9CB8360-3925-46C2-A772-ECBAF201130B}" destId="{BA17D967-9061-4B2E-BF5D-7C72C6D2FD51}" srcOrd="0" destOrd="0" presId="urn:microsoft.com/office/officeart/2011/layout/CircleProcess"/>
    <dgm:cxn modelId="{3B041535-DB47-47AB-BB60-6F8EC9980F15}" type="presParOf" srcId="{964614C4-7E70-452B-B02E-2C15D59F63DB}" destId="{A42ACD6B-E668-49AA-9637-B46D83602DCC}" srcOrd="7" destOrd="0" presId="urn:microsoft.com/office/officeart/2011/layout/CircleProcess"/>
    <dgm:cxn modelId="{F83596AE-DDF1-49E2-9426-0DC8143B59FC}" type="presParOf" srcId="{A42ACD6B-E668-49AA-9637-B46D83602DCC}" destId="{9B38CE0F-842A-4509-95D3-699A4DABBA38}" srcOrd="0" destOrd="0" presId="urn:microsoft.com/office/officeart/2011/layout/CircleProcess"/>
    <dgm:cxn modelId="{C4C357C3-5B5F-4F31-A593-7B7CFEA1E1BB}" type="presParOf" srcId="{964614C4-7E70-452B-B02E-2C15D59F63DB}" destId="{2F46AB53-A633-4F6C-8D9F-9FD06C484D40}" srcOrd="8" destOrd="0" presId="urn:microsoft.com/office/officeart/2011/layout/CircleProcess"/>
    <dgm:cxn modelId="{ED6F03E0-0B79-4939-AF81-0E30C45E26C4}" type="presParOf" srcId="{964614C4-7E70-452B-B02E-2C15D59F63DB}" destId="{0239BAD1-3000-404E-91E9-E49FDC805616}" srcOrd="9" destOrd="0" presId="urn:microsoft.com/office/officeart/2011/layout/CircleProcess"/>
    <dgm:cxn modelId="{DB817B4A-A77F-4C42-802B-202155FB27E3}" type="presParOf" srcId="{0239BAD1-3000-404E-91E9-E49FDC805616}" destId="{65D2BAC9-78A4-4687-8F47-8CDBBC809182}" srcOrd="0" destOrd="0" presId="urn:microsoft.com/office/officeart/2011/layout/CircleProcess"/>
    <dgm:cxn modelId="{5A839CD0-44BE-4677-B0B0-84EEAF59CAFF}" type="presParOf" srcId="{964614C4-7E70-452B-B02E-2C15D59F63DB}" destId="{FE29A8CA-FFC7-44EE-8626-B126B013EE48}" srcOrd="10" destOrd="0" presId="urn:microsoft.com/office/officeart/2011/layout/CircleProcess"/>
    <dgm:cxn modelId="{940FC37C-5598-457B-AF14-2E0842647E1F}" type="presParOf" srcId="{FE29A8CA-FFC7-44EE-8626-B126B013EE48}" destId="{45C74662-5B81-4579-B3F3-6B5F8A7E4F43}" srcOrd="0" destOrd="0" presId="urn:microsoft.com/office/officeart/2011/layout/CircleProcess"/>
    <dgm:cxn modelId="{EAA6792F-C52E-4017-B170-F65D45075FE5}" type="presParOf" srcId="{964614C4-7E70-452B-B02E-2C15D59F63DB}" destId="{529367E5-0BAC-4DFA-880D-DECBB243ADA7}" srcOrd="11" destOrd="0" presId="urn:microsoft.com/office/officeart/2011/layout/CircleProcess"/>
    <dgm:cxn modelId="{AC9AF6E1-1649-4662-8255-CA165F4C4C94}" type="presParOf" srcId="{964614C4-7E70-452B-B02E-2C15D59F63DB}" destId="{B2CA71D7-3F1F-4DCE-AE31-8CE03C19F30F}" srcOrd="12" destOrd="0" presId="urn:microsoft.com/office/officeart/2011/layout/CircleProcess"/>
    <dgm:cxn modelId="{8C26E409-2F35-4FA1-9AD2-0C26231EB3B7}" type="presParOf" srcId="{B2CA71D7-3F1F-4DCE-AE31-8CE03C19F30F}" destId="{9F0D4D15-2611-4F2D-A077-7B88299C4EA6}" srcOrd="0" destOrd="0" presId="urn:microsoft.com/office/officeart/2011/layout/CircleProcess"/>
    <dgm:cxn modelId="{DC39B7DD-C22C-4F6D-81D6-CBFCD01DE318}" type="presParOf" srcId="{964614C4-7E70-452B-B02E-2C15D59F63DB}" destId="{FF6EC426-358E-415E-96EB-624CA181EE30}" srcOrd="13" destOrd="0" presId="urn:microsoft.com/office/officeart/2011/layout/CircleProcess"/>
    <dgm:cxn modelId="{0FE52C27-C6AB-4BFE-BBF0-4EB84CE0C5B1}" type="presParOf" srcId="{FF6EC426-358E-415E-96EB-624CA181EE30}" destId="{91173453-A890-4916-9CFA-353D723F1DDC}" srcOrd="0" destOrd="0" presId="urn:microsoft.com/office/officeart/2011/layout/CircleProcess"/>
    <dgm:cxn modelId="{A99D6254-992C-45E4-80CD-A84E3FD24CD8}" type="presParOf" srcId="{964614C4-7E70-452B-B02E-2C15D59F63DB}" destId="{F972A0B7-934E-4F64-ADC0-C4A16DDF20F1}" srcOrd="14" destOrd="0" presId="urn:microsoft.com/office/officeart/2011/layout/CircleProcess"/>
    <dgm:cxn modelId="{A9CC7FB6-B6E0-499D-88D7-F4C9BCC19578}" type="presParOf" srcId="{964614C4-7E70-452B-B02E-2C15D59F63DB}" destId="{A6236962-4986-47B7-A09C-13BC85207068}" srcOrd="15" destOrd="0" presId="urn:microsoft.com/office/officeart/2011/layout/CircleProcess"/>
    <dgm:cxn modelId="{B7C2064E-08F4-42CA-BBF0-41FA0997DA30}" type="presParOf" srcId="{A6236962-4986-47B7-A09C-13BC85207068}" destId="{3E150297-4FC4-4F6E-9770-344525F17596}" srcOrd="0" destOrd="0" presId="urn:microsoft.com/office/officeart/2011/layout/CircleProcess"/>
    <dgm:cxn modelId="{EC65EE9A-DCF4-4BB2-8EFA-6E55EF8C600D}" type="presParOf" srcId="{964614C4-7E70-452B-B02E-2C15D59F63DB}" destId="{8BCF4C31-23C1-4F63-BBBF-8AD7BB701DBA}" srcOrd="16" destOrd="0" presId="urn:microsoft.com/office/officeart/2011/layout/CircleProcess"/>
    <dgm:cxn modelId="{BFAAD3F0-8C9D-4072-AAAC-BFF419797C01}" type="presParOf" srcId="{8BCF4C31-23C1-4F63-BBBF-8AD7BB701DBA}" destId="{A92426C8-9531-4893-B6E2-55C5866E11C0}" srcOrd="0" destOrd="0" presId="urn:microsoft.com/office/officeart/2011/layout/CircleProcess"/>
    <dgm:cxn modelId="{8C0480F3-D158-40F9-A63A-F816674A2114}" type="presParOf" srcId="{964614C4-7E70-452B-B02E-2C15D59F63DB}" destId="{3326E21A-1750-4015-8CC7-14BAF0774AAA}" srcOrd="17" destOrd="0" presId="urn:microsoft.com/office/officeart/2011/layout/CircleProcess"/>
    <dgm:cxn modelId="{47C4BF34-D746-4FE8-AF5B-54EF0F989C5A}" type="presParOf" srcId="{964614C4-7E70-452B-B02E-2C15D59F63DB}" destId="{E205E18F-9FF8-4CFB-9CD7-E5B70153BF07}" srcOrd="18" destOrd="0" presId="urn:microsoft.com/office/officeart/2011/layout/CircleProcess"/>
    <dgm:cxn modelId="{5C31A93D-30E7-41C0-BF2C-E11E229C995F}" type="presParOf" srcId="{E205E18F-9FF8-4CFB-9CD7-E5B70153BF07}" destId="{FB53898D-872E-4120-B212-52B85AE0A2A1}" srcOrd="0" destOrd="0" presId="urn:microsoft.com/office/officeart/2011/layout/CircleProcess"/>
    <dgm:cxn modelId="{2325A35B-9A2E-4FEA-B134-4B377DDF8795}" type="presParOf" srcId="{964614C4-7E70-452B-B02E-2C15D59F63DB}" destId="{4F9BF3C5-E89B-4E19-B099-0518B460B5DF}" srcOrd="19" destOrd="0" presId="urn:microsoft.com/office/officeart/2011/layout/CircleProcess"/>
    <dgm:cxn modelId="{78F54957-F6C6-42D0-85B4-F060F618C711}" type="presParOf" srcId="{4F9BF3C5-E89B-4E19-B099-0518B460B5DF}" destId="{45CEAA2D-7E04-4A97-A1B9-CB4934F5B656}" srcOrd="0" destOrd="0" presId="urn:microsoft.com/office/officeart/2011/layout/CircleProcess"/>
    <dgm:cxn modelId="{84B5F354-CC9C-4F11-AD53-FC75154E0DA1}" type="presParOf" srcId="{964614C4-7E70-452B-B02E-2C15D59F63DB}" destId="{6D4A991D-6520-4AED-A91A-C6AA4C450F2F}" srcOrd="2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90704-75D1-4BB8-894F-9C9F5E5C78DE}">
      <dsp:nvSpPr>
        <dsp:cNvPr id="0" name=""/>
        <dsp:cNvSpPr/>
      </dsp:nvSpPr>
      <dsp:spPr>
        <a:xfrm>
          <a:off x="5796951" y="1130558"/>
          <a:ext cx="895918" cy="895644"/>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8B997-42FA-4300-9DC6-640DA5292454}">
      <dsp:nvSpPr>
        <dsp:cNvPr id="0" name=""/>
        <dsp:cNvSpPr/>
      </dsp:nvSpPr>
      <dsp:spPr>
        <a:xfrm>
          <a:off x="5827388"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Remove Outliers</a:t>
          </a:r>
        </a:p>
      </dsp:txBody>
      <dsp:txXfrm>
        <a:off x="5946491" y="1279858"/>
        <a:ext cx="596837" cy="597043"/>
      </dsp:txXfrm>
    </dsp:sp>
    <dsp:sp modelId="{FF7A96C7-9449-4E76-9A6D-055E218030D7}">
      <dsp:nvSpPr>
        <dsp:cNvPr id="0" name=""/>
        <dsp:cNvSpPr/>
      </dsp:nvSpPr>
      <dsp:spPr>
        <a:xfrm rot="2700000">
          <a:off x="4871703" y="1130457"/>
          <a:ext cx="895688" cy="895688"/>
        </a:xfrm>
        <a:prstGeom prst="teardrop">
          <a:avLst>
            <a:gd name="adj" fmla="val 10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61118-DDD9-441C-BC71-4685B9F89C47}">
      <dsp:nvSpPr>
        <dsp:cNvPr id="0" name=""/>
        <dsp:cNvSpPr/>
      </dsp:nvSpPr>
      <dsp:spPr>
        <a:xfrm>
          <a:off x="4901694"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Derived Fields</a:t>
          </a:r>
        </a:p>
      </dsp:txBody>
      <dsp:txXfrm>
        <a:off x="5020797" y="1279858"/>
        <a:ext cx="596837" cy="597043"/>
      </dsp:txXfrm>
    </dsp:sp>
    <dsp:sp modelId="{BA17D967-9061-4B2E-BF5D-7C72C6D2FD51}">
      <dsp:nvSpPr>
        <dsp:cNvPr id="0" name=""/>
        <dsp:cNvSpPr/>
      </dsp:nvSpPr>
      <dsp:spPr>
        <a:xfrm rot="2700000">
          <a:off x="3946670" y="1130457"/>
          <a:ext cx="895688" cy="895688"/>
        </a:xfrm>
        <a:prstGeom prst="teardrop">
          <a:avLst>
            <a:gd name="adj" fmla="val 10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8CE0F-842A-4509-95D3-699A4DABBA38}">
      <dsp:nvSpPr>
        <dsp:cNvPr id="0" name=""/>
        <dsp:cNvSpPr/>
      </dsp:nvSpPr>
      <dsp:spPr>
        <a:xfrm>
          <a:off x="3976000"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Correct Data Types</a:t>
          </a:r>
        </a:p>
      </dsp:txBody>
      <dsp:txXfrm>
        <a:off x="4095764" y="1279858"/>
        <a:ext cx="596837" cy="597043"/>
      </dsp:txXfrm>
    </dsp:sp>
    <dsp:sp modelId="{65D2BAC9-78A4-4687-8F47-8CDBBC809182}">
      <dsp:nvSpPr>
        <dsp:cNvPr id="0" name=""/>
        <dsp:cNvSpPr/>
      </dsp:nvSpPr>
      <dsp:spPr>
        <a:xfrm rot="2700000">
          <a:off x="3020976" y="1130457"/>
          <a:ext cx="895688" cy="895688"/>
        </a:xfrm>
        <a:prstGeom prst="teardrop">
          <a:avLst>
            <a:gd name="adj" fmla="val 10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74662-5B81-4579-B3F3-6B5F8A7E4F43}">
      <dsp:nvSpPr>
        <dsp:cNvPr id="0" name=""/>
        <dsp:cNvSpPr/>
      </dsp:nvSpPr>
      <dsp:spPr>
        <a:xfrm>
          <a:off x="3050967"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Identify Fields of Interest</a:t>
          </a:r>
        </a:p>
      </dsp:txBody>
      <dsp:txXfrm>
        <a:off x="3170070" y="1279858"/>
        <a:ext cx="596837" cy="597043"/>
      </dsp:txXfrm>
    </dsp:sp>
    <dsp:sp modelId="{9F0D4D15-2611-4F2D-A077-7B88299C4EA6}">
      <dsp:nvSpPr>
        <dsp:cNvPr id="0" name=""/>
        <dsp:cNvSpPr/>
      </dsp:nvSpPr>
      <dsp:spPr>
        <a:xfrm rot="2700000">
          <a:off x="2095282" y="1130457"/>
          <a:ext cx="895688" cy="895688"/>
        </a:xfrm>
        <a:prstGeom prst="teardrop">
          <a:avLst>
            <a:gd name="adj" fmla="val 10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73453-A890-4916-9CFA-353D723F1DDC}">
      <dsp:nvSpPr>
        <dsp:cNvPr id="0" name=""/>
        <dsp:cNvSpPr/>
      </dsp:nvSpPr>
      <dsp:spPr>
        <a:xfrm>
          <a:off x="2125273"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Fix Nulls &lt;2%</a:t>
          </a:r>
        </a:p>
      </dsp:txBody>
      <dsp:txXfrm>
        <a:off x="2244376" y="1279858"/>
        <a:ext cx="596837" cy="597043"/>
      </dsp:txXfrm>
    </dsp:sp>
    <dsp:sp modelId="{3E150297-4FC4-4F6E-9770-344525F17596}">
      <dsp:nvSpPr>
        <dsp:cNvPr id="0" name=""/>
        <dsp:cNvSpPr/>
      </dsp:nvSpPr>
      <dsp:spPr>
        <a:xfrm rot="2700000">
          <a:off x="1170249" y="1130457"/>
          <a:ext cx="895688" cy="895688"/>
        </a:xfrm>
        <a:prstGeom prst="teardrop">
          <a:avLst>
            <a:gd name="adj" fmla="val 10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426C8-9531-4893-B6E2-55C5866E11C0}">
      <dsp:nvSpPr>
        <dsp:cNvPr id="0" name=""/>
        <dsp:cNvSpPr/>
      </dsp:nvSpPr>
      <dsp:spPr>
        <a:xfrm>
          <a:off x="1199579"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Remove Fields that has more than 50% Null Values</a:t>
          </a:r>
        </a:p>
      </dsp:txBody>
      <dsp:txXfrm>
        <a:off x="1319343" y="1279858"/>
        <a:ext cx="596837" cy="597043"/>
      </dsp:txXfrm>
    </dsp:sp>
    <dsp:sp modelId="{FB53898D-872E-4120-B212-52B85AE0A2A1}">
      <dsp:nvSpPr>
        <dsp:cNvPr id="0" name=""/>
        <dsp:cNvSpPr/>
      </dsp:nvSpPr>
      <dsp:spPr>
        <a:xfrm rot="2700000">
          <a:off x="244555" y="1130457"/>
          <a:ext cx="895688" cy="895688"/>
        </a:xfrm>
        <a:prstGeom prst="teardrop">
          <a:avLst>
            <a:gd name="adj" fmla="val 10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EAA2D-7E04-4A97-A1B9-CB4934F5B656}">
      <dsp:nvSpPr>
        <dsp:cNvPr id="0" name=""/>
        <dsp:cNvSpPr/>
      </dsp:nvSpPr>
      <dsp:spPr>
        <a:xfrm>
          <a:off x="274546" y="1160418"/>
          <a:ext cx="835705" cy="835924"/>
        </a:xfrm>
        <a:prstGeom prst="ellipse">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Data</a:t>
          </a:r>
        </a:p>
      </dsp:txBody>
      <dsp:txXfrm>
        <a:off x="393649" y="1279858"/>
        <a:ext cx="596837" cy="59704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e455dae6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e455dae6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de455dae6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de455dae6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e455dae6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e455dae6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12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34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577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0933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139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24856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7407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46301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952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09804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98149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38990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8949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95724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802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9111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5548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5/20/2024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244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4343" y="434578"/>
            <a:ext cx="6858000" cy="17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Lending Club Case Study</a:t>
            </a:r>
            <a:endParaRPr dirty="0"/>
          </a:p>
        </p:txBody>
      </p:sp>
      <p:sp>
        <p:nvSpPr>
          <p:cNvPr id="86" name="Google Shape;86;p13"/>
          <p:cNvSpPr txBox="1">
            <a:spLocks noGrp="1"/>
          </p:cNvSpPr>
          <p:nvPr>
            <p:ph type="subTitle" idx="1"/>
          </p:nvPr>
        </p:nvSpPr>
        <p:spPr>
          <a:xfrm>
            <a:off x="598100" y="2301622"/>
            <a:ext cx="8222100" cy="16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endParaRPr dirty="0"/>
          </a:p>
          <a:p>
            <a:pPr marL="457200" lvl="0" indent="-361950" algn="l" rtl="0">
              <a:spcBef>
                <a:spcPts val="0"/>
              </a:spcBef>
              <a:spcAft>
                <a:spcPts val="0"/>
              </a:spcAft>
              <a:buSzPts val="2100"/>
              <a:buChar char="●"/>
            </a:pPr>
            <a:r>
              <a:rPr lang="en" dirty="0"/>
              <a:t>Tirth Shah</a:t>
            </a:r>
            <a:endParaRPr dirty="0"/>
          </a:p>
          <a:p>
            <a:pPr marL="457200" lvl="0" indent="-361950" algn="l" rtl="0">
              <a:spcBef>
                <a:spcPts val="0"/>
              </a:spcBef>
              <a:spcAft>
                <a:spcPts val="0"/>
              </a:spcAft>
              <a:buSzPts val="2100"/>
              <a:buChar char="●"/>
            </a:pPr>
            <a:r>
              <a:rPr lang="en" dirty="0"/>
              <a:t>Shankar KV</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52171"/>
            <a:ext cx="7886700" cy="751393"/>
          </a:xfrm>
        </p:spPr>
        <p:txBody>
          <a:bodyPr/>
          <a:lstStyle/>
          <a:p>
            <a:r>
              <a:rPr lang="en-US" dirty="0"/>
              <a:t>EDA- Segmented/Categorical Variable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275558"/>
            <a:ext cx="8307532" cy="369332"/>
          </a:xfrm>
          <a:prstGeom prst="rect">
            <a:avLst/>
          </a:prstGeom>
          <a:noFill/>
        </p:spPr>
        <p:txBody>
          <a:bodyPr wrap="square">
            <a:spAutoFit/>
          </a:bodyPr>
          <a:lstStyle/>
          <a:p>
            <a:r>
              <a:rPr lang="en-US" dirty="0"/>
              <a:t>Inference: Debt consolidation is one of the biggest reason for loans</a:t>
            </a:r>
          </a:p>
        </p:txBody>
      </p:sp>
      <p:sp>
        <p:nvSpPr>
          <p:cNvPr id="9" name="TextBox 8">
            <a:extLst>
              <a:ext uri="{FF2B5EF4-FFF2-40B4-BE49-F238E27FC236}">
                <a16:creationId xmlns:a16="http://schemas.microsoft.com/office/drawing/2014/main" id="{B0DC4A70-CC23-017C-3551-4A2894132C8C}"/>
              </a:ext>
            </a:extLst>
          </p:cNvPr>
          <p:cNvSpPr txBox="1"/>
          <p:nvPr/>
        </p:nvSpPr>
        <p:spPr>
          <a:xfrm>
            <a:off x="221672" y="739030"/>
            <a:ext cx="3505200" cy="369332"/>
          </a:xfrm>
          <a:prstGeom prst="rect">
            <a:avLst/>
          </a:prstGeom>
          <a:noFill/>
        </p:spPr>
        <p:txBody>
          <a:bodyPr wrap="square" rtlCol="0">
            <a:spAutoFit/>
          </a:bodyPr>
          <a:lstStyle/>
          <a:p>
            <a:r>
              <a:rPr lang="en-US" dirty="0"/>
              <a:t>Loan Purpose</a:t>
            </a:r>
          </a:p>
        </p:txBody>
      </p:sp>
      <p:pic>
        <p:nvPicPr>
          <p:cNvPr id="6" name="Picture 5">
            <a:extLst>
              <a:ext uri="{FF2B5EF4-FFF2-40B4-BE49-F238E27FC236}">
                <a16:creationId xmlns:a16="http://schemas.microsoft.com/office/drawing/2014/main" id="{A886E710-AF0F-CE93-7084-A18D7D7D2ABA}"/>
              </a:ext>
            </a:extLst>
          </p:cNvPr>
          <p:cNvPicPr>
            <a:picLocks noChangeAspect="1"/>
          </p:cNvPicPr>
          <p:nvPr/>
        </p:nvPicPr>
        <p:blipFill>
          <a:blip r:embed="rId2"/>
          <a:stretch>
            <a:fillRect/>
          </a:stretch>
        </p:blipFill>
        <p:spPr>
          <a:xfrm>
            <a:off x="540328" y="1055839"/>
            <a:ext cx="7654636" cy="3272243"/>
          </a:xfrm>
          <a:prstGeom prst="rect">
            <a:avLst/>
          </a:prstGeom>
        </p:spPr>
      </p:pic>
    </p:spTree>
    <p:extLst>
      <p:ext uri="{BB962C8B-B14F-4D97-AF65-F5344CB8AC3E}">
        <p14:creationId xmlns:p14="http://schemas.microsoft.com/office/powerpoint/2010/main" val="175083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52171"/>
            <a:ext cx="7886700" cy="751393"/>
          </a:xfrm>
        </p:spPr>
        <p:txBody>
          <a:bodyPr/>
          <a:lstStyle/>
          <a:p>
            <a:r>
              <a:rPr lang="en-US" dirty="0"/>
              <a:t>EDA- Segmented/Categorical Variable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275558"/>
            <a:ext cx="8307532" cy="369332"/>
          </a:xfrm>
          <a:prstGeom prst="rect">
            <a:avLst/>
          </a:prstGeom>
          <a:noFill/>
        </p:spPr>
        <p:txBody>
          <a:bodyPr wrap="square">
            <a:spAutoFit/>
          </a:bodyPr>
          <a:lstStyle/>
          <a:p>
            <a:r>
              <a:rPr lang="en-US" dirty="0"/>
              <a:t>Inference: Debt consolidation is one of the biggest reason for loans</a:t>
            </a:r>
          </a:p>
        </p:txBody>
      </p:sp>
      <p:sp>
        <p:nvSpPr>
          <p:cNvPr id="9" name="TextBox 8">
            <a:extLst>
              <a:ext uri="{FF2B5EF4-FFF2-40B4-BE49-F238E27FC236}">
                <a16:creationId xmlns:a16="http://schemas.microsoft.com/office/drawing/2014/main" id="{B0DC4A70-CC23-017C-3551-4A2894132C8C}"/>
              </a:ext>
            </a:extLst>
          </p:cNvPr>
          <p:cNvSpPr txBox="1"/>
          <p:nvPr/>
        </p:nvSpPr>
        <p:spPr>
          <a:xfrm>
            <a:off x="263235" y="803564"/>
            <a:ext cx="6165274" cy="369332"/>
          </a:xfrm>
          <a:prstGeom prst="rect">
            <a:avLst/>
          </a:prstGeom>
          <a:noFill/>
        </p:spPr>
        <p:txBody>
          <a:bodyPr wrap="square" rtlCol="0">
            <a:spAutoFit/>
          </a:bodyPr>
          <a:lstStyle/>
          <a:p>
            <a:r>
              <a:rPr lang="en-US" dirty="0"/>
              <a:t>Loan Amount Groups grouped by Loan status</a:t>
            </a:r>
          </a:p>
        </p:txBody>
      </p:sp>
      <p:pic>
        <p:nvPicPr>
          <p:cNvPr id="5" name="Picture 4">
            <a:extLst>
              <a:ext uri="{FF2B5EF4-FFF2-40B4-BE49-F238E27FC236}">
                <a16:creationId xmlns:a16="http://schemas.microsoft.com/office/drawing/2014/main" id="{BFF3FE3A-DC30-5E71-3A28-D84A365A2132}"/>
              </a:ext>
            </a:extLst>
          </p:cNvPr>
          <p:cNvPicPr>
            <a:picLocks noChangeAspect="1"/>
          </p:cNvPicPr>
          <p:nvPr/>
        </p:nvPicPr>
        <p:blipFill>
          <a:blip r:embed="rId2"/>
          <a:stretch>
            <a:fillRect/>
          </a:stretch>
        </p:blipFill>
        <p:spPr>
          <a:xfrm>
            <a:off x="106771" y="1183974"/>
            <a:ext cx="7797248" cy="3091584"/>
          </a:xfrm>
          <a:prstGeom prst="rect">
            <a:avLst/>
          </a:prstGeom>
        </p:spPr>
      </p:pic>
    </p:spTree>
    <p:extLst>
      <p:ext uri="{BB962C8B-B14F-4D97-AF65-F5344CB8AC3E}">
        <p14:creationId xmlns:p14="http://schemas.microsoft.com/office/powerpoint/2010/main" val="8515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Segmented/Categorical Variable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219804"/>
            <a:ext cx="8307532" cy="369332"/>
          </a:xfrm>
          <a:prstGeom prst="rect">
            <a:avLst/>
          </a:prstGeom>
          <a:noFill/>
        </p:spPr>
        <p:txBody>
          <a:bodyPr wrap="square">
            <a:spAutoFit/>
          </a:bodyPr>
          <a:lstStyle/>
          <a:p>
            <a:r>
              <a:rPr lang="en-US" dirty="0"/>
              <a:t>Inference: 50% of Loans are not Verified</a:t>
            </a:r>
          </a:p>
        </p:txBody>
      </p:sp>
      <p:sp>
        <p:nvSpPr>
          <p:cNvPr id="9" name="TextBox 8">
            <a:extLst>
              <a:ext uri="{FF2B5EF4-FFF2-40B4-BE49-F238E27FC236}">
                <a16:creationId xmlns:a16="http://schemas.microsoft.com/office/drawing/2014/main" id="{B0DC4A70-CC23-017C-3551-4A2894132C8C}"/>
              </a:ext>
            </a:extLst>
          </p:cNvPr>
          <p:cNvSpPr txBox="1"/>
          <p:nvPr/>
        </p:nvSpPr>
        <p:spPr>
          <a:xfrm>
            <a:off x="164523" y="863979"/>
            <a:ext cx="3505200" cy="369332"/>
          </a:xfrm>
          <a:prstGeom prst="rect">
            <a:avLst/>
          </a:prstGeom>
          <a:noFill/>
        </p:spPr>
        <p:txBody>
          <a:bodyPr wrap="square" rtlCol="0">
            <a:spAutoFit/>
          </a:bodyPr>
          <a:lstStyle/>
          <a:p>
            <a:r>
              <a:rPr lang="en-US" dirty="0"/>
              <a:t>Verification Status</a:t>
            </a:r>
          </a:p>
        </p:txBody>
      </p:sp>
      <p:pic>
        <p:nvPicPr>
          <p:cNvPr id="11" name="Picture 10">
            <a:extLst>
              <a:ext uri="{FF2B5EF4-FFF2-40B4-BE49-F238E27FC236}">
                <a16:creationId xmlns:a16="http://schemas.microsoft.com/office/drawing/2014/main" id="{A3E46001-0D72-7737-A947-0367BB1667F6}"/>
              </a:ext>
            </a:extLst>
          </p:cNvPr>
          <p:cNvPicPr>
            <a:picLocks noChangeAspect="1"/>
          </p:cNvPicPr>
          <p:nvPr/>
        </p:nvPicPr>
        <p:blipFill>
          <a:blip r:embed="rId2"/>
          <a:stretch>
            <a:fillRect/>
          </a:stretch>
        </p:blipFill>
        <p:spPr>
          <a:xfrm>
            <a:off x="164523" y="1371984"/>
            <a:ext cx="8219274" cy="2709146"/>
          </a:xfrm>
          <a:prstGeom prst="rect">
            <a:avLst/>
          </a:prstGeom>
        </p:spPr>
      </p:pic>
    </p:spTree>
    <p:extLst>
      <p:ext uri="{BB962C8B-B14F-4D97-AF65-F5344CB8AC3E}">
        <p14:creationId xmlns:p14="http://schemas.microsoft.com/office/powerpoint/2010/main" val="286887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Segmented/Categorical Variable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404470"/>
            <a:ext cx="8307532" cy="369332"/>
          </a:xfrm>
          <a:prstGeom prst="rect">
            <a:avLst/>
          </a:prstGeom>
          <a:noFill/>
        </p:spPr>
        <p:txBody>
          <a:bodyPr wrap="square">
            <a:spAutoFit/>
          </a:bodyPr>
          <a:lstStyle/>
          <a:p>
            <a:r>
              <a:rPr lang="en-US" dirty="0"/>
              <a:t>Inference: High loan term increases chance of defaulting</a:t>
            </a:r>
          </a:p>
        </p:txBody>
      </p:sp>
      <p:sp>
        <p:nvSpPr>
          <p:cNvPr id="9" name="TextBox 8">
            <a:extLst>
              <a:ext uri="{FF2B5EF4-FFF2-40B4-BE49-F238E27FC236}">
                <a16:creationId xmlns:a16="http://schemas.microsoft.com/office/drawing/2014/main" id="{B0DC4A70-CC23-017C-3551-4A2894132C8C}"/>
              </a:ext>
            </a:extLst>
          </p:cNvPr>
          <p:cNvSpPr txBox="1"/>
          <p:nvPr/>
        </p:nvSpPr>
        <p:spPr>
          <a:xfrm>
            <a:off x="164523" y="863979"/>
            <a:ext cx="3505200" cy="369332"/>
          </a:xfrm>
          <a:prstGeom prst="rect">
            <a:avLst/>
          </a:prstGeom>
          <a:noFill/>
        </p:spPr>
        <p:txBody>
          <a:bodyPr wrap="square" rtlCol="0">
            <a:spAutoFit/>
          </a:bodyPr>
          <a:lstStyle/>
          <a:p>
            <a:r>
              <a:rPr lang="en-US" dirty="0"/>
              <a:t>Loan Term</a:t>
            </a:r>
          </a:p>
        </p:txBody>
      </p:sp>
      <p:pic>
        <p:nvPicPr>
          <p:cNvPr id="3" name="Picture 2">
            <a:extLst>
              <a:ext uri="{FF2B5EF4-FFF2-40B4-BE49-F238E27FC236}">
                <a16:creationId xmlns:a16="http://schemas.microsoft.com/office/drawing/2014/main" id="{8A93EE36-650C-0247-C1CF-F07E0F2A9ABA}"/>
              </a:ext>
            </a:extLst>
          </p:cNvPr>
          <p:cNvPicPr>
            <a:picLocks noChangeAspect="1"/>
          </p:cNvPicPr>
          <p:nvPr/>
        </p:nvPicPr>
        <p:blipFill>
          <a:blip r:embed="rId2"/>
          <a:stretch>
            <a:fillRect/>
          </a:stretch>
        </p:blipFill>
        <p:spPr>
          <a:xfrm>
            <a:off x="-55419" y="1178260"/>
            <a:ext cx="9144000" cy="3226210"/>
          </a:xfrm>
          <a:prstGeom prst="rect">
            <a:avLst/>
          </a:prstGeom>
        </p:spPr>
      </p:pic>
    </p:spTree>
    <p:extLst>
      <p:ext uri="{BB962C8B-B14F-4D97-AF65-F5344CB8AC3E}">
        <p14:creationId xmlns:p14="http://schemas.microsoft.com/office/powerpoint/2010/main" val="218382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Bi-Variate Analysis</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2" y="4404470"/>
            <a:ext cx="8730095" cy="646331"/>
          </a:xfrm>
          <a:prstGeom prst="rect">
            <a:avLst/>
          </a:prstGeom>
          <a:noFill/>
        </p:spPr>
        <p:txBody>
          <a:bodyPr wrap="square">
            <a:spAutoFit/>
          </a:bodyPr>
          <a:lstStyle/>
          <a:p>
            <a:r>
              <a:rPr lang="en-US" dirty="0"/>
              <a:t>Inference: Annual Income and Loan Amount are weakly correlated. Higher income means defaulting chances are less</a:t>
            </a:r>
          </a:p>
        </p:txBody>
      </p:sp>
      <p:sp>
        <p:nvSpPr>
          <p:cNvPr id="9" name="TextBox 8">
            <a:extLst>
              <a:ext uri="{FF2B5EF4-FFF2-40B4-BE49-F238E27FC236}">
                <a16:creationId xmlns:a16="http://schemas.microsoft.com/office/drawing/2014/main" id="{B0DC4A70-CC23-017C-3551-4A2894132C8C}"/>
              </a:ext>
            </a:extLst>
          </p:cNvPr>
          <p:cNvSpPr txBox="1"/>
          <p:nvPr/>
        </p:nvSpPr>
        <p:spPr>
          <a:xfrm>
            <a:off x="164523" y="863979"/>
            <a:ext cx="3505200" cy="369332"/>
          </a:xfrm>
          <a:prstGeom prst="rect">
            <a:avLst/>
          </a:prstGeom>
          <a:noFill/>
        </p:spPr>
        <p:txBody>
          <a:bodyPr wrap="square" rtlCol="0">
            <a:spAutoFit/>
          </a:bodyPr>
          <a:lstStyle/>
          <a:p>
            <a:r>
              <a:rPr lang="en-US" dirty="0"/>
              <a:t>Annual Income Vs Loan Amount</a:t>
            </a:r>
          </a:p>
        </p:txBody>
      </p:sp>
      <p:pic>
        <p:nvPicPr>
          <p:cNvPr id="5" name="Picture 4">
            <a:extLst>
              <a:ext uri="{FF2B5EF4-FFF2-40B4-BE49-F238E27FC236}">
                <a16:creationId xmlns:a16="http://schemas.microsoft.com/office/drawing/2014/main" id="{EFDB5408-809D-5534-78E8-41282CE9CB2F}"/>
              </a:ext>
            </a:extLst>
          </p:cNvPr>
          <p:cNvPicPr>
            <a:picLocks noChangeAspect="1"/>
          </p:cNvPicPr>
          <p:nvPr/>
        </p:nvPicPr>
        <p:blipFill>
          <a:blip r:embed="rId2"/>
          <a:stretch>
            <a:fillRect/>
          </a:stretch>
        </p:blipFill>
        <p:spPr>
          <a:xfrm>
            <a:off x="103910" y="1214575"/>
            <a:ext cx="8368145" cy="3064946"/>
          </a:xfrm>
          <a:prstGeom prst="rect">
            <a:avLst/>
          </a:prstGeom>
        </p:spPr>
      </p:pic>
    </p:spTree>
    <p:extLst>
      <p:ext uri="{BB962C8B-B14F-4D97-AF65-F5344CB8AC3E}">
        <p14:creationId xmlns:p14="http://schemas.microsoft.com/office/powerpoint/2010/main" val="284244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Bi-Variate Analysis</a:t>
            </a:r>
          </a:p>
        </p:txBody>
      </p:sp>
      <p:sp>
        <p:nvSpPr>
          <p:cNvPr id="8" name="TextBox 7">
            <a:extLst>
              <a:ext uri="{FF2B5EF4-FFF2-40B4-BE49-F238E27FC236}">
                <a16:creationId xmlns:a16="http://schemas.microsoft.com/office/drawing/2014/main" id="{57EBC7E7-56F9-5CA8-505F-822DED2911DA}"/>
              </a:ext>
            </a:extLst>
          </p:cNvPr>
          <p:cNvSpPr txBox="1"/>
          <p:nvPr/>
        </p:nvSpPr>
        <p:spPr>
          <a:xfrm>
            <a:off x="206952" y="4421497"/>
            <a:ext cx="8730095" cy="523220"/>
          </a:xfrm>
          <a:prstGeom prst="rect">
            <a:avLst/>
          </a:prstGeom>
          <a:noFill/>
        </p:spPr>
        <p:txBody>
          <a:bodyPr wrap="square">
            <a:spAutoFit/>
          </a:bodyPr>
          <a:lstStyle/>
          <a:p>
            <a:r>
              <a:rPr lang="en-US" sz="1400" dirty="0"/>
              <a:t>Inference:  Loan Granted vs Charged off, when compared to Loan Granted, 30% of Loans are charged off in range 30-35K, when compared to overall charged off percentage 16%</a:t>
            </a:r>
          </a:p>
        </p:txBody>
      </p:sp>
      <p:sp>
        <p:nvSpPr>
          <p:cNvPr id="9" name="TextBox 8">
            <a:extLst>
              <a:ext uri="{FF2B5EF4-FFF2-40B4-BE49-F238E27FC236}">
                <a16:creationId xmlns:a16="http://schemas.microsoft.com/office/drawing/2014/main" id="{B0DC4A70-CC23-017C-3551-4A2894132C8C}"/>
              </a:ext>
            </a:extLst>
          </p:cNvPr>
          <p:cNvSpPr txBox="1"/>
          <p:nvPr/>
        </p:nvSpPr>
        <p:spPr>
          <a:xfrm>
            <a:off x="164523" y="679313"/>
            <a:ext cx="7129895" cy="369332"/>
          </a:xfrm>
          <a:prstGeom prst="rect">
            <a:avLst/>
          </a:prstGeom>
          <a:noFill/>
        </p:spPr>
        <p:txBody>
          <a:bodyPr wrap="square" rtlCol="0">
            <a:spAutoFit/>
          </a:bodyPr>
          <a:lstStyle/>
          <a:p>
            <a:r>
              <a:rPr lang="en-US" dirty="0"/>
              <a:t>Finding Loan Amount  groups and its Charged off Percentage </a:t>
            </a:r>
          </a:p>
        </p:txBody>
      </p:sp>
      <p:pic>
        <p:nvPicPr>
          <p:cNvPr id="3" name="Picture 2">
            <a:extLst>
              <a:ext uri="{FF2B5EF4-FFF2-40B4-BE49-F238E27FC236}">
                <a16:creationId xmlns:a16="http://schemas.microsoft.com/office/drawing/2014/main" id="{B76A5BBD-744D-7653-0B5E-AB593F74D8E0}"/>
              </a:ext>
            </a:extLst>
          </p:cNvPr>
          <p:cNvPicPr>
            <a:picLocks noChangeAspect="1"/>
          </p:cNvPicPr>
          <p:nvPr/>
        </p:nvPicPr>
        <p:blipFill>
          <a:blip r:embed="rId3"/>
          <a:stretch>
            <a:fillRect/>
          </a:stretch>
        </p:blipFill>
        <p:spPr>
          <a:xfrm>
            <a:off x="0" y="1048645"/>
            <a:ext cx="8730095" cy="3449796"/>
          </a:xfrm>
          <a:prstGeom prst="rect">
            <a:avLst/>
          </a:prstGeom>
        </p:spPr>
      </p:pic>
    </p:spTree>
    <p:extLst>
      <p:ext uri="{BB962C8B-B14F-4D97-AF65-F5344CB8AC3E}">
        <p14:creationId xmlns:p14="http://schemas.microsoft.com/office/powerpoint/2010/main" val="171288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Bi-Variate Analysis</a:t>
            </a:r>
          </a:p>
        </p:txBody>
      </p:sp>
      <p:sp>
        <p:nvSpPr>
          <p:cNvPr id="8" name="TextBox 7">
            <a:extLst>
              <a:ext uri="{FF2B5EF4-FFF2-40B4-BE49-F238E27FC236}">
                <a16:creationId xmlns:a16="http://schemas.microsoft.com/office/drawing/2014/main" id="{57EBC7E7-56F9-5CA8-505F-822DED2911DA}"/>
              </a:ext>
            </a:extLst>
          </p:cNvPr>
          <p:cNvSpPr txBox="1"/>
          <p:nvPr/>
        </p:nvSpPr>
        <p:spPr>
          <a:xfrm>
            <a:off x="116032" y="4423491"/>
            <a:ext cx="8730095" cy="523220"/>
          </a:xfrm>
          <a:prstGeom prst="rect">
            <a:avLst/>
          </a:prstGeom>
          <a:noFill/>
        </p:spPr>
        <p:txBody>
          <a:bodyPr wrap="square">
            <a:spAutoFit/>
          </a:bodyPr>
          <a:lstStyle/>
          <a:p>
            <a:r>
              <a:rPr lang="en-US" sz="1400" dirty="0"/>
              <a:t>Inference : Debt Consolidation with employment length of 10+ years and interest rate group 10-15% has the highest number of defaulters. </a:t>
            </a:r>
            <a:r>
              <a:rPr lang="en-US" sz="1400" i="1" dirty="0"/>
              <a:t>Risky</a:t>
            </a:r>
          </a:p>
        </p:txBody>
      </p:sp>
      <p:sp>
        <p:nvSpPr>
          <p:cNvPr id="9" name="TextBox 8">
            <a:extLst>
              <a:ext uri="{FF2B5EF4-FFF2-40B4-BE49-F238E27FC236}">
                <a16:creationId xmlns:a16="http://schemas.microsoft.com/office/drawing/2014/main" id="{B0DC4A70-CC23-017C-3551-4A2894132C8C}"/>
              </a:ext>
            </a:extLst>
          </p:cNvPr>
          <p:cNvSpPr txBox="1"/>
          <p:nvPr/>
        </p:nvSpPr>
        <p:spPr>
          <a:xfrm>
            <a:off x="116032" y="720009"/>
            <a:ext cx="9144000" cy="523220"/>
          </a:xfrm>
          <a:prstGeom prst="rect">
            <a:avLst/>
          </a:prstGeom>
          <a:noFill/>
        </p:spPr>
        <p:txBody>
          <a:bodyPr wrap="square" rtlCol="0">
            <a:spAutoFit/>
          </a:bodyPr>
          <a:lstStyle/>
          <a:p>
            <a:r>
              <a:rPr lang="en-US" sz="1400" dirty="0"/>
              <a:t>Analyse Employment Duration, Loan Amount, Interest Rate, Purpose, Credit Grade of Defaulters, to identify a pattern.</a:t>
            </a:r>
          </a:p>
          <a:p>
            <a:r>
              <a:rPr lang="en-US" sz="1400" dirty="0"/>
              <a:t>Only Debt Consolidation, Small Business, Credit Card loan purposes were considered.</a:t>
            </a:r>
          </a:p>
        </p:txBody>
      </p:sp>
      <p:pic>
        <p:nvPicPr>
          <p:cNvPr id="5" name="Picture 4">
            <a:extLst>
              <a:ext uri="{FF2B5EF4-FFF2-40B4-BE49-F238E27FC236}">
                <a16:creationId xmlns:a16="http://schemas.microsoft.com/office/drawing/2014/main" id="{146ADC57-A078-5945-3DA9-A458E7313FF0}"/>
              </a:ext>
            </a:extLst>
          </p:cNvPr>
          <p:cNvPicPr>
            <a:picLocks noChangeAspect="1"/>
          </p:cNvPicPr>
          <p:nvPr/>
        </p:nvPicPr>
        <p:blipFill>
          <a:blip r:embed="rId3"/>
          <a:stretch>
            <a:fillRect/>
          </a:stretch>
        </p:blipFill>
        <p:spPr>
          <a:xfrm>
            <a:off x="0" y="1267788"/>
            <a:ext cx="9144000" cy="3131143"/>
          </a:xfrm>
          <a:prstGeom prst="rect">
            <a:avLst/>
          </a:prstGeom>
        </p:spPr>
      </p:pic>
    </p:spTree>
    <p:extLst>
      <p:ext uri="{BB962C8B-B14F-4D97-AF65-F5344CB8AC3E}">
        <p14:creationId xmlns:p14="http://schemas.microsoft.com/office/powerpoint/2010/main" val="290623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Bi-Variate Analysis</a:t>
            </a:r>
          </a:p>
        </p:txBody>
      </p:sp>
      <p:sp>
        <p:nvSpPr>
          <p:cNvPr id="8" name="TextBox 7">
            <a:extLst>
              <a:ext uri="{FF2B5EF4-FFF2-40B4-BE49-F238E27FC236}">
                <a16:creationId xmlns:a16="http://schemas.microsoft.com/office/drawing/2014/main" id="{57EBC7E7-56F9-5CA8-505F-822DED2911DA}"/>
              </a:ext>
            </a:extLst>
          </p:cNvPr>
          <p:cNvSpPr txBox="1"/>
          <p:nvPr/>
        </p:nvSpPr>
        <p:spPr>
          <a:xfrm>
            <a:off x="116032" y="4423491"/>
            <a:ext cx="8730095" cy="523220"/>
          </a:xfrm>
          <a:prstGeom prst="rect">
            <a:avLst/>
          </a:prstGeom>
          <a:noFill/>
        </p:spPr>
        <p:txBody>
          <a:bodyPr wrap="square" rtlCol="0">
            <a:spAutoFit/>
          </a:bodyPr>
          <a:lstStyle>
            <a:defPPr>
              <a:defRPr lang="en-US"/>
            </a:defPPr>
            <a:lvl1pPr>
              <a:defRPr sz="1400"/>
            </a:lvl1pPr>
          </a:lstStyle>
          <a:p>
            <a:r>
              <a:rPr lang="en-US" dirty="0"/>
              <a:t>Inference: Debt Consolidation with Loan grade in B, C D with employment length of 10+ years are the major defaulters.</a:t>
            </a:r>
          </a:p>
        </p:txBody>
      </p:sp>
      <p:sp>
        <p:nvSpPr>
          <p:cNvPr id="9" name="TextBox 8">
            <a:extLst>
              <a:ext uri="{FF2B5EF4-FFF2-40B4-BE49-F238E27FC236}">
                <a16:creationId xmlns:a16="http://schemas.microsoft.com/office/drawing/2014/main" id="{B0DC4A70-CC23-017C-3551-4A2894132C8C}"/>
              </a:ext>
            </a:extLst>
          </p:cNvPr>
          <p:cNvSpPr txBox="1"/>
          <p:nvPr/>
        </p:nvSpPr>
        <p:spPr>
          <a:xfrm>
            <a:off x="116032" y="720009"/>
            <a:ext cx="9144000" cy="307777"/>
          </a:xfrm>
          <a:prstGeom prst="rect">
            <a:avLst/>
          </a:prstGeom>
          <a:noFill/>
        </p:spPr>
        <p:txBody>
          <a:bodyPr wrap="square" rtlCol="0">
            <a:spAutoFit/>
          </a:bodyPr>
          <a:lstStyle/>
          <a:p>
            <a:r>
              <a:rPr lang="en-US" sz="1400" dirty="0"/>
              <a:t>Analyse loan Grade vs Purpose of loan  vs emp duration for defaulters</a:t>
            </a:r>
          </a:p>
        </p:txBody>
      </p:sp>
      <p:pic>
        <p:nvPicPr>
          <p:cNvPr id="7" name="Picture 6">
            <a:extLst>
              <a:ext uri="{FF2B5EF4-FFF2-40B4-BE49-F238E27FC236}">
                <a16:creationId xmlns:a16="http://schemas.microsoft.com/office/drawing/2014/main" id="{3FDED3E5-B1C1-5BC7-E45A-A31760D6E8B9}"/>
              </a:ext>
            </a:extLst>
          </p:cNvPr>
          <p:cNvPicPr>
            <a:picLocks noChangeAspect="1"/>
          </p:cNvPicPr>
          <p:nvPr/>
        </p:nvPicPr>
        <p:blipFill>
          <a:blip r:embed="rId3"/>
          <a:stretch>
            <a:fillRect/>
          </a:stretch>
        </p:blipFill>
        <p:spPr>
          <a:xfrm>
            <a:off x="0" y="1117599"/>
            <a:ext cx="9144000" cy="3142085"/>
          </a:xfrm>
          <a:prstGeom prst="rect">
            <a:avLst/>
          </a:prstGeom>
        </p:spPr>
      </p:pic>
    </p:spTree>
    <p:extLst>
      <p:ext uri="{BB962C8B-B14F-4D97-AF65-F5344CB8AC3E}">
        <p14:creationId xmlns:p14="http://schemas.microsoft.com/office/powerpoint/2010/main" val="2758223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112586"/>
            <a:ext cx="7886700" cy="751393"/>
          </a:xfrm>
        </p:spPr>
        <p:txBody>
          <a:bodyPr/>
          <a:lstStyle/>
          <a:p>
            <a:r>
              <a:rPr lang="en-US" dirty="0"/>
              <a:t>EDA- Bi-Variate Analysis</a:t>
            </a:r>
          </a:p>
        </p:txBody>
      </p:sp>
      <p:sp>
        <p:nvSpPr>
          <p:cNvPr id="8" name="TextBox 7">
            <a:extLst>
              <a:ext uri="{FF2B5EF4-FFF2-40B4-BE49-F238E27FC236}">
                <a16:creationId xmlns:a16="http://schemas.microsoft.com/office/drawing/2014/main" id="{57EBC7E7-56F9-5CA8-505F-822DED2911DA}"/>
              </a:ext>
            </a:extLst>
          </p:cNvPr>
          <p:cNvSpPr txBox="1"/>
          <p:nvPr/>
        </p:nvSpPr>
        <p:spPr>
          <a:xfrm>
            <a:off x="116032" y="4423491"/>
            <a:ext cx="8730095" cy="307777"/>
          </a:xfrm>
          <a:prstGeom prst="rect">
            <a:avLst/>
          </a:prstGeom>
          <a:noFill/>
        </p:spPr>
        <p:txBody>
          <a:bodyPr wrap="square" rtlCol="0">
            <a:spAutoFit/>
          </a:bodyPr>
          <a:lstStyle>
            <a:defPPr>
              <a:defRPr lang="en-US"/>
            </a:defPPr>
            <a:lvl1pPr>
              <a:defRPr sz="1400"/>
            </a:lvl1pPr>
          </a:lstStyle>
          <a:p>
            <a:r>
              <a:rPr lang="en-US" dirty="0"/>
              <a:t>Continued to Next Slide…</a:t>
            </a:r>
          </a:p>
        </p:txBody>
      </p:sp>
      <p:sp>
        <p:nvSpPr>
          <p:cNvPr id="9" name="TextBox 8">
            <a:extLst>
              <a:ext uri="{FF2B5EF4-FFF2-40B4-BE49-F238E27FC236}">
                <a16:creationId xmlns:a16="http://schemas.microsoft.com/office/drawing/2014/main" id="{B0DC4A70-CC23-017C-3551-4A2894132C8C}"/>
              </a:ext>
            </a:extLst>
          </p:cNvPr>
          <p:cNvSpPr txBox="1"/>
          <p:nvPr/>
        </p:nvSpPr>
        <p:spPr>
          <a:xfrm>
            <a:off x="116032" y="720009"/>
            <a:ext cx="9144000" cy="307777"/>
          </a:xfrm>
          <a:prstGeom prst="rect">
            <a:avLst/>
          </a:prstGeom>
          <a:noFill/>
        </p:spPr>
        <p:txBody>
          <a:bodyPr wrap="square" rtlCol="0">
            <a:spAutoFit/>
          </a:bodyPr>
          <a:lstStyle/>
          <a:p>
            <a:r>
              <a:rPr lang="en-US" sz="1400" dirty="0"/>
              <a:t>Analyse loan Grade vs Purpose of loan  vs emp duration, Interest Rate</a:t>
            </a:r>
          </a:p>
        </p:txBody>
      </p:sp>
      <p:pic>
        <p:nvPicPr>
          <p:cNvPr id="3" name="Picture 2">
            <a:extLst>
              <a:ext uri="{FF2B5EF4-FFF2-40B4-BE49-F238E27FC236}">
                <a16:creationId xmlns:a16="http://schemas.microsoft.com/office/drawing/2014/main" id="{0069F3DF-7AAC-3DC1-B81B-C1D709813FAF}"/>
              </a:ext>
            </a:extLst>
          </p:cNvPr>
          <p:cNvPicPr>
            <a:picLocks noChangeAspect="1"/>
          </p:cNvPicPr>
          <p:nvPr/>
        </p:nvPicPr>
        <p:blipFill>
          <a:blip r:embed="rId3"/>
          <a:stretch>
            <a:fillRect/>
          </a:stretch>
        </p:blipFill>
        <p:spPr>
          <a:xfrm>
            <a:off x="0" y="1128541"/>
            <a:ext cx="9144000" cy="3131143"/>
          </a:xfrm>
          <a:prstGeom prst="rect">
            <a:avLst/>
          </a:prstGeom>
        </p:spPr>
      </p:pic>
    </p:spTree>
    <p:extLst>
      <p:ext uri="{BB962C8B-B14F-4D97-AF65-F5344CB8AC3E}">
        <p14:creationId xmlns:p14="http://schemas.microsoft.com/office/powerpoint/2010/main" val="229810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16032" y="50240"/>
            <a:ext cx="7886700" cy="751393"/>
          </a:xfrm>
        </p:spPr>
        <p:txBody>
          <a:bodyPr/>
          <a:lstStyle/>
          <a:p>
            <a:r>
              <a:rPr lang="en-US" dirty="0"/>
              <a:t>EDA- Bi-Variate Analysis</a:t>
            </a:r>
          </a:p>
        </p:txBody>
      </p:sp>
      <p:sp>
        <p:nvSpPr>
          <p:cNvPr id="9" name="TextBox 8">
            <a:extLst>
              <a:ext uri="{FF2B5EF4-FFF2-40B4-BE49-F238E27FC236}">
                <a16:creationId xmlns:a16="http://schemas.microsoft.com/office/drawing/2014/main" id="{B0DC4A70-CC23-017C-3551-4A2894132C8C}"/>
              </a:ext>
            </a:extLst>
          </p:cNvPr>
          <p:cNvSpPr txBox="1"/>
          <p:nvPr/>
        </p:nvSpPr>
        <p:spPr>
          <a:xfrm>
            <a:off x="77067" y="666439"/>
            <a:ext cx="9144000" cy="307777"/>
          </a:xfrm>
          <a:prstGeom prst="rect">
            <a:avLst/>
          </a:prstGeom>
          <a:noFill/>
        </p:spPr>
        <p:txBody>
          <a:bodyPr wrap="square" rtlCol="0">
            <a:spAutoFit/>
          </a:bodyPr>
          <a:lstStyle/>
          <a:p>
            <a:r>
              <a:rPr lang="en-US" sz="1400" dirty="0"/>
              <a:t>Analyse loan Grade vs Purpose of loan  vs emp duration, Interest Rate</a:t>
            </a:r>
          </a:p>
        </p:txBody>
      </p:sp>
      <p:pic>
        <p:nvPicPr>
          <p:cNvPr id="5" name="Picture 4">
            <a:extLst>
              <a:ext uri="{FF2B5EF4-FFF2-40B4-BE49-F238E27FC236}">
                <a16:creationId xmlns:a16="http://schemas.microsoft.com/office/drawing/2014/main" id="{27F551DD-5ABE-0A30-9471-EA3DDF1B3929}"/>
              </a:ext>
            </a:extLst>
          </p:cNvPr>
          <p:cNvPicPr>
            <a:picLocks noChangeAspect="1"/>
          </p:cNvPicPr>
          <p:nvPr/>
        </p:nvPicPr>
        <p:blipFill>
          <a:blip r:embed="rId3"/>
          <a:stretch>
            <a:fillRect/>
          </a:stretch>
        </p:blipFill>
        <p:spPr>
          <a:xfrm>
            <a:off x="-25977" y="1056208"/>
            <a:ext cx="9144000" cy="3113076"/>
          </a:xfrm>
          <a:prstGeom prst="rect">
            <a:avLst/>
          </a:prstGeom>
        </p:spPr>
      </p:pic>
      <p:sp>
        <p:nvSpPr>
          <p:cNvPr id="11" name="TextBox 10">
            <a:extLst>
              <a:ext uri="{FF2B5EF4-FFF2-40B4-BE49-F238E27FC236}">
                <a16:creationId xmlns:a16="http://schemas.microsoft.com/office/drawing/2014/main" id="{20389FEA-FC92-E3EB-0A55-D0E9A3F639D0}"/>
              </a:ext>
            </a:extLst>
          </p:cNvPr>
          <p:cNvSpPr txBox="1"/>
          <p:nvPr/>
        </p:nvSpPr>
        <p:spPr>
          <a:xfrm>
            <a:off x="196563" y="4161423"/>
            <a:ext cx="9024504" cy="1200329"/>
          </a:xfrm>
          <a:prstGeom prst="rect">
            <a:avLst/>
          </a:prstGeom>
          <a:noFill/>
        </p:spPr>
        <p:txBody>
          <a:bodyPr wrap="square">
            <a:spAutoFit/>
          </a:bodyPr>
          <a:lstStyle/>
          <a:p>
            <a:r>
              <a:rPr lang="en-US" dirty="0"/>
              <a:t>Inference: 10+ Years Employment length with interest in the range of 10%-20%, with credit grade of B,C &amp; D with loan value in the rage of 5k-20K, with loan purpose as Debt Consolidation are the riskiest loan</a:t>
            </a:r>
          </a:p>
          <a:p>
            <a:r>
              <a:rPr lang="en-US" dirty="0"/>
              <a:t> </a:t>
            </a:r>
          </a:p>
        </p:txBody>
      </p:sp>
    </p:spTree>
    <p:extLst>
      <p:ext uri="{BB962C8B-B14F-4D97-AF65-F5344CB8AC3E}">
        <p14:creationId xmlns:p14="http://schemas.microsoft.com/office/powerpoint/2010/main" val="30588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4" name="Google Shape;94;p14"/>
          <p:cNvSpPr txBox="1">
            <a:spLocks noGrp="1"/>
          </p:cNvSpPr>
          <p:nvPr>
            <p:ph type="body" idx="4294967295"/>
          </p:nvPr>
        </p:nvSpPr>
        <p:spPr>
          <a:xfrm>
            <a:off x="133645" y="154512"/>
            <a:ext cx="8294687" cy="460375"/>
          </a:xfrm>
          <a:prstGeom prst="rect">
            <a:avLst/>
          </a:prstGeom>
        </p:spPr>
        <p:txBody>
          <a:bodyPr vert="horz" lIns="91440" tIns="45720" rIns="91440" bIns="45720" rtlCol="0" anchor="ctr">
            <a:normAutofit fontScale="92500" lnSpcReduction="20000"/>
          </a:bodyPr>
          <a:lstStyle/>
          <a:p>
            <a:pPr marL="0">
              <a:spcBef>
                <a:spcPct val="0"/>
              </a:spcBef>
              <a:buNone/>
            </a:pPr>
            <a:r>
              <a:rPr lang="en" sz="3300" dirty="0">
                <a:latin typeface="+mj-lt"/>
                <a:ea typeface="+mj-ea"/>
                <a:cs typeface="+mj-cs"/>
              </a:rPr>
              <a:t>Problem statement</a:t>
            </a:r>
            <a:endParaRPr sz="3300" dirty="0">
              <a:latin typeface="+mj-lt"/>
              <a:ea typeface="+mj-ea"/>
              <a:cs typeface="+mj-cs"/>
            </a:endParaRPr>
          </a:p>
        </p:txBody>
      </p:sp>
      <p:sp>
        <p:nvSpPr>
          <p:cNvPr id="95" name="Google Shape;95;p14"/>
          <p:cNvSpPr txBox="1">
            <a:spLocks noGrp="1"/>
          </p:cNvSpPr>
          <p:nvPr>
            <p:ph type="body" idx="4294967295"/>
          </p:nvPr>
        </p:nvSpPr>
        <p:spPr>
          <a:xfrm>
            <a:off x="166188" y="938374"/>
            <a:ext cx="8262144" cy="1056682"/>
          </a:xfrm>
          <a:prstGeom prst="rect">
            <a:avLst/>
          </a:prstGeom>
          <a:solidFill>
            <a:schemeClr val="bg2">
              <a:lumMod val="90000"/>
            </a:schemeClr>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The company wants to find out which factors cause borrowers to default on their loans. By identifying these factors using data analysis, the company can reduce loans to high-risk applicants and minimise financial losses. </a:t>
            </a:r>
            <a:r>
              <a:rPr lang="en-US" sz="1600" dirty="0"/>
              <a:t>The company can utilize this knowledge for its portfolio and risk assessment. </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18" name="Google Shape;218;p24"/>
          <p:cNvSpPr txBox="1">
            <a:spLocks noGrp="1"/>
          </p:cNvSpPr>
          <p:nvPr>
            <p:ph type="title"/>
          </p:nvPr>
        </p:nvSpPr>
        <p:spPr>
          <a:xfrm>
            <a:off x="106173" y="71224"/>
            <a:ext cx="9086318" cy="794100"/>
          </a:xfrm>
          <a:prstGeom prst="rect">
            <a:avLst/>
          </a:prstGeom>
        </p:spPr>
        <p:txBody>
          <a:bodyPr vert="horz" lIns="91440" tIns="45720" rIns="91440" bIns="45720" rtlCol="0" anchor="ctr">
            <a:normAutofit/>
          </a:bodyPr>
          <a:lstStyle/>
          <a:p>
            <a:pPr algn="l">
              <a:spcBef>
                <a:spcPct val="0"/>
              </a:spcBef>
            </a:pPr>
            <a:r>
              <a:rPr lang="en" sz="3300" dirty="0"/>
              <a:t>Conculsion</a:t>
            </a:r>
            <a:endParaRPr sz="3300" dirty="0"/>
          </a:p>
        </p:txBody>
      </p:sp>
      <p:sp>
        <p:nvSpPr>
          <p:cNvPr id="219" name="Google Shape;219;p24"/>
          <p:cNvSpPr txBox="1">
            <a:spLocks noGrp="1"/>
          </p:cNvSpPr>
          <p:nvPr>
            <p:ph type="subTitle" idx="1"/>
          </p:nvPr>
        </p:nvSpPr>
        <p:spPr>
          <a:xfrm>
            <a:off x="262153" y="817465"/>
            <a:ext cx="7499973" cy="1599954"/>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 sz="1800" dirty="0">
                <a:ln w="0"/>
                <a:solidFill>
                  <a:schemeClr val="tx1"/>
                </a:solidFill>
                <a:effectLst>
                  <a:outerShdw blurRad="38100" dist="25400" dir="5400000" algn="ctr" rotWithShape="0">
                    <a:srgbClr val="6E747A">
                      <a:alpha val="43000"/>
                    </a:srgbClr>
                  </a:outerShdw>
                </a:effectLst>
              </a:rPr>
              <a:t>Goal : </a:t>
            </a:r>
            <a:r>
              <a:rPr lang="en-US" sz="1800" dirty="0">
                <a:ln w="0"/>
                <a:solidFill>
                  <a:schemeClr val="tx1"/>
                </a:solidFill>
                <a:effectLst>
                  <a:outerShdw blurRad="38100" dist="25400" dir="5400000" algn="ctr" rotWithShape="0">
                    <a:srgbClr val="6E747A">
                      <a:alpha val="43000"/>
                    </a:srgbClr>
                  </a:outerShdw>
                </a:effectLst>
              </a:rPr>
              <a:t>Understand the driving factors (or driver variables) behind loan default</a:t>
            </a:r>
          </a:p>
          <a:p>
            <a:pPr marL="457200" indent="-304800" algn="l">
              <a:buSzPts val="1200"/>
              <a:buFont typeface="Arial" panose="020B0604020202020204" pitchFamily="34" charset="0"/>
              <a:buChar char="●"/>
            </a:pPr>
            <a:r>
              <a:rPr lang="en-US" sz="1200" dirty="0">
                <a:ln w="0"/>
                <a:solidFill>
                  <a:schemeClr val="tx1"/>
                </a:solidFill>
                <a:effectLst>
                  <a:outerShdw blurRad="38100" dist="25400" dir="5400000" algn="ctr" rotWithShape="0">
                    <a:srgbClr val="6E747A">
                      <a:alpha val="43000"/>
                    </a:srgbClr>
                  </a:outerShdw>
                </a:effectLst>
              </a:rPr>
              <a:t>Annual Income</a:t>
            </a:r>
          </a:p>
          <a:p>
            <a:pPr marL="457200" indent="-304800" algn="l">
              <a:buSzPts val="1200"/>
              <a:buFont typeface="Arial" panose="020B0604020202020204" pitchFamily="34" charset="0"/>
              <a:buChar char="●"/>
            </a:pPr>
            <a:r>
              <a:rPr lang="en-US" sz="1200" dirty="0">
                <a:ln w="0"/>
                <a:solidFill>
                  <a:schemeClr val="tx1"/>
                </a:solidFill>
                <a:effectLst>
                  <a:outerShdw blurRad="38100" dist="25400" dir="5400000" algn="ctr" rotWithShape="0">
                    <a:srgbClr val="6E747A">
                      <a:alpha val="43000"/>
                    </a:srgbClr>
                  </a:outerShdw>
                </a:effectLst>
              </a:rPr>
              <a:t>Loan Amount</a:t>
            </a:r>
          </a:p>
          <a:p>
            <a:pPr marL="457200" lvl="0" indent="-304800" algn="l" rtl="0">
              <a:spcBef>
                <a:spcPts val="0"/>
              </a:spcBef>
              <a:spcAft>
                <a:spcPts val="0"/>
              </a:spcAft>
              <a:buSzPts val="1200"/>
              <a:buChar char="●"/>
            </a:pPr>
            <a:r>
              <a:rPr lang="en" sz="1200" dirty="0">
                <a:ln w="0"/>
                <a:solidFill>
                  <a:schemeClr val="tx1"/>
                </a:solidFill>
                <a:effectLst>
                  <a:outerShdw blurRad="38100" dist="25400" dir="5400000" algn="ctr" rotWithShape="0">
                    <a:srgbClr val="6E747A">
                      <a:alpha val="43000"/>
                    </a:srgbClr>
                  </a:outerShdw>
                </a:effectLst>
              </a:rPr>
              <a:t>Interest Rate</a:t>
            </a:r>
            <a:endParaRPr sz="1200" dirty="0">
              <a:ln w="0"/>
              <a:solidFill>
                <a:schemeClr val="tx1"/>
              </a:solidFill>
              <a:effectLst>
                <a:outerShdw blurRad="38100" dist="25400" dir="5400000" algn="ctr" rotWithShape="0">
                  <a:srgbClr val="6E747A">
                    <a:alpha val="43000"/>
                  </a:srgbClr>
                </a:outerShdw>
              </a:effectLst>
            </a:endParaRPr>
          </a:p>
          <a:p>
            <a:pPr marL="457200" lvl="0" indent="-304800" algn="l" rtl="0">
              <a:spcBef>
                <a:spcPts val="0"/>
              </a:spcBef>
              <a:spcAft>
                <a:spcPts val="0"/>
              </a:spcAft>
              <a:buSzPts val="1200"/>
              <a:buChar char="●"/>
            </a:pPr>
            <a:r>
              <a:rPr lang="en" sz="1200" dirty="0">
                <a:ln w="0"/>
                <a:solidFill>
                  <a:schemeClr val="tx1"/>
                </a:solidFill>
                <a:effectLst>
                  <a:outerShdw blurRad="38100" dist="25400" dir="5400000" algn="ctr" rotWithShape="0">
                    <a:srgbClr val="6E747A">
                      <a:alpha val="43000"/>
                    </a:srgbClr>
                  </a:outerShdw>
                </a:effectLst>
              </a:rPr>
              <a:t>Loan Purpose</a:t>
            </a:r>
            <a:endParaRPr sz="1200" dirty="0">
              <a:ln w="0"/>
              <a:solidFill>
                <a:schemeClr val="tx1"/>
              </a:solidFill>
              <a:effectLst>
                <a:outerShdw blurRad="38100" dist="25400" dir="5400000" algn="ctr" rotWithShape="0">
                  <a:srgbClr val="6E747A">
                    <a:alpha val="43000"/>
                  </a:srgbClr>
                </a:outerShdw>
              </a:effectLst>
            </a:endParaRPr>
          </a:p>
          <a:p>
            <a:pPr marL="457200" lvl="0" indent="-304800" algn="l" rtl="0">
              <a:spcBef>
                <a:spcPts val="0"/>
              </a:spcBef>
              <a:spcAft>
                <a:spcPts val="0"/>
              </a:spcAft>
              <a:buSzPts val="1200"/>
              <a:buChar char="●"/>
            </a:pPr>
            <a:r>
              <a:rPr lang="en-US" sz="1200" dirty="0">
                <a:ln w="0"/>
                <a:solidFill>
                  <a:schemeClr val="tx1"/>
                </a:solidFill>
                <a:effectLst>
                  <a:outerShdw blurRad="38100" dist="25400" dir="5400000" algn="ctr" rotWithShape="0">
                    <a:srgbClr val="6E747A">
                      <a:alpha val="43000"/>
                    </a:srgbClr>
                  </a:outerShdw>
                </a:effectLst>
              </a:rPr>
              <a:t>Employment Duration</a:t>
            </a:r>
          </a:p>
          <a:p>
            <a:pPr marL="457200" lvl="0" indent="-304800" algn="l" rtl="0">
              <a:spcBef>
                <a:spcPts val="0"/>
              </a:spcBef>
              <a:spcAft>
                <a:spcPts val="0"/>
              </a:spcAft>
              <a:buSzPts val="1200"/>
              <a:buChar char="●"/>
            </a:pPr>
            <a:r>
              <a:rPr lang="en-US" sz="1200" dirty="0">
                <a:ln w="0"/>
                <a:solidFill>
                  <a:schemeClr val="tx1"/>
                </a:solidFill>
                <a:effectLst>
                  <a:outerShdw blurRad="38100" dist="25400" dir="5400000" algn="ctr" rotWithShape="0">
                    <a:srgbClr val="6E747A">
                      <a:alpha val="43000"/>
                    </a:srgbClr>
                  </a:outerShdw>
                </a:effectLst>
              </a:rPr>
              <a:t>Loan/Credit Grade</a:t>
            </a:r>
            <a:endParaRPr sz="1200" dirty="0">
              <a:ln w="0"/>
              <a:solidFill>
                <a:schemeClr val="tx1"/>
              </a:solidFill>
              <a:effectLst>
                <a:outerShdw blurRad="38100" dist="25400" dir="5400000" algn="ctr" rotWithShape="0">
                  <a:srgbClr val="6E747A">
                    <a:alpha val="43000"/>
                  </a:srgbClr>
                </a:outerShdw>
              </a:effectLst>
            </a:endParaRPr>
          </a:p>
          <a:p>
            <a:pPr marL="0" lvl="0" indent="0" algn="l" rtl="0">
              <a:spcBef>
                <a:spcPts val="0"/>
              </a:spcBef>
              <a:spcAft>
                <a:spcPts val="0"/>
              </a:spcAft>
              <a:buNone/>
            </a:pPr>
            <a:endParaRPr sz="1200" dirty="0">
              <a:ln w="0"/>
              <a:solidFill>
                <a:schemeClr val="tx1"/>
              </a:solidFill>
              <a:effectLst>
                <a:outerShdw blurRad="38100" dist="25400" dir="5400000" algn="ctr" rotWithShape="0">
                  <a:srgbClr val="6E747A">
                    <a:alpha val="43000"/>
                  </a:srgbClr>
                </a:outerShdw>
              </a:effectLst>
            </a:endParaRPr>
          </a:p>
          <a:p>
            <a:pPr marL="0" lvl="0" indent="0" algn="l" rtl="0">
              <a:spcBef>
                <a:spcPts val="0"/>
              </a:spcBef>
              <a:spcAft>
                <a:spcPts val="0"/>
              </a:spcAft>
              <a:buNone/>
            </a:pPr>
            <a:endParaRPr sz="1200" dirty="0">
              <a:ln w="0"/>
              <a:solidFill>
                <a:schemeClr val="tx1"/>
              </a:solidFill>
              <a:effectLst>
                <a:outerShdw blurRad="38100" dist="25400" dir="5400000" algn="ctr" rotWithShape="0">
                  <a:srgbClr val="6E747A">
                    <a:alpha val="43000"/>
                  </a:srgbClr>
                </a:outerShdw>
              </a:effectLst>
            </a:endParaRPr>
          </a:p>
        </p:txBody>
      </p:sp>
      <p:sp>
        <p:nvSpPr>
          <p:cNvPr id="4" name="Google Shape;219;p24">
            <a:extLst>
              <a:ext uri="{FF2B5EF4-FFF2-40B4-BE49-F238E27FC236}">
                <a16:creationId xmlns:a16="http://schemas.microsoft.com/office/drawing/2014/main" id="{EF058D7A-CA22-896A-F946-B7FB2CC2DB9F}"/>
              </a:ext>
            </a:extLst>
          </p:cNvPr>
          <p:cNvSpPr txBox="1">
            <a:spLocks/>
          </p:cNvSpPr>
          <p:nvPr/>
        </p:nvSpPr>
        <p:spPr>
          <a:xfrm>
            <a:off x="262152" y="2771706"/>
            <a:ext cx="7499973" cy="1599954"/>
          </a:xfrm>
          <a:prstGeom prst="rect">
            <a:avLst/>
          </a:prstGeom>
          <a:solidFill>
            <a:schemeClr val="bg1">
              <a:lumMod val="75000"/>
            </a:schemeClr>
          </a:solidFill>
          <a:ln w="12700" cap="flat" cmpd="sng" algn="ctr">
            <a:solidFill>
              <a:schemeClr val="tx1"/>
            </a:solidFill>
            <a:prstDash val="solid"/>
            <a:miter lim="800000"/>
          </a:ln>
        </p:spPr>
        <p:style>
          <a:lnRef idx="2">
            <a:schemeClr val="accent6"/>
          </a:lnRef>
          <a:fillRef idx="1">
            <a:schemeClr val="lt1"/>
          </a:fillRef>
          <a:effectRef idx="0">
            <a:schemeClr val="accent6"/>
          </a:effectRef>
          <a:fontRef idx="minor">
            <a:schemeClr val="dk1"/>
          </a:fontRef>
        </p:style>
        <p:txBody>
          <a:bodyPr spcFirstLastPara="1" vert="horz" wrap="square" lIns="91425" tIns="91425" rIns="91425" bIns="91425" rtlCol="0" anchor="t" anchorCtr="0">
            <a:noAutofit/>
          </a:bodyPr>
          <a:lstStyle>
            <a:lvl1pPr marL="171450" lvl="0"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1pPr>
            <a:lvl2pPr marL="514350" lvl="1"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2pPr>
            <a:lvl3pPr marL="857250" lvl="2"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3pPr>
            <a:lvl4pPr marL="1200150" lvl="3"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4pPr>
            <a:lvl5pPr marL="1543050" lvl="4"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5pPr>
            <a:lvl6pPr marL="1885950" lvl="5"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6pPr>
            <a:lvl7pPr marL="2228850" lvl="6"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7pPr>
            <a:lvl8pPr marL="2571750" lvl="7"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8pPr>
            <a:lvl9pPr marL="2914650" lvl="8" indent="-171450" algn="ctr" defTabSz="685800" rtl="0" eaLnBrk="1" latinLnBrk="0" hangingPunct="1">
              <a:lnSpc>
                <a:spcPct val="100000"/>
              </a:lnSpc>
              <a:spcBef>
                <a:spcPts val="0"/>
              </a:spcBef>
              <a:spcAft>
                <a:spcPts val="0"/>
              </a:spcAft>
              <a:buSzPts val="2100"/>
              <a:buFont typeface="Arial" panose="020B0604020202020204" pitchFamily="34" charset="0"/>
              <a:buNone/>
              <a:defRPr sz="2100" kern="1200">
                <a:solidFill>
                  <a:schemeClr val="dk1"/>
                </a:solidFill>
                <a:latin typeface="+mn-lt"/>
                <a:ea typeface="+mn-ea"/>
                <a:cs typeface="+mn-cs"/>
              </a:defRPr>
            </a:lvl9pPr>
          </a:lstStyle>
          <a:p>
            <a:pPr marL="0" indent="0" algn="l"/>
            <a:r>
              <a:rPr lang="en-US" sz="1800" dirty="0">
                <a:ln w="0"/>
                <a:solidFill>
                  <a:schemeClr val="tx1"/>
                </a:solidFill>
                <a:effectLst>
                  <a:outerShdw blurRad="38100" dist="25400" dir="5400000" algn="ctr" rotWithShape="0">
                    <a:srgbClr val="6E747A">
                      <a:alpha val="43000"/>
                    </a:srgbClr>
                  </a:outerShdw>
                </a:effectLst>
              </a:rPr>
              <a:t>Other Findings using EDA</a:t>
            </a:r>
          </a:p>
          <a:p>
            <a:pPr marL="457200" indent="-304800" algn="l">
              <a:buSzPts val="1200"/>
              <a:buFont typeface="Arial" panose="020B0604020202020204" pitchFamily="34" charset="0"/>
              <a:buChar char="●"/>
            </a:pPr>
            <a:r>
              <a:rPr lang="en-US" sz="1200" dirty="0">
                <a:ln w="0"/>
                <a:solidFill>
                  <a:schemeClr val="tx1"/>
                </a:solidFill>
                <a:effectLst>
                  <a:outerShdw blurRad="38100" dist="25400" dir="5400000" algn="ctr" rotWithShape="0">
                    <a:srgbClr val="6E747A">
                      <a:alpha val="43000"/>
                    </a:srgbClr>
                  </a:outerShdw>
                </a:effectLst>
              </a:rPr>
              <a:t>Loans with 10+ years employment, 10%-20% interest rates, credit grades B, C, D, 5K - 20K amounts, and debt consolidation purpose are riskiest.</a:t>
            </a:r>
          </a:p>
          <a:p>
            <a:pPr marL="457200" indent="-304800" algn="l">
              <a:buSzPts val="1200"/>
              <a:buFont typeface="Arial" panose="020B0604020202020204" pitchFamily="34" charset="0"/>
              <a:buChar char="●"/>
            </a:pPr>
            <a:r>
              <a:rPr lang="en-US" sz="1200" dirty="0">
                <a:ln w="0"/>
                <a:solidFill>
                  <a:schemeClr val="tx1"/>
                </a:solidFill>
                <a:effectLst>
                  <a:outerShdw blurRad="38100" dist="25400" dir="5400000" algn="ctr" rotWithShape="0">
                    <a:srgbClr val="6E747A">
                      <a:alpha val="43000"/>
                    </a:srgbClr>
                  </a:outerShdw>
                </a:effectLst>
              </a:rPr>
              <a:t>Defaulters' loans are 20%-35% of annual income, with higher median interest rates.</a:t>
            </a:r>
          </a:p>
          <a:p>
            <a:pPr marL="457200" indent="-304800" algn="l">
              <a:buSzPts val="1200"/>
              <a:buFont typeface="Arial" panose="020B0604020202020204" pitchFamily="34" charset="0"/>
              <a:buChar char="●"/>
            </a:pPr>
            <a:r>
              <a:rPr lang="en-US" sz="1200" dirty="0">
                <a:ln w="0"/>
                <a:solidFill>
                  <a:schemeClr val="tx1"/>
                </a:solidFill>
                <a:effectLst>
                  <a:outerShdw blurRad="38100" dist="25400" dir="5400000" algn="ctr" rotWithShape="0">
                    <a:srgbClr val="6E747A">
                      <a:alpha val="43000"/>
                    </a:srgbClr>
                  </a:outerShdw>
                </a:effectLst>
              </a:rPr>
              <a:t>Nearly 50% of high loan amounts get defaulted; high loan amounts and interest rates are risky.</a:t>
            </a:r>
          </a:p>
          <a:p>
            <a:pPr marL="457200" indent="-304800" algn="l">
              <a:buSzPts val="1200"/>
              <a:buFont typeface="Arial" panose="020B0604020202020204" pitchFamily="34" charset="0"/>
              <a:buChar char="●"/>
            </a:pPr>
            <a:r>
              <a:rPr lang="en-US" sz="1200" dirty="0">
                <a:ln w="0"/>
                <a:solidFill>
                  <a:schemeClr val="tx1"/>
                </a:solidFill>
                <a:effectLst>
                  <a:outerShdw blurRad="38100" dist="25400" dir="5400000" algn="ctr" rotWithShape="0">
                    <a:srgbClr val="6E747A">
                      <a:alpha val="43000"/>
                    </a:srgbClr>
                  </a:outerShdw>
                </a:effectLst>
              </a:rPr>
              <a:t>Most defaulters rent or have a mortgage, indicating financial burden may lead to defaults.</a:t>
            </a:r>
          </a:p>
          <a:p>
            <a:pPr marL="0" indent="0" algn="l"/>
            <a:endParaRPr lang="en-US" sz="1200" dirty="0">
              <a:ln w="0"/>
              <a:solidFill>
                <a:schemeClr val="tx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5"/>
          <p:cNvSpPr txBox="1"/>
          <p:nvPr/>
        </p:nvSpPr>
        <p:spPr>
          <a:xfrm>
            <a:off x="198730" y="172314"/>
            <a:ext cx="8118831" cy="629877"/>
          </a:xfrm>
          <a:prstGeom prst="rect">
            <a:avLst/>
          </a:prstGeom>
        </p:spPr>
        <p:txBody>
          <a:bodyPr vert="horz" lIns="91440" tIns="45720" rIns="91440" bIns="45720" rtlCol="0" anchor="ctr">
            <a:normAutofit/>
          </a:bodyPr>
          <a:lstStyle>
            <a:lvl1pPr indent="-171450" defTabSz="685800">
              <a:lnSpc>
                <a:spcPct val="90000"/>
              </a:lnSpc>
              <a:spcBef>
                <a:spcPct val="0"/>
              </a:spcBef>
              <a:buFont typeface="Arial" panose="020B0604020202020204" pitchFamily="34" charset="0"/>
              <a:buNone/>
              <a:defRPr sz="3300">
                <a:latin typeface="+mj-lt"/>
                <a:ea typeface="+mj-ea"/>
                <a:cs typeface="+mj-cs"/>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dirty="0"/>
              <a:t>Objectives</a:t>
            </a:r>
            <a:endParaRPr dirty="0"/>
          </a:p>
        </p:txBody>
      </p:sp>
      <p:sp>
        <p:nvSpPr>
          <p:cNvPr id="2" name="Rectangle: Diagonal Corners Rounded 1">
            <a:extLst>
              <a:ext uri="{FF2B5EF4-FFF2-40B4-BE49-F238E27FC236}">
                <a16:creationId xmlns:a16="http://schemas.microsoft.com/office/drawing/2014/main" id="{72A4F11E-1CA8-25DD-8FDD-B7FDCFCFFB78}"/>
              </a:ext>
            </a:extLst>
          </p:cNvPr>
          <p:cNvSpPr/>
          <p:nvPr/>
        </p:nvSpPr>
        <p:spPr>
          <a:xfrm>
            <a:off x="249165" y="960075"/>
            <a:ext cx="8068396" cy="2150269"/>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lvl="0" indent="-330200" algn="l" rtl="0">
              <a:spcBef>
                <a:spcPts val="0"/>
              </a:spcBef>
              <a:spcAft>
                <a:spcPts val="0"/>
              </a:spcAft>
              <a:buSzPts val="1600"/>
              <a:buFont typeface="Wingdings" panose="05000000000000000000" pitchFamily="2" charset="2"/>
              <a:buChar char="Ø"/>
            </a:pPr>
            <a:r>
              <a:rPr lang="en-US" sz="1800" dirty="0"/>
              <a:t>Implement EDA techniques to analyse real-world loan data and gain actionable insights. </a:t>
            </a:r>
          </a:p>
          <a:p>
            <a:pPr marL="457200" lvl="0" indent="-330200" algn="l" rtl="0">
              <a:spcBef>
                <a:spcPts val="0"/>
              </a:spcBef>
              <a:spcAft>
                <a:spcPts val="0"/>
              </a:spcAft>
              <a:buSzPts val="1600"/>
              <a:buFont typeface="Wingdings" panose="05000000000000000000" pitchFamily="2" charset="2"/>
              <a:buChar char="Ø"/>
            </a:pPr>
            <a:r>
              <a:rPr lang="en-US" sz="1800" dirty="0"/>
              <a:t>Identify key factors contributing to loan defaults to reduce business losses.</a:t>
            </a:r>
          </a:p>
          <a:p>
            <a:pPr marL="457200" lvl="0" indent="-330200" algn="l" rtl="0">
              <a:spcBef>
                <a:spcPts val="0"/>
              </a:spcBef>
              <a:spcAft>
                <a:spcPts val="0"/>
              </a:spcAft>
              <a:buSzPts val="1600"/>
              <a:buFont typeface="Wingdings" panose="05000000000000000000" pitchFamily="2" charset="2"/>
              <a:buChar char="Ø"/>
            </a:pPr>
            <a:r>
              <a:rPr lang="en-US" sz="1800" dirty="0"/>
              <a:t>Develop a basic understanding of risk analytics in the banking and financial services industry.</a:t>
            </a:r>
          </a:p>
          <a:p>
            <a:pPr marL="457200" lvl="0" indent="-330200" algn="l" rtl="0">
              <a:spcBef>
                <a:spcPts val="0"/>
              </a:spcBef>
              <a:spcAft>
                <a:spcPts val="0"/>
              </a:spcAft>
              <a:buSzPts val="1600"/>
              <a:buFont typeface="Wingdings" panose="05000000000000000000" pitchFamily="2" charset="2"/>
              <a:buChar char="Ø"/>
            </a:pPr>
            <a:r>
              <a:rPr lang="en-US" sz="1800" dirty="0"/>
              <a:t>Present findings in a business-focused manner to support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39" name="Google Shape;139;p16"/>
          <p:cNvSpPr txBox="1">
            <a:spLocks noGrp="1"/>
          </p:cNvSpPr>
          <p:nvPr>
            <p:ph type="body" idx="4294967295"/>
          </p:nvPr>
        </p:nvSpPr>
        <p:spPr>
          <a:xfrm>
            <a:off x="109494" y="155823"/>
            <a:ext cx="8639651" cy="461962"/>
          </a:xfrm>
          <a:prstGeom prst="rect">
            <a:avLst/>
          </a:prstGeom>
        </p:spPr>
        <p:txBody>
          <a:bodyPr vert="horz" lIns="91440" tIns="45720" rIns="91440" bIns="45720" rtlCol="0" anchor="ctr">
            <a:normAutofit fontScale="92500" lnSpcReduction="20000"/>
          </a:bodyPr>
          <a:lstStyle/>
          <a:p>
            <a:pPr marL="0">
              <a:spcBef>
                <a:spcPct val="0"/>
              </a:spcBef>
              <a:buNone/>
            </a:pPr>
            <a:r>
              <a:rPr lang="en" sz="3300" dirty="0">
                <a:ea typeface="+mj-ea"/>
                <a:cs typeface="+mj-cs"/>
              </a:rPr>
              <a:t>Approach</a:t>
            </a:r>
            <a:endParaRPr sz="3300" dirty="0">
              <a:ea typeface="+mj-ea"/>
              <a:cs typeface="+mj-cs"/>
            </a:endParaRPr>
          </a:p>
        </p:txBody>
      </p:sp>
      <p:grpSp>
        <p:nvGrpSpPr>
          <p:cNvPr id="3" name="Group 2">
            <a:extLst>
              <a:ext uri="{FF2B5EF4-FFF2-40B4-BE49-F238E27FC236}">
                <a16:creationId xmlns:a16="http://schemas.microsoft.com/office/drawing/2014/main" id="{C47B9F9B-6A56-469C-5CF7-1AA6059A6DA7}"/>
              </a:ext>
            </a:extLst>
          </p:cNvPr>
          <p:cNvGrpSpPr/>
          <p:nvPr/>
        </p:nvGrpSpPr>
        <p:grpSpPr>
          <a:xfrm>
            <a:off x="148330" y="927544"/>
            <a:ext cx="8456861" cy="615044"/>
            <a:chOff x="274295" y="1759980"/>
            <a:chExt cx="8456861" cy="615044"/>
          </a:xfrm>
        </p:grpSpPr>
        <p:sp>
          <p:nvSpPr>
            <p:cNvPr id="4" name="Freeform: Shape 3">
              <a:extLst>
                <a:ext uri="{FF2B5EF4-FFF2-40B4-BE49-F238E27FC236}">
                  <a16:creationId xmlns:a16="http://schemas.microsoft.com/office/drawing/2014/main" id="{84167181-974B-7C3F-97F9-6B51C6184764}"/>
                </a:ext>
              </a:extLst>
            </p:cNvPr>
            <p:cNvSpPr/>
            <p:nvPr/>
          </p:nvSpPr>
          <p:spPr>
            <a:xfrm>
              <a:off x="274295" y="1759980"/>
              <a:ext cx="1537611" cy="615044"/>
            </a:xfrm>
            <a:custGeom>
              <a:avLst/>
              <a:gdLst>
                <a:gd name="connsiteX0" fmla="*/ 0 w 1537611"/>
                <a:gd name="connsiteY0" fmla="*/ 0 h 615044"/>
                <a:gd name="connsiteX1" fmla="*/ 1230089 w 1537611"/>
                <a:gd name="connsiteY1" fmla="*/ 0 h 615044"/>
                <a:gd name="connsiteX2" fmla="*/ 1537611 w 1537611"/>
                <a:gd name="connsiteY2" fmla="*/ 307522 h 615044"/>
                <a:gd name="connsiteX3" fmla="*/ 1230089 w 1537611"/>
                <a:gd name="connsiteY3" fmla="*/ 615044 h 615044"/>
                <a:gd name="connsiteX4" fmla="*/ 0 w 1537611"/>
                <a:gd name="connsiteY4" fmla="*/ 615044 h 615044"/>
                <a:gd name="connsiteX5" fmla="*/ 307522 w 1537611"/>
                <a:gd name="connsiteY5" fmla="*/ 307522 h 615044"/>
                <a:gd name="connsiteX6" fmla="*/ 0 w 1537611"/>
                <a:gd name="connsiteY6" fmla="*/ 0 h 61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611" h="615044">
                  <a:moveTo>
                    <a:pt x="0" y="0"/>
                  </a:moveTo>
                  <a:lnTo>
                    <a:pt x="1230089" y="0"/>
                  </a:lnTo>
                  <a:lnTo>
                    <a:pt x="1537611" y="307522"/>
                  </a:lnTo>
                  <a:lnTo>
                    <a:pt x="1230089" y="615044"/>
                  </a:lnTo>
                  <a:lnTo>
                    <a:pt x="0" y="615044"/>
                  </a:lnTo>
                  <a:lnTo>
                    <a:pt x="307522" y="307522"/>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55528" tIns="16002" rIns="323524"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Overview</a:t>
              </a:r>
            </a:p>
          </p:txBody>
        </p:sp>
        <p:sp>
          <p:nvSpPr>
            <p:cNvPr id="5" name="Freeform: Shape 4">
              <a:extLst>
                <a:ext uri="{FF2B5EF4-FFF2-40B4-BE49-F238E27FC236}">
                  <a16:creationId xmlns:a16="http://schemas.microsoft.com/office/drawing/2014/main" id="{C335E6EF-9E18-8832-5918-1747BFF0FFCC}"/>
                </a:ext>
              </a:extLst>
            </p:cNvPr>
            <p:cNvSpPr/>
            <p:nvPr/>
          </p:nvSpPr>
          <p:spPr>
            <a:xfrm>
              <a:off x="1658145" y="1759980"/>
              <a:ext cx="1537611" cy="615044"/>
            </a:xfrm>
            <a:custGeom>
              <a:avLst/>
              <a:gdLst>
                <a:gd name="connsiteX0" fmla="*/ 0 w 1537611"/>
                <a:gd name="connsiteY0" fmla="*/ 0 h 615044"/>
                <a:gd name="connsiteX1" fmla="*/ 1230089 w 1537611"/>
                <a:gd name="connsiteY1" fmla="*/ 0 h 615044"/>
                <a:gd name="connsiteX2" fmla="*/ 1537611 w 1537611"/>
                <a:gd name="connsiteY2" fmla="*/ 307522 h 615044"/>
                <a:gd name="connsiteX3" fmla="*/ 1230089 w 1537611"/>
                <a:gd name="connsiteY3" fmla="*/ 615044 h 615044"/>
                <a:gd name="connsiteX4" fmla="*/ 0 w 1537611"/>
                <a:gd name="connsiteY4" fmla="*/ 615044 h 615044"/>
                <a:gd name="connsiteX5" fmla="*/ 307522 w 1537611"/>
                <a:gd name="connsiteY5" fmla="*/ 307522 h 615044"/>
                <a:gd name="connsiteX6" fmla="*/ 0 w 1537611"/>
                <a:gd name="connsiteY6" fmla="*/ 0 h 61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611" h="615044">
                  <a:moveTo>
                    <a:pt x="0" y="0"/>
                  </a:moveTo>
                  <a:lnTo>
                    <a:pt x="1230089" y="0"/>
                  </a:lnTo>
                  <a:lnTo>
                    <a:pt x="1537611" y="307522"/>
                  </a:lnTo>
                  <a:lnTo>
                    <a:pt x="1230089" y="615044"/>
                  </a:lnTo>
                  <a:lnTo>
                    <a:pt x="0" y="615044"/>
                  </a:lnTo>
                  <a:lnTo>
                    <a:pt x="307522" y="307522"/>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55528" tIns="16002" rIns="323524"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Clean Up</a:t>
              </a:r>
            </a:p>
          </p:txBody>
        </p:sp>
        <p:sp>
          <p:nvSpPr>
            <p:cNvPr id="6" name="Freeform: Shape 5">
              <a:extLst>
                <a:ext uri="{FF2B5EF4-FFF2-40B4-BE49-F238E27FC236}">
                  <a16:creationId xmlns:a16="http://schemas.microsoft.com/office/drawing/2014/main" id="{F6B8AA46-1A5D-F34A-4092-EEFE38975E90}"/>
                </a:ext>
              </a:extLst>
            </p:cNvPr>
            <p:cNvSpPr/>
            <p:nvPr/>
          </p:nvSpPr>
          <p:spPr>
            <a:xfrm>
              <a:off x="3041995" y="1759980"/>
              <a:ext cx="1537611" cy="615044"/>
            </a:xfrm>
            <a:custGeom>
              <a:avLst/>
              <a:gdLst>
                <a:gd name="connsiteX0" fmla="*/ 0 w 1537611"/>
                <a:gd name="connsiteY0" fmla="*/ 0 h 615044"/>
                <a:gd name="connsiteX1" fmla="*/ 1230089 w 1537611"/>
                <a:gd name="connsiteY1" fmla="*/ 0 h 615044"/>
                <a:gd name="connsiteX2" fmla="*/ 1537611 w 1537611"/>
                <a:gd name="connsiteY2" fmla="*/ 307522 h 615044"/>
                <a:gd name="connsiteX3" fmla="*/ 1230089 w 1537611"/>
                <a:gd name="connsiteY3" fmla="*/ 615044 h 615044"/>
                <a:gd name="connsiteX4" fmla="*/ 0 w 1537611"/>
                <a:gd name="connsiteY4" fmla="*/ 615044 h 615044"/>
                <a:gd name="connsiteX5" fmla="*/ 307522 w 1537611"/>
                <a:gd name="connsiteY5" fmla="*/ 307522 h 615044"/>
                <a:gd name="connsiteX6" fmla="*/ 0 w 1537611"/>
                <a:gd name="connsiteY6" fmla="*/ 0 h 61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611" h="615044">
                  <a:moveTo>
                    <a:pt x="0" y="0"/>
                  </a:moveTo>
                  <a:lnTo>
                    <a:pt x="1230089" y="0"/>
                  </a:lnTo>
                  <a:lnTo>
                    <a:pt x="1537611" y="307522"/>
                  </a:lnTo>
                  <a:lnTo>
                    <a:pt x="1230089" y="615044"/>
                  </a:lnTo>
                  <a:lnTo>
                    <a:pt x="0" y="615044"/>
                  </a:lnTo>
                  <a:lnTo>
                    <a:pt x="307522" y="307522"/>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355528" tIns="16002" rIns="323524"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Variables of Interest</a:t>
              </a:r>
            </a:p>
          </p:txBody>
        </p:sp>
        <p:sp>
          <p:nvSpPr>
            <p:cNvPr id="7" name="Freeform: Shape 6">
              <a:extLst>
                <a:ext uri="{FF2B5EF4-FFF2-40B4-BE49-F238E27FC236}">
                  <a16:creationId xmlns:a16="http://schemas.microsoft.com/office/drawing/2014/main" id="{97F69D43-93B1-3121-5652-0BDE762FA568}"/>
                </a:ext>
              </a:extLst>
            </p:cNvPr>
            <p:cNvSpPr/>
            <p:nvPr/>
          </p:nvSpPr>
          <p:spPr>
            <a:xfrm>
              <a:off x="4425845" y="1759980"/>
              <a:ext cx="1537611" cy="615044"/>
            </a:xfrm>
            <a:custGeom>
              <a:avLst/>
              <a:gdLst>
                <a:gd name="connsiteX0" fmla="*/ 0 w 1537611"/>
                <a:gd name="connsiteY0" fmla="*/ 0 h 615044"/>
                <a:gd name="connsiteX1" fmla="*/ 1230089 w 1537611"/>
                <a:gd name="connsiteY1" fmla="*/ 0 h 615044"/>
                <a:gd name="connsiteX2" fmla="*/ 1537611 w 1537611"/>
                <a:gd name="connsiteY2" fmla="*/ 307522 h 615044"/>
                <a:gd name="connsiteX3" fmla="*/ 1230089 w 1537611"/>
                <a:gd name="connsiteY3" fmla="*/ 615044 h 615044"/>
                <a:gd name="connsiteX4" fmla="*/ 0 w 1537611"/>
                <a:gd name="connsiteY4" fmla="*/ 615044 h 615044"/>
                <a:gd name="connsiteX5" fmla="*/ 307522 w 1537611"/>
                <a:gd name="connsiteY5" fmla="*/ 307522 h 615044"/>
                <a:gd name="connsiteX6" fmla="*/ 0 w 1537611"/>
                <a:gd name="connsiteY6" fmla="*/ 0 h 61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611" h="615044">
                  <a:moveTo>
                    <a:pt x="0" y="0"/>
                  </a:moveTo>
                  <a:lnTo>
                    <a:pt x="1230089" y="0"/>
                  </a:lnTo>
                  <a:lnTo>
                    <a:pt x="1537611" y="307522"/>
                  </a:lnTo>
                  <a:lnTo>
                    <a:pt x="1230089" y="615044"/>
                  </a:lnTo>
                  <a:lnTo>
                    <a:pt x="0" y="615044"/>
                  </a:lnTo>
                  <a:lnTo>
                    <a:pt x="307522" y="307522"/>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55528" tIns="16002" rIns="323524" bIns="16002" numCol="1" spcCol="1270" anchor="ctr" anchorCtr="0">
              <a:noAutofit/>
            </a:bodyPr>
            <a:lstStyle/>
            <a:p>
              <a:pPr marL="0" lvl="0" indent="0" algn="ctr" defTabSz="533400">
                <a:lnSpc>
                  <a:spcPct val="90000"/>
                </a:lnSpc>
                <a:spcBef>
                  <a:spcPct val="0"/>
                </a:spcBef>
                <a:spcAft>
                  <a:spcPct val="35000"/>
                </a:spcAft>
                <a:buNone/>
              </a:pPr>
              <a:r>
                <a:rPr lang="en-US" sz="1200" b="1" i="0" kern="1200" dirty="0"/>
                <a:t>Data Visualization</a:t>
              </a:r>
              <a:endParaRPr lang="en-US" sz="1200" kern="1200" dirty="0"/>
            </a:p>
          </p:txBody>
        </p:sp>
        <p:sp>
          <p:nvSpPr>
            <p:cNvPr id="8" name="Freeform: Shape 7">
              <a:extLst>
                <a:ext uri="{FF2B5EF4-FFF2-40B4-BE49-F238E27FC236}">
                  <a16:creationId xmlns:a16="http://schemas.microsoft.com/office/drawing/2014/main" id="{5C865FB1-B944-770D-F351-F449D2897A83}"/>
                </a:ext>
              </a:extLst>
            </p:cNvPr>
            <p:cNvSpPr/>
            <p:nvPr/>
          </p:nvSpPr>
          <p:spPr>
            <a:xfrm>
              <a:off x="5809695" y="1759980"/>
              <a:ext cx="1537611" cy="615044"/>
            </a:xfrm>
            <a:custGeom>
              <a:avLst/>
              <a:gdLst>
                <a:gd name="connsiteX0" fmla="*/ 0 w 1537611"/>
                <a:gd name="connsiteY0" fmla="*/ 0 h 615044"/>
                <a:gd name="connsiteX1" fmla="*/ 1230089 w 1537611"/>
                <a:gd name="connsiteY1" fmla="*/ 0 h 615044"/>
                <a:gd name="connsiteX2" fmla="*/ 1537611 w 1537611"/>
                <a:gd name="connsiteY2" fmla="*/ 307522 h 615044"/>
                <a:gd name="connsiteX3" fmla="*/ 1230089 w 1537611"/>
                <a:gd name="connsiteY3" fmla="*/ 615044 h 615044"/>
                <a:gd name="connsiteX4" fmla="*/ 0 w 1537611"/>
                <a:gd name="connsiteY4" fmla="*/ 615044 h 615044"/>
                <a:gd name="connsiteX5" fmla="*/ 307522 w 1537611"/>
                <a:gd name="connsiteY5" fmla="*/ 307522 h 615044"/>
                <a:gd name="connsiteX6" fmla="*/ 0 w 1537611"/>
                <a:gd name="connsiteY6" fmla="*/ 0 h 61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611" h="615044">
                  <a:moveTo>
                    <a:pt x="0" y="0"/>
                  </a:moveTo>
                  <a:lnTo>
                    <a:pt x="1230089" y="0"/>
                  </a:lnTo>
                  <a:lnTo>
                    <a:pt x="1537611" y="307522"/>
                  </a:lnTo>
                  <a:lnTo>
                    <a:pt x="1230089" y="615044"/>
                  </a:lnTo>
                  <a:lnTo>
                    <a:pt x="0" y="615044"/>
                  </a:lnTo>
                  <a:lnTo>
                    <a:pt x="307522" y="307522"/>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55528" tIns="16002" rIns="323524" bIns="16002" numCol="1" spcCol="1270" anchor="ctr" anchorCtr="0">
              <a:noAutofit/>
            </a:bodyPr>
            <a:lstStyle/>
            <a:p>
              <a:pPr marL="0" lvl="0" indent="0" algn="ctr" defTabSz="533400">
                <a:lnSpc>
                  <a:spcPct val="90000"/>
                </a:lnSpc>
                <a:spcBef>
                  <a:spcPct val="0"/>
                </a:spcBef>
                <a:spcAft>
                  <a:spcPct val="35000"/>
                </a:spcAft>
                <a:buNone/>
              </a:pPr>
              <a:r>
                <a:rPr lang="en-US" sz="1200" kern="1200" dirty="0"/>
                <a:t>Perform Analysis</a:t>
              </a:r>
            </a:p>
          </p:txBody>
        </p:sp>
        <p:sp>
          <p:nvSpPr>
            <p:cNvPr id="9" name="Freeform: Shape 8">
              <a:extLst>
                <a:ext uri="{FF2B5EF4-FFF2-40B4-BE49-F238E27FC236}">
                  <a16:creationId xmlns:a16="http://schemas.microsoft.com/office/drawing/2014/main" id="{BD77B993-ABD6-FD37-613A-E135B6DF94C4}"/>
                </a:ext>
              </a:extLst>
            </p:cNvPr>
            <p:cNvSpPr/>
            <p:nvPr/>
          </p:nvSpPr>
          <p:spPr>
            <a:xfrm>
              <a:off x="7193545" y="1759980"/>
              <a:ext cx="1537611" cy="615044"/>
            </a:xfrm>
            <a:custGeom>
              <a:avLst/>
              <a:gdLst>
                <a:gd name="connsiteX0" fmla="*/ 0 w 1537611"/>
                <a:gd name="connsiteY0" fmla="*/ 0 h 615044"/>
                <a:gd name="connsiteX1" fmla="*/ 1230089 w 1537611"/>
                <a:gd name="connsiteY1" fmla="*/ 0 h 615044"/>
                <a:gd name="connsiteX2" fmla="*/ 1537611 w 1537611"/>
                <a:gd name="connsiteY2" fmla="*/ 307522 h 615044"/>
                <a:gd name="connsiteX3" fmla="*/ 1230089 w 1537611"/>
                <a:gd name="connsiteY3" fmla="*/ 615044 h 615044"/>
                <a:gd name="connsiteX4" fmla="*/ 0 w 1537611"/>
                <a:gd name="connsiteY4" fmla="*/ 615044 h 615044"/>
                <a:gd name="connsiteX5" fmla="*/ 307522 w 1537611"/>
                <a:gd name="connsiteY5" fmla="*/ 307522 h 615044"/>
                <a:gd name="connsiteX6" fmla="*/ 0 w 1537611"/>
                <a:gd name="connsiteY6" fmla="*/ 0 h 61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7611" h="615044">
                  <a:moveTo>
                    <a:pt x="0" y="0"/>
                  </a:moveTo>
                  <a:lnTo>
                    <a:pt x="1230089" y="0"/>
                  </a:lnTo>
                  <a:lnTo>
                    <a:pt x="1537611" y="307522"/>
                  </a:lnTo>
                  <a:lnTo>
                    <a:pt x="1230089" y="615044"/>
                  </a:lnTo>
                  <a:lnTo>
                    <a:pt x="0" y="615044"/>
                  </a:lnTo>
                  <a:lnTo>
                    <a:pt x="307522" y="307522"/>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55528" tIns="16002" rIns="323524" bIns="16002" numCol="1" spcCol="1270" anchor="ctr" anchorCtr="0">
              <a:noAutofit/>
            </a:bodyPr>
            <a:lstStyle/>
            <a:p>
              <a:pPr marL="0" lvl="0" indent="0" algn="ctr" defTabSz="533400">
                <a:lnSpc>
                  <a:spcPct val="90000"/>
                </a:lnSpc>
                <a:spcBef>
                  <a:spcPct val="0"/>
                </a:spcBef>
                <a:spcAft>
                  <a:spcPct val="35000"/>
                </a:spcAft>
                <a:buNone/>
              </a:pPr>
              <a:r>
                <a:rPr lang="en-US" sz="1200" b="1" i="0" kern="1200" dirty="0"/>
                <a:t>Identifying Patterns and Anomalies</a:t>
              </a:r>
              <a:endParaRPr lang="en-US" sz="1200" kern="1200" dirty="0"/>
            </a:p>
          </p:txBody>
        </p:sp>
      </p:grpSp>
      <p:sp>
        <p:nvSpPr>
          <p:cNvPr id="11" name="TextBox 10">
            <a:extLst>
              <a:ext uri="{FF2B5EF4-FFF2-40B4-BE49-F238E27FC236}">
                <a16:creationId xmlns:a16="http://schemas.microsoft.com/office/drawing/2014/main" id="{8CC83458-7B4A-80B0-C757-86B8FD6F6513}"/>
              </a:ext>
            </a:extLst>
          </p:cNvPr>
          <p:cNvSpPr txBox="1"/>
          <p:nvPr/>
        </p:nvSpPr>
        <p:spPr>
          <a:xfrm>
            <a:off x="121620" y="1795619"/>
            <a:ext cx="8750877" cy="253916"/>
          </a:xfrm>
          <a:prstGeom prst="rect">
            <a:avLst/>
          </a:prstGeom>
          <a:noFill/>
        </p:spPr>
        <p:txBody>
          <a:bodyPr wrap="square">
            <a:spAutoFit/>
          </a:bodyPr>
          <a:lstStyle/>
          <a:p>
            <a:pPr algn="l"/>
            <a:r>
              <a:rPr lang="en-US" sz="1050" b="1" i="0" dirty="0">
                <a:solidFill>
                  <a:srgbClr val="0D0D0D"/>
                </a:solidFill>
                <a:effectLst/>
                <a:highlight>
                  <a:srgbClr val="FFFFFF"/>
                </a:highlight>
              </a:rPr>
              <a:t>Data Overview</a:t>
            </a:r>
            <a:r>
              <a:rPr lang="en-US" sz="1050" b="0" i="0" dirty="0">
                <a:solidFill>
                  <a:srgbClr val="0D0D0D"/>
                </a:solidFill>
                <a:effectLst/>
                <a:highlight>
                  <a:srgbClr val="FFFFFF"/>
                </a:highlight>
              </a:rPr>
              <a:t>: Review the dataset to understand its structure, types of variables, and basic statistics.</a:t>
            </a:r>
          </a:p>
        </p:txBody>
      </p:sp>
      <p:sp>
        <p:nvSpPr>
          <p:cNvPr id="12" name="TextBox 11">
            <a:extLst>
              <a:ext uri="{FF2B5EF4-FFF2-40B4-BE49-F238E27FC236}">
                <a16:creationId xmlns:a16="http://schemas.microsoft.com/office/drawing/2014/main" id="{627A15B7-2C21-183B-C424-1E53339F452C}"/>
              </a:ext>
            </a:extLst>
          </p:cNvPr>
          <p:cNvSpPr txBox="1"/>
          <p:nvPr/>
        </p:nvSpPr>
        <p:spPr>
          <a:xfrm>
            <a:off x="121620" y="2153565"/>
            <a:ext cx="8750877" cy="253916"/>
          </a:xfrm>
          <a:prstGeom prst="rect">
            <a:avLst/>
          </a:prstGeom>
          <a:noFill/>
        </p:spPr>
        <p:txBody>
          <a:bodyPr wrap="square">
            <a:spAutoFit/>
          </a:bodyPr>
          <a:lstStyle/>
          <a:p>
            <a:pPr algn="l"/>
            <a:r>
              <a:rPr lang="en-US" sz="1050" b="1" i="0" dirty="0">
                <a:solidFill>
                  <a:srgbClr val="0D0D0D"/>
                </a:solidFill>
                <a:effectLst/>
                <a:highlight>
                  <a:srgbClr val="FFFFFF"/>
                </a:highlight>
              </a:rPr>
              <a:t>Data Cleanup</a:t>
            </a:r>
            <a:r>
              <a:rPr lang="en-US" sz="1050" b="0" i="0" dirty="0">
                <a:solidFill>
                  <a:srgbClr val="0D0D0D"/>
                </a:solidFill>
                <a:effectLst/>
                <a:highlight>
                  <a:srgbClr val="FFFFFF"/>
                </a:highlight>
              </a:rPr>
              <a:t>: Remove the null fields, irrelevant fields, treat missing data, outliers.  </a:t>
            </a:r>
          </a:p>
        </p:txBody>
      </p:sp>
      <p:sp>
        <p:nvSpPr>
          <p:cNvPr id="13" name="TextBox 12">
            <a:extLst>
              <a:ext uri="{FF2B5EF4-FFF2-40B4-BE49-F238E27FC236}">
                <a16:creationId xmlns:a16="http://schemas.microsoft.com/office/drawing/2014/main" id="{222ADAB4-C7F0-E9EC-2A66-42DBBB941CF9}"/>
              </a:ext>
            </a:extLst>
          </p:cNvPr>
          <p:cNvSpPr txBox="1"/>
          <p:nvPr/>
        </p:nvSpPr>
        <p:spPr>
          <a:xfrm>
            <a:off x="121620" y="2511511"/>
            <a:ext cx="8750877" cy="253916"/>
          </a:xfrm>
          <a:prstGeom prst="rect">
            <a:avLst/>
          </a:prstGeom>
          <a:noFill/>
        </p:spPr>
        <p:txBody>
          <a:bodyPr wrap="square">
            <a:spAutoFit/>
          </a:bodyPr>
          <a:lstStyle/>
          <a:p>
            <a:pPr algn="l"/>
            <a:r>
              <a:rPr lang="en-US" sz="1050" b="1" i="0" dirty="0">
                <a:solidFill>
                  <a:srgbClr val="0D0D0D"/>
                </a:solidFill>
                <a:effectLst/>
                <a:highlight>
                  <a:srgbClr val="FFFFFF"/>
                </a:highlight>
              </a:rPr>
              <a:t>Identify Variables of Interest</a:t>
            </a:r>
            <a:r>
              <a:rPr lang="en-US" sz="1050" b="0" i="0" dirty="0">
                <a:solidFill>
                  <a:srgbClr val="0D0D0D"/>
                </a:solidFill>
                <a:effectLst/>
                <a:highlight>
                  <a:srgbClr val="FFFFFF"/>
                </a:highlight>
              </a:rPr>
              <a:t>: Identify key variables such as loan amount, interest rate, term, grade, and loan status.</a:t>
            </a:r>
          </a:p>
        </p:txBody>
      </p:sp>
      <p:sp>
        <p:nvSpPr>
          <p:cNvPr id="15" name="TextBox 14">
            <a:extLst>
              <a:ext uri="{FF2B5EF4-FFF2-40B4-BE49-F238E27FC236}">
                <a16:creationId xmlns:a16="http://schemas.microsoft.com/office/drawing/2014/main" id="{E2528DE0-AC06-0FA1-125E-E432343B1FBE}"/>
              </a:ext>
            </a:extLst>
          </p:cNvPr>
          <p:cNvSpPr txBox="1"/>
          <p:nvPr/>
        </p:nvSpPr>
        <p:spPr>
          <a:xfrm>
            <a:off x="139190" y="2869457"/>
            <a:ext cx="8943967" cy="415498"/>
          </a:xfrm>
          <a:prstGeom prst="rect">
            <a:avLst/>
          </a:prstGeom>
          <a:noFill/>
        </p:spPr>
        <p:txBody>
          <a:bodyPr wrap="square">
            <a:spAutoFit/>
          </a:bodyPr>
          <a:lstStyle>
            <a:defPPr>
              <a:defRPr lang="en-US"/>
            </a:defPPr>
            <a:lvl1pPr>
              <a:defRPr sz="1050" b="1" i="0">
                <a:solidFill>
                  <a:srgbClr val="0D0D0D"/>
                </a:solidFill>
                <a:effectLst/>
                <a:highlight>
                  <a:srgbClr val="FFFFFF"/>
                </a:highlight>
                <a:latin typeface="Söhne"/>
              </a:defRPr>
            </a:lvl1pPr>
          </a:lstStyle>
          <a:p>
            <a:r>
              <a:rPr lang="en-US" dirty="0">
                <a:latin typeface="+mn-lt"/>
              </a:rPr>
              <a:t>Data Visualization: </a:t>
            </a:r>
            <a:r>
              <a:rPr lang="en-US" b="0" dirty="0">
                <a:latin typeface="+mn-lt"/>
              </a:rPr>
              <a:t>Create visualizations such as histograms, box plots, scatter plots, and bar charts to explore distributions, relationships, and trends within the data. </a:t>
            </a:r>
          </a:p>
        </p:txBody>
      </p:sp>
      <p:sp>
        <p:nvSpPr>
          <p:cNvPr id="17" name="TextBox 16">
            <a:extLst>
              <a:ext uri="{FF2B5EF4-FFF2-40B4-BE49-F238E27FC236}">
                <a16:creationId xmlns:a16="http://schemas.microsoft.com/office/drawing/2014/main" id="{B063296B-7E37-F81A-1F62-1F9412CF75DC}"/>
              </a:ext>
            </a:extLst>
          </p:cNvPr>
          <p:cNvSpPr txBox="1"/>
          <p:nvPr/>
        </p:nvSpPr>
        <p:spPr>
          <a:xfrm>
            <a:off x="109494" y="3800458"/>
            <a:ext cx="8763003" cy="415498"/>
          </a:xfrm>
          <a:prstGeom prst="rect">
            <a:avLst/>
          </a:prstGeom>
          <a:noFill/>
        </p:spPr>
        <p:txBody>
          <a:bodyPr wrap="square">
            <a:spAutoFit/>
          </a:bodyPr>
          <a:lstStyle>
            <a:defPPr>
              <a:defRPr lang="en-US"/>
            </a:defPPr>
            <a:lvl1pPr>
              <a:defRPr sz="1050" b="1" i="0">
                <a:solidFill>
                  <a:srgbClr val="0D0D0D"/>
                </a:solidFill>
                <a:effectLst/>
                <a:highlight>
                  <a:srgbClr val="FFFFFF"/>
                </a:highlight>
                <a:latin typeface="Söhne"/>
              </a:defRPr>
            </a:lvl1pPr>
          </a:lstStyle>
          <a:p>
            <a:r>
              <a:rPr lang="en-US" dirty="0">
                <a:latin typeface="+mn-lt"/>
              </a:rPr>
              <a:t>Identifying Patterns and Anomalies: </a:t>
            </a:r>
            <a:r>
              <a:rPr lang="en-US" b="0" dirty="0">
                <a:latin typeface="+mn-lt"/>
              </a:rPr>
              <a:t>Analyze patterns and detect anomalies or outliers in the data. This includes examining loan performance across different borrower segments (e.g., by grade or purpose) and identifying any unusual patterns or trends that could impact the analysis.</a:t>
            </a:r>
          </a:p>
        </p:txBody>
      </p:sp>
      <p:sp>
        <p:nvSpPr>
          <p:cNvPr id="19" name="TextBox 18">
            <a:extLst>
              <a:ext uri="{FF2B5EF4-FFF2-40B4-BE49-F238E27FC236}">
                <a16:creationId xmlns:a16="http://schemas.microsoft.com/office/drawing/2014/main" id="{54F67518-4E27-0AA4-BB78-2DB4441FCB07}"/>
              </a:ext>
            </a:extLst>
          </p:cNvPr>
          <p:cNvSpPr txBox="1"/>
          <p:nvPr/>
        </p:nvSpPr>
        <p:spPr>
          <a:xfrm>
            <a:off x="109494" y="3388985"/>
            <a:ext cx="8763003" cy="253916"/>
          </a:xfrm>
          <a:prstGeom prst="rect">
            <a:avLst/>
          </a:prstGeom>
          <a:noFill/>
        </p:spPr>
        <p:txBody>
          <a:bodyPr wrap="square">
            <a:spAutoFit/>
          </a:bodyPr>
          <a:lstStyle>
            <a:defPPr>
              <a:defRPr lang="en-US"/>
            </a:defPPr>
            <a:lvl1pPr>
              <a:defRPr sz="1050" b="1" i="0">
                <a:solidFill>
                  <a:srgbClr val="0D0D0D"/>
                </a:solidFill>
                <a:effectLst/>
                <a:highlight>
                  <a:srgbClr val="FFFFFF"/>
                </a:highlight>
                <a:latin typeface="Söhne"/>
              </a:defRPr>
            </a:lvl1pPr>
          </a:lstStyle>
          <a:p>
            <a:r>
              <a:rPr lang="en-US" dirty="0">
                <a:latin typeface="+mn-lt"/>
              </a:rPr>
              <a:t>Perform Analysis:</a:t>
            </a:r>
            <a:r>
              <a:rPr lang="en-US" b="0" dirty="0">
                <a:latin typeface="+mn-lt"/>
              </a:rPr>
              <a:t> Compute correlation matrices and use heatmaps to identify relationships between numerical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15"/>
          <p:cNvSpPr txBox="1"/>
          <p:nvPr/>
        </p:nvSpPr>
        <p:spPr>
          <a:xfrm>
            <a:off x="198730" y="172314"/>
            <a:ext cx="8118831" cy="629877"/>
          </a:xfrm>
          <a:prstGeom prst="rect">
            <a:avLst/>
          </a:prstGeom>
        </p:spPr>
        <p:txBody>
          <a:bodyPr vert="horz" lIns="91440" tIns="45720" rIns="91440" bIns="45720" rtlCol="0" anchor="ctr">
            <a:normAutofit/>
          </a:bodyPr>
          <a:lstStyle>
            <a:lvl1pPr defTabSz="685800">
              <a:lnSpc>
                <a:spcPct val="90000"/>
              </a:lnSpc>
              <a:spcBef>
                <a:spcPct val="0"/>
              </a:spcBef>
              <a:buNone/>
              <a:defRPr sz="3300">
                <a:latin typeface="+mj-lt"/>
                <a:ea typeface="+mj-ea"/>
                <a:cs typeface="+mj-cs"/>
              </a:defRPr>
            </a:lvl1pPr>
          </a:lstStyle>
          <a:p>
            <a:r>
              <a:rPr lang="en-US" dirty="0"/>
              <a:t>Data Clean Up</a:t>
            </a:r>
            <a:endParaRPr dirty="0"/>
          </a:p>
        </p:txBody>
      </p:sp>
      <p:sp>
        <p:nvSpPr>
          <p:cNvPr id="8" name="TextBox 7">
            <a:extLst>
              <a:ext uri="{FF2B5EF4-FFF2-40B4-BE49-F238E27FC236}">
                <a16:creationId xmlns:a16="http://schemas.microsoft.com/office/drawing/2014/main" id="{A50F9145-5965-4A71-BA02-467C53AFC6AD}"/>
              </a:ext>
            </a:extLst>
          </p:cNvPr>
          <p:cNvSpPr txBox="1"/>
          <p:nvPr/>
        </p:nvSpPr>
        <p:spPr>
          <a:xfrm>
            <a:off x="198730" y="1894839"/>
            <a:ext cx="7985052" cy="369332"/>
          </a:xfrm>
          <a:prstGeom prst="rect">
            <a:avLst/>
          </a:prstGeom>
          <a:noFill/>
        </p:spPr>
        <p:txBody>
          <a:bodyPr wrap="square">
            <a:spAutoFit/>
          </a:bodyPr>
          <a:lstStyle/>
          <a:p>
            <a:r>
              <a:rPr lang="en-US" dirty="0"/>
              <a:t>Loan data is for all loans issued through the time period 2007 to 2011.</a:t>
            </a:r>
          </a:p>
        </p:txBody>
      </p:sp>
      <p:sp>
        <p:nvSpPr>
          <p:cNvPr id="12" name="TextBox 11">
            <a:extLst>
              <a:ext uri="{FF2B5EF4-FFF2-40B4-BE49-F238E27FC236}">
                <a16:creationId xmlns:a16="http://schemas.microsoft.com/office/drawing/2014/main" id="{7A443955-1867-46E0-DBE1-3F8C47CC7768}"/>
              </a:ext>
            </a:extLst>
          </p:cNvPr>
          <p:cNvSpPr txBox="1"/>
          <p:nvPr/>
        </p:nvSpPr>
        <p:spPr>
          <a:xfrm>
            <a:off x="198730" y="1171915"/>
            <a:ext cx="7933888" cy="646331"/>
          </a:xfrm>
          <a:prstGeom prst="rect">
            <a:avLst/>
          </a:prstGeom>
          <a:noFill/>
        </p:spPr>
        <p:txBody>
          <a:bodyPr wrap="square">
            <a:spAutoFit/>
          </a:bodyPr>
          <a:lstStyle/>
          <a:p>
            <a:r>
              <a:rPr lang="en-US" dirty="0"/>
              <a:t>The data contains information about past loan applicants and whether they ‘defaulted’ or not</a:t>
            </a:r>
          </a:p>
        </p:txBody>
      </p:sp>
      <p:sp>
        <p:nvSpPr>
          <p:cNvPr id="15" name="TextBox 14">
            <a:extLst>
              <a:ext uri="{FF2B5EF4-FFF2-40B4-BE49-F238E27FC236}">
                <a16:creationId xmlns:a16="http://schemas.microsoft.com/office/drawing/2014/main" id="{076CA2D7-2272-DF01-4D19-F6A6758C58F8}"/>
              </a:ext>
            </a:extLst>
          </p:cNvPr>
          <p:cNvSpPr txBox="1"/>
          <p:nvPr/>
        </p:nvSpPr>
        <p:spPr>
          <a:xfrm>
            <a:off x="198730" y="2387084"/>
            <a:ext cx="4572000" cy="369332"/>
          </a:xfrm>
          <a:prstGeom prst="rect">
            <a:avLst/>
          </a:prstGeom>
          <a:noFill/>
        </p:spPr>
        <p:txBody>
          <a:bodyPr wrap="square">
            <a:spAutoFit/>
          </a:bodyPr>
          <a:lstStyle/>
          <a:p>
            <a:r>
              <a:rPr lang="en-US" dirty="0"/>
              <a:t>These are the steps followed in Data Cleanup</a:t>
            </a:r>
          </a:p>
        </p:txBody>
      </p:sp>
      <p:graphicFrame>
        <p:nvGraphicFramePr>
          <p:cNvPr id="16" name="Diagram 15">
            <a:extLst>
              <a:ext uri="{FF2B5EF4-FFF2-40B4-BE49-F238E27FC236}">
                <a16:creationId xmlns:a16="http://schemas.microsoft.com/office/drawing/2014/main" id="{FE9D4FFC-C499-B5A7-76B7-584885AC773C}"/>
              </a:ext>
            </a:extLst>
          </p:cNvPr>
          <p:cNvGraphicFramePr/>
          <p:nvPr>
            <p:extLst>
              <p:ext uri="{D42A27DB-BD31-4B8C-83A1-F6EECF244321}">
                <p14:modId xmlns:p14="http://schemas.microsoft.com/office/powerpoint/2010/main" val="1473355360"/>
              </p:ext>
            </p:extLst>
          </p:nvPr>
        </p:nvGraphicFramePr>
        <p:xfrm>
          <a:off x="653547" y="1887258"/>
          <a:ext cx="6751708" cy="31566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508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52171"/>
            <a:ext cx="7886700" cy="751393"/>
          </a:xfrm>
        </p:spPr>
        <p:txBody>
          <a:bodyPr/>
          <a:lstStyle/>
          <a:p>
            <a:r>
              <a:rPr lang="en-US" dirty="0"/>
              <a:t>EDA- Univariate</a:t>
            </a:r>
          </a:p>
        </p:txBody>
      </p:sp>
      <p:pic>
        <p:nvPicPr>
          <p:cNvPr id="6" name="Picture 5">
            <a:extLst>
              <a:ext uri="{FF2B5EF4-FFF2-40B4-BE49-F238E27FC236}">
                <a16:creationId xmlns:a16="http://schemas.microsoft.com/office/drawing/2014/main" id="{64C80AFA-E856-CAA3-5A7B-BA7F112CA83B}"/>
              </a:ext>
            </a:extLst>
          </p:cNvPr>
          <p:cNvPicPr>
            <a:picLocks noChangeAspect="1"/>
          </p:cNvPicPr>
          <p:nvPr/>
        </p:nvPicPr>
        <p:blipFill>
          <a:blip r:embed="rId2"/>
          <a:stretch>
            <a:fillRect/>
          </a:stretch>
        </p:blipFill>
        <p:spPr>
          <a:xfrm>
            <a:off x="0" y="1217572"/>
            <a:ext cx="9144000" cy="3013154"/>
          </a:xfrm>
          <a:prstGeom prst="rect">
            <a:avLst/>
          </a:prstGeom>
        </p:spPr>
      </p:pic>
      <p:sp>
        <p:nvSpPr>
          <p:cNvPr id="8" name="TextBox 7">
            <a:extLst>
              <a:ext uri="{FF2B5EF4-FFF2-40B4-BE49-F238E27FC236}">
                <a16:creationId xmlns:a16="http://schemas.microsoft.com/office/drawing/2014/main" id="{57EBC7E7-56F9-5CA8-505F-822DED2911DA}"/>
              </a:ext>
            </a:extLst>
          </p:cNvPr>
          <p:cNvSpPr txBox="1"/>
          <p:nvPr/>
        </p:nvSpPr>
        <p:spPr>
          <a:xfrm>
            <a:off x="164523" y="4230726"/>
            <a:ext cx="8307532" cy="646331"/>
          </a:xfrm>
          <a:prstGeom prst="rect">
            <a:avLst/>
          </a:prstGeom>
          <a:noFill/>
        </p:spPr>
        <p:txBody>
          <a:bodyPr wrap="square">
            <a:spAutoFit/>
          </a:bodyPr>
          <a:lstStyle/>
          <a:p>
            <a:r>
              <a:rPr lang="en-US" dirty="0"/>
              <a:t>Inference- Most of loans amount and funded amount is between 5k-15k, with highest range around 30-35K</a:t>
            </a:r>
          </a:p>
        </p:txBody>
      </p:sp>
      <p:sp>
        <p:nvSpPr>
          <p:cNvPr id="9" name="TextBox 8">
            <a:extLst>
              <a:ext uri="{FF2B5EF4-FFF2-40B4-BE49-F238E27FC236}">
                <a16:creationId xmlns:a16="http://schemas.microsoft.com/office/drawing/2014/main" id="{B0DC4A70-CC23-017C-3551-4A2894132C8C}"/>
              </a:ext>
            </a:extLst>
          </p:cNvPr>
          <p:cNvSpPr txBox="1"/>
          <p:nvPr/>
        </p:nvSpPr>
        <p:spPr>
          <a:xfrm>
            <a:off x="221672" y="739030"/>
            <a:ext cx="3505200" cy="369332"/>
          </a:xfrm>
          <a:prstGeom prst="rect">
            <a:avLst/>
          </a:prstGeom>
          <a:noFill/>
        </p:spPr>
        <p:txBody>
          <a:bodyPr wrap="square" rtlCol="0">
            <a:spAutoFit/>
          </a:bodyPr>
          <a:lstStyle/>
          <a:p>
            <a:r>
              <a:rPr lang="en-US" dirty="0"/>
              <a:t>Loan Amount Distribution</a:t>
            </a:r>
          </a:p>
        </p:txBody>
      </p:sp>
    </p:spTree>
    <p:extLst>
      <p:ext uri="{BB962C8B-B14F-4D97-AF65-F5344CB8AC3E}">
        <p14:creationId xmlns:p14="http://schemas.microsoft.com/office/powerpoint/2010/main" val="238220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52171"/>
            <a:ext cx="7886700" cy="751393"/>
          </a:xfrm>
        </p:spPr>
        <p:txBody>
          <a:bodyPr/>
          <a:lstStyle/>
          <a:p>
            <a:r>
              <a:rPr lang="en-US" dirty="0"/>
              <a:t>EDA- Univariate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230726"/>
            <a:ext cx="8307532" cy="369332"/>
          </a:xfrm>
          <a:prstGeom prst="rect">
            <a:avLst/>
          </a:prstGeom>
          <a:noFill/>
        </p:spPr>
        <p:txBody>
          <a:bodyPr wrap="square">
            <a:spAutoFit/>
          </a:bodyPr>
          <a:lstStyle/>
          <a:p>
            <a:r>
              <a:rPr lang="en-US" dirty="0"/>
              <a:t>Inference: Majority of loans have Interest rate in the rage of 10-15%</a:t>
            </a:r>
          </a:p>
        </p:txBody>
      </p:sp>
      <p:sp>
        <p:nvSpPr>
          <p:cNvPr id="9" name="TextBox 8">
            <a:extLst>
              <a:ext uri="{FF2B5EF4-FFF2-40B4-BE49-F238E27FC236}">
                <a16:creationId xmlns:a16="http://schemas.microsoft.com/office/drawing/2014/main" id="{B0DC4A70-CC23-017C-3551-4A2894132C8C}"/>
              </a:ext>
            </a:extLst>
          </p:cNvPr>
          <p:cNvSpPr txBox="1"/>
          <p:nvPr/>
        </p:nvSpPr>
        <p:spPr>
          <a:xfrm>
            <a:off x="221672" y="739030"/>
            <a:ext cx="3505200" cy="369332"/>
          </a:xfrm>
          <a:prstGeom prst="rect">
            <a:avLst/>
          </a:prstGeom>
          <a:noFill/>
        </p:spPr>
        <p:txBody>
          <a:bodyPr wrap="square" rtlCol="0">
            <a:spAutoFit/>
          </a:bodyPr>
          <a:lstStyle/>
          <a:p>
            <a:r>
              <a:rPr lang="en-US" dirty="0"/>
              <a:t>Interest Rate Distribution</a:t>
            </a:r>
          </a:p>
        </p:txBody>
      </p:sp>
      <p:pic>
        <p:nvPicPr>
          <p:cNvPr id="7" name="Picture 6">
            <a:extLst>
              <a:ext uri="{FF2B5EF4-FFF2-40B4-BE49-F238E27FC236}">
                <a16:creationId xmlns:a16="http://schemas.microsoft.com/office/drawing/2014/main" id="{A9C36F84-C3C9-6838-A39E-333C39038502}"/>
              </a:ext>
            </a:extLst>
          </p:cNvPr>
          <p:cNvPicPr>
            <a:picLocks noChangeAspect="1"/>
          </p:cNvPicPr>
          <p:nvPr/>
        </p:nvPicPr>
        <p:blipFill>
          <a:blip r:embed="rId2"/>
          <a:stretch>
            <a:fillRect/>
          </a:stretch>
        </p:blipFill>
        <p:spPr>
          <a:xfrm>
            <a:off x="0" y="1066185"/>
            <a:ext cx="9144000" cy="3011129"/>
          </a:xfrm>
          <a:prstGeom prst="rect">
            <a:avLst/>
          </a:prstGeom>
        </p:spPr>
      </p:pic>
    </p:spTree>
    <p:extLst>
      <p:ext uri="{BB962C8B-B14F-4D97-AF65-F5344CB8AC3E}">
        <p14:creationId xmlns:p14="http://schemas.microsoft.com/office/powerpoint/2010/main" val="334194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52171"/>
            <a:ext cx="7886700" cy="751393"/>
          </a:xfrm>
        </p:spPr>
        <p:txBody>
          <a:bodyPr/>
          <a:lstStyle/>
          <a:p>
            <a:r>
              <a:rPr lang="en-US" dirty="0"/>
              <a:t>EDA- Univariate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230726"/>
            <a:ext cx="8307532" cy="646331"/>
          </a:xfrm>
          <a:prstGeom prst="rect">
            <a:avLst/>
          </a:prstGeom>
          <a:noFill/>
        </p:spPr>
        <p:txBody>
          <a:bodyPr wrap="square">
            <a:spAutoFit/>
          </a:bodyPr>
          <a:lstStyle/>
          <a:p>
            <a:r>
              <a:rPr lang="en-US" dirty="0"/>
              <a:t>Inference: After removing outliers, it can be seen most of the borrower's annual income range between 40-80K</a:t>
            </a:r>
          </a:p>
        </p:txBody>
      </p:sp>
      <p:sp>
        <p:nvSpPr>
          <p:cNvPr id="9" name="TextBox 8">
            <a:extLst>
              <a:ext uri="{FF2B5EF4-FFF2-40B4-BE49-F238E27FC236}">
                <a16:creationId xmlns:a16="http://schemas.microsoft.com/office/drawing/2014/main" id="{B0DC4A70-CC23-017C-3551-4A2894132C8C}"/>
              </a:ext>
            </a:extLst>
          </p:cNvPr>
          <p:cNvSpPr txBox="1"/>
          <p:nvPr/>
        </p:nvSpPr>
        <p:spPr>
          <a:xfrm>
            <a:off x="221672" y="739030"/>
            <a:ext cx="3505200" cy="369332"/>
          </a:xfrm>
          <a:prstGeom prst="rect">
            <a:avLst/>
          </a:prstGeom>
          <a:noFill/>
        </p:spPr>
        <p:txBody>
          <a:bodyPr wrap="square" rtlCol="0">
            <a:spAutoFit/>
          </a:bodyPr>
          <a:lstStyle/>
          <a:p>
            <a:r>
              <a:rPr lang="en-US" dirty="0"/>
              <a:t>Annual Income Distribution</a:t>
            </a:r>
          </a:p>
        </p:txBody>
      </p:sp>
      <p:pic>
        <p:nvPicPr>
          <p:cNvPr id="3" name="Picture 2">
            <a:extLst>
              <a:ext uri="{FF2B5EF4-FFF2-40B4-BE49-F238E27FC236}">
                <a16:creationId xmlns:a16="http://schemas.microsoft.com/office/drawing/2014/main" id="{EE06433E-997A-D95C-FF19-DADE188E38D9}"/>
              </a:ext>
            </a:extLst>
          </p:cNvPr>
          <p:cNvPicPr>
            <a:picLocks noChangeAspect="1"/>
          </p:cNvPicPr>
          <p:nvPr/>
        </p:nvPicPr>
        <p:blipFill>
          <a:blip r:embed="rId2"/>
          <a:stretch>
            <a:fillRect/>
          </a:stretch>
        </p:blipFill>
        <p:spPr>
          <a:xfrm>
            <a:off x="-69273" y="1142997"/>
            <a:ext cx="9144000" cy="3009107"/>
          </a:xfrm>
          <a:prstGeom prst="rect">
            <a:avLst/>
          </a:prstGeom>
        </p:spPr>
      </p:pic>
    </p:spTree>
    <p:extLst>
      <p:ext uri="{BB962C8B-B14F-4D97-AF65-F5344CB8AC3E}">
        <p14:creationId xmlns:p14="http://schemas.microsoft.com/office/powerpoint/2010/main" val="220359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F2E7D-F53D-EE08-4E95-0A968402E860}"/>
              </a:ext>
            </a:extLst>
          </p:cNvPr>
          <p:cNvSpPr>
            <a:spLocks noGrp="1"/>
          </p:cNvSpPr>
          <p:nvPr>
            <p:ph type="title"/>
          </p:nvPr>
        </p:nvSpPr>
        <p:spPr>
          <a:xfrm>
            <a:off x="164523" y="52171"/>
            <a:ext cx="7886700" cy="751393"/>
          </a:xfrm>
        </p:spPr>
        <p:txBody>
          <a:bodyPr/>
          <a:lstStyle/>
          <a:p>
            <a:r>
              <a:rPr lang="en-US" dirty="0"/>
              <a:t>EDA- Segmented/Categorical Variable</a:t>
            </a:r>
          </a:p>
        </p:txBody>
      </p:sp>
      <p:sp>
        <p:nvSpPr>
          <p:cNvPr id="8" name="TextBox 7">
            <a:extLst>
              <a:ext uri="{FF2B5EF4-FFF2-40B4-BE49-F238E27FC236}">
                <a16:creationId xmlns:a16="http://schemas.microsoft.com/office/drawing/2014/main" id="{57EBC7E7-56F9-5CA8-505F-822DED2911DA}"/>
              </a:ext>
            </a:extLst>
          </p:cNvPr>
          <p:cNvSpPr txBox="1"/>
          <p:nvPr/>
        </p:nvSpPr>
        <p:spPr>
          <a:xfrm>
            <a:off x="164523" y="4230726"/>
            <a:ext cx="8307532" cy="369332"/>
          </a:xfrm>
          <a:prstGeom prst="rect">
            <a:avLst/>
          </a:prstGeom>
          <a:noFill/>
        </p:spPr>
        <p:txBody>
          <a:bodyPr wrap="square">
            <a:spAutoFit/>
          </a:bodyPr>
          <a:lstStyle/>
          <a:p>
            <a:r>
              <a:rPr lang="en-US" dirty="0"/>
              <a:t>Inference: Very less borrowers have OWN house. </a:t>
            </a:r>
          </a:p>
        </p:txBody>
      </p:sp>
      <p:sp>
        <p:nvSpPr>
          <p:cNvPr id="9" name="TextBox 8">
            <a:extLst>
              <a:ext uri="{FF2B5EF4-FFF2-40B4-BE49-F238E27FC236}">
                <a16:creationId xmlns:a16="http://schemas.microsoft.com/office/drawing/2014/main" id="{B0DC4A70-CC23-017C-3551-4A2894132C8C}"/>
              </a:ext>
            </a:extLst>
          </p:cNvPr>
          <p:cNvSpPr txBox="1"/>
          <p:nvPr/>
        </p:nvSpPr>
        <p:spPr>
          <a:xfrm>
            <a:off x="221672" y="739030"/>
            <a:ext cx="3505200" cy="369332"/>
          </a:xfrm>
          <a:prstGeom prst="rect">
            <a:avLst/>
          </a:prstGeom>
          <a:noFill/>
        </p:spPr>
        <p:txBody>
          <a:bodyPr wrap="square" rtlCol="0">
            <a:spAutoFit/>
          </a:bodyPr>
          <a:lstStyle/>
          <a:p>
            <a:r>
              <a:rPr lang="en-US" dirty="0"/>
              <a:t>Home Ownership </a:t>
            </a:r>
          </a:p>
        </p:txBody>
      </p:sp>
      <p:pic>
        <p:nvPicPr>
          <p:cNvPr id="11" name="Picture 10">
            <a:extLst>
              <a:ext uri="{FF2B5EF4-FFF2-40B4-BE49-F238E27FC236}">
                <a16:creationId xmlns:a16="http://schemas.microsoft.com/office/drawing/2014/main" id="{35D65CFB-0770-8A29-6BE7-BF2AAC776508}"/>
              </a:ext>
            </a:extLst>
          </p:cNvPr>
          <p:cNvPicPr>
            <a:picLocks noChangeAspect="1"/>
          </p:cNvPicPr>
          <p:nvPr/>
        </p:nvPicPr>
        <p:blipFill>
          <a:blip r:embed="rId2"/>
          <a:stretch>
            <a:fillRect/>
          </a:stretch>
        </p:blipFill>
        <p:spPr>
          <a:xfrm>
            <a:off x="360820" y="1122274"/>
            <a:ext cx="7914937" cy="2898952"/>
          </a:xfrm>
          <a:prstGeom prst="rect">
            <a:avLst/>
          </a:prstGeom>
        </p:spPr>
      </p:pic>
    </p:spTree>
    <p:extLst>
      <p:ext uri="{BB962C8B-B14F-4D97-AF65-F5344CB8AC3E}">
        <p14:creationId xmlns:p14="http://schemas.microsoft.com/office/powerpoint/2010/main" val="46925583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392</TotalTime>
  <Words>891</Words>
  <Application>Microsoft Office PowerPoint</Application>
  <PresentationFormat>On-screen Show (16:9)</PresentationFormat>
  <Paragraphs>92</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Wingdings</vt:lpstr>
      <vt:lpstr>Calibri Light</vt:lpstr>
      <vt:lpstr>Office 2013 - 2022 Theme</vt:lpstr>
      <vt:lpstr>Lending Club Case Study</vt:lpstr>
      <vt:lpstr>PowerPoint Presentation</vt:lpstr>
      <vt:lpstr>PowerPoint Presentation</vt:lpstr>
      <vt:lpstr>PowerPoint Presentation</vt:lpstr>
      <vt:lpstr>PowerPoint Presentation</vt:lpstr>
      <vt:lpstr>EDA- Univariate</vt:lpstr>
      <vt:lpstr>EDA- Univariate</vt:lpstr>
      <vt:lpstr>EDA- Univariate</vt:lpstr>
      <vt:lpstr>EDA- Segmented/Categorical Variable</vt:lpstr>
      <vt:lpstr>EDA- Segmented/Categorical Variable</vt:lpstr>
      <vt:lpstr>EDA- Segmented/Categorical Variable</vt:lpstr>
      <vt:lpstr>EDA- Segmented/Categorical Variable</vt:lpstr>
      <vt:lpstr>EDA- Segmented/Categorical Variable</vt:lpstr>
      <vt:lpstr>EDA- Bi-Variate Analysis</vt:lpstr>
      <vt:lpstr>EDA- Bi-Variate Analysis</vt:lpstr>
      <vt:lpstr>EDA- Bi-Variate Analysis</vt:lpstr>
      <vt:lpstr>EDA- Bi-Variate Analysis</vt:lpstr>
      <vt:lpstr>EDA- Bi-Variate Analysis</vt:lpstr>
      <vt:lpstr>EDA- Bi-Variate Analysis</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Shankar Venkateshaiah</dc:creator>
  <cp:lastModifiedBy>Shankar Venkateshaiah</cp:lastModifiedBy>
  <cp:revision>4</cp:revision>
  <cp:lastPrinted>2024-05-20T12:31:04Z</cp:lastPrinted>
  <dcterms:modified xsi:type="dcterms:W3CDTF">2024-05-20T12:33:56Z</dcterms:modified>
</cp:coreProperties>
</file>