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a582b6b9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a582b6b9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a582b6b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a582b6b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582b6b9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a582b6b9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582b6b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582b6b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582b6b9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a582b6b9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a582b6b9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a582b6b9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582b6b9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582b6b9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582b6b9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582b6b9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a582b6b9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a582b6b9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582b6b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582b6b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a582b6b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a582b6b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a582b6b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a582b6b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582b6b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a582b6b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a582b6b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a582b6b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a582b6b9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a582b6b9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a582b6b9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a582b6b9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67900" y="1553905"/>
            <a:ext cx="8222100" cy="2457300"/>
          </a:xfrm>
          <a:prstGeom prst="rect">
            <a:avLst/>
          </a:prstGeom>
        </p:spPr>
        <p:txBody>
          <a:bodyPr anchorCtr="0" anchor="b" bIns="91425" lIns="91425" spcFirstLastPara="1" rIns="91425" wrap="square" tIns="91425">
            <a:noAutofit/>
          </a:bodyPr>
          <a:lstStyle/>
          <a:p>
            <a:pPr indent="0" lvl="0" marL="0" rtl="0" algn="l">
              <a:lnSpc>
                <a:spcPct val="140000"/>
              </a:lnSpc>
              <a:spcBef>
                <a:spcPts val="1100"/>
              </a:spcBef>
              <a:spcAft>
                <a:spcPts val="0"/>
              </a:spcAft>
              <a:buNone/>
            </a:pPr>
            <a:r>
              <a:rPr b="1" lang="en" sz="2200">
                <a:solidFill>
                  <a:srgbClr val="FFFFFF"/>
                </a:solidFill>
                <a:latin typeface="Arial"/>
                <a:ea typeface="Arial"/>
                <a:cs typeface="Arial"/>
                <a:sym typeface="Arial"/>
              </a:rPr>
              <a:t>PREDICTION THE SEVERITY OF AN ACCIDENT</a:t>
            </a:r>
            <a:endParaRPr b="1" sz="2200">
              <a:solidFill>
                <a:srgbClr val="FFFFFF"/>
              </a:solidFill>
              <a:latin typeface="Arial"/>
              <a:ea typeface="Arial"/>
              <a:cs typeface="Arial"/>
              <a:sym typeface="Arial"/>
            </a:endParaRPr>
          </a:p>
          <a:p>
            <a:pPr indent="0" lvl="0" marL="0" rtl="0" algn="l">
              <a:lnSpc>
                <a:spcPct val="140000"/>
              </a:lnSpc>
              <a:spcBef>
                <a:spcPts val="1100"/>
              </a:spcBef>
              <a:spcAft>
                <a:spcPts val="0"/>
              </a:spcAft>
              <a:buNone/>
            </a:pPr>
            <a:r>
              <a:rPr b="1" lang="en" sz="2200">
                <a:solidFill>
                  <a:srgbClr val="FFFFFF"/>
                </a:solidFill>
                <a:latin typeface="Arial"/>
                <a:ea typeface="Arial"/>
                <a:cs typeface="Arial"/>
                <a:sym typeface="Arial"/>
              </a:rPr>
              <a:t>                             </a:t>
            </a:r>
            <a:r>
              <a:rPr b="1" lang="en" sz="2200">
                <a:solidFill>
                  <a:srgbClr val="FFFFFF"/>
                </a:solidFill>
                <a:latin typeface="Arial"/>
                <a:ea typeface="Arial"/>
                <a:cs typeface="Arial"/>
                <a:sym typeface="Arial"/>
              </a:rPr>
              <a:t>(CASE STUDY)</a:t>
            </a:r>
            <a:endParaRPr b="1" sz="2200">
              <a:solidFill>
                <a:srgbClr val="FFFFFF"/>
              </a:solidFill>
              <a:latin typeface="Arial"/>
              <a:ea typeface="Arial"/>
              <a:cs typeface="Arial"/>
              <a:sym typeface="Arial"/>
            </a:endParaRPr>
          </a:p>
          <a:p>
            <a:pPr indent="0" lvl="0" marL="0" rtl="0" algn="l">
              <a:spcBef>
                <a:spcPts val="1100"/>
              </a:spcBef>
              <a:spcAft>
                <a:spcPts val="0"/>
              </a:spcAft>
              <a:buNone/>
            </a:pPr>
            <a:r>
              <a:t/>
            </a:r>
            <a:endParaRPr/>
          </a:p>
        </p:txBody>
      </p:sp>
      <p:sp>
        <p:nvSpPr>
          <p:cNvPr id="86" name="Google Shape;86;p13"/>
          <p:cNvSpPr txBox="1"/>
          <p:nvPr>
            <p:ph idx="1" type="subTitle"/>
          </p:nvPr>
        </p:nvSpPr>
        <p:spPr>
          <a:xfrm>
            <a:off x="5657238" y="36916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Konda Lavanya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311700" y="1212400"/>
            <a:ext cx="3305175" cy="3067050"/>
          </a:xfrm>
          <a:prstGeom prst="rect">
            <a:avLst/>
          </a:prstGeom>
          <a:noFill/>
          <a:ln>
            <a:noFill/>
          </a:ln>
        </p:spPr>
      </p:pic>
      <p:pic>
        <p:nvPicPr>
          <p:cNvPr id="142" name="Google Shape;142;p22"/>
          <p:cNvPicPr preferRelativeResize="0"/>
          <p:nvPr/>
        </p:nvPicPr>
        <p:blipFill>
          <a:blip r:embed="rId4">
            <a:alphaModFix/>
          </a:blip>
          <a:stretch>
            <a:fillRect/>
          </a:stretch>
        </p:blipFill>
        <p:spPr>
          <a:xfrm>
            <a:off x="4678063" y="1212400"/>
            <a:ext cx="3305175" cy="3067050"/>
          </a:xfrm>
          <a:prstGeom prst="rect">
            <a:avLst/>
          </a:prstGeom>
          <a:noFill/>
          <a:ln>
            <a:noFill/>
          </a:ln>
        </p:spPr>
      </p:pic>
      <p:sp>
        <p:nvSpPr>
          <p:cNvPr id="143" name="Google Shape;143;p22"/>
          <p:cNvSpPr txBox="1"/>
          <p:nvPr/>
        </p:nvSpPr>
        <p:spPr>
          <a:xfrm>
            <a:off x="674525" y="525925"/>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SPEEDING</a:t>
            </a:r>
            <a:r>
              <a:rPr b="1" lang="en">
                <a:solidFill>
                  <a:schemeClr val="dk1"/>
                </a:solidFill>
              </a:rPr>
              <a:t> vs SEVERITYCODE</a:t>
            </a:r>
            <a:r>
              <a:rPr lang="en">
                <a:solidFill>
                  <a:schemeClr val="dk1"/>
                </a:solidFill>
              </a:rPr>
              <a:t>                             </a:t>
            </a:r>
            <a:r>
              <a:rPr b="1" lang="en">
                <a:solidFill>
                  <a:schemeClr val="dk1"/>
                </a:solidFill>
              </a:rPr>
              <a:t>ADDRTYPE vs SEVERITYCODE</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b="0" l="0" r="25099" t="0"/>
          <a:stretch/>
        </p:blipFill>
        <p:spPr>
          <a:xfrm>
            <a:off x="636225" y="1602100"/>
            <a:ext cx="8267749" cy="2734350"/>
          </a:xfrm>
          <a:prstGeom prst="rect">
            <a:avLst/>
          </a:prstGeom>
          <a:noFill/>
          <a:ln>
            <a:noFill/>
          </a:ln>
        </p:spPr>
      </p:pic>
      <p:sp>
        <p:nvSpPr>
          <p:cNvPr id="149" name="Google Shape;149;p23"/>
          <p:cNvSpPr txBox="1"/>
          <p:nvPr/>
        </p:nvSpPr>
        <p:spPr>
          <a:xfrm>
            <a:off x="662500" y="713125"/>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JUNCTIONTYPE</a:t>
            </a:r>
            <a:r>
              <a:rPr b="1" lang="en">
                <a:solidFill>
                  <a:schemeClr val="dk1"/>
                </a:solidFill>
              </a:rPr>
              <a:t>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0" y="1328351"/>
            <a:ext cx="9143999" cy="2486797"/>
          </a:xfrm>
          <a:prstGeom prst="rect">
            <a:avLst/>
          </a:prstGeom>
          <a:noFill/>
          <a:ln>
            <a:noFill/>
          </a:ln>
        </p:spPr>
      </p:pic>
      <p:sp>
        <p:nvSpPr>
          <p:cNvPr id="155" name="Google Shape;155;p24"/>
          <p:cNvSpPr txBox="1"/>
          <p:nvPr/>
        </p:nvSpPr>
        <p:spPr>
          <a:xfrm>
            <a:off x="464400" y="508350"/>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COLLIS</a:t>
            </a:r>
            <a:r>
              <a:rPr b="1" lang="en">
                <a:solidFill>
                  <a:schemeClr val="dk1"/>
                </a:solidFill>
              </a:rPr>
              <a:t>IONTYPE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b="0" l="0" r="19380" t="0"/>
          <a:stretch/>
        </p:blipFill>
        <p:spPr>
          <a:xfrm>
            <a:off x="397475" y="1409350"/>
            <a:ext cx="8397600" cy="2832782"/>
          </a:xfrm>
          <a:prstGeom prst="rect">
            <a:avLst/>
          </a:prstGeom>
          <a:noFill/>
          <a:ln>
            <a:noFill/>
          </a:ln>
        </p:spPr>
      </p:pic>
      <p:sp>
        <p:nvSpPr>
          <p:cNvPr id="161" name="Google Shape;161;p25"/>
          <p:cNvSpPr txBox="1"/>
          <p:nvPr/>
        </p:nvSpPr>
        <p:spPr>
          <a:xfrm>
            <a:off x="397475" y="664950"/>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WEATHER </a:t>
            </a:r>
            <a:r>
              <a:rPr b="1" lang="en">
                <a:solidFill>
                  <a:schemeClr val="dk1"/>
                </a:solidFill>
              </a:rPr>
              <a:t>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Arial"/>
                <a:ea typeface="Arial"/>
                <a:cs typeface="Arial"/>
                <a:sym typeface="Arial"/>
              </a:rPr>
              <a:t>Feature Selection:</a:t>
            </a:r>
            <a:endParaRPr sz="4300"/>
          </a:p>
        </p:txBody>
      </p:sp>
      <p:pic>
        <p:nvPicPr>
          <p:cNvPr id="167" name="Google Shape;167;p26"/>
          <p:cNvPicPr preferRelativeResize="0"/>
          <p:nvPr/>
        </p:nvPicPr>
        <p:blipFill>
          <a:blip r:embed="rId3">
            <a:alphaModFix/>
          </a:blip>
          <a:stretch>
            <a:fillRect/>
          </a:stretch>
        </p:blipFill>
        <p:spPr>
          <a:xfrm>
            <a:off x="1621975" y="1017800"/>
            <a:ext cx="4918826" cy="2778625"/>
          </a:xfrm>
          <a:prstGeom prst="rect">
            <a:avLst/>
          </a:prstGeom>
          <a:noFill/>
          <a:ln>
            <a:noFill/>
          </a:ln>
        </p:spPr>
      </p:pic>
      <p:sp>
        <p:nvSpPr>
          <p:cNvPr id="168" name="Google Shape;168;p26"/>
          <p:cNvSpPr txBox="1"/>
          <p:nvPr/>
        </p:nvSpPr>
        <p:spPr>
          <a:xfrm>
            <a:off x="831150" y="3854625"/>
            <a:ext cx="7612800" cy="8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After Mutual Information Feature Selection from the Mutual Information Importance Values  I </a:t>
            </a:r>
            <a:r>
              <a:rPr lang="en">
                <a:latin typeface="Roboto"/>
                <a:ea typeface="Roboto"/>
                <a:cs typeface="Roboto"/>
                <a:sym typeface="Roboto"/>
              </a:rPr>
              <a:t>choose</a:t>
            </a:r>
            <a:r>
              <a:rPr lang="en">
                <a:latin typeface="Roboto"/>
                <a:ea typeface="Roboto"/>
                <a:cs typeface="Roboto"/>
                <a:sym typeface="Roboto"/>
              </a:rPr>
              <a:t> to work with </a:t>
            </a:r>
            <a:r>
              <a:rPr lang="en" sz="1200">
                <a:latin typeface="Roboto"/>
                <a:ea typeface="Roboto"/>
                <a:cs typeface="Roboto"/>
                <a:sym typeface="Roboto"/>
              </a:rPr>
              <a:t>“ADDRTYPE","COLLISIONTYPE","JUNCTIONTYPE","UNDERINFL","WEATHER","ROADCOND","LIGHTCOND","SPEEDING","SEVERITYCODE"</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nvSpPr>
        <p:spPr>
          <a:xfrm>
            <a:off x="385500" y="355425"/>
            <a:ext cx="8758500" cy="46254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200"/>
              </a:spcBef>
              <a:spcAft>
                <a:spcPts val="0"/>
              </a:spcAft>
              <a:buNone/>
            </a:pPr>
            <a:r>
              <a:rPr b="1" lang="en" sz="2800" u="sng">
                <a:solidFill>
                  <a:schemeClr val="dk1"/>
                </a:solidFill>
              </a:rPr>
              <a:t>Data Preparation:</a:t>
            </a:r>
            <a:endParaRPr b="1" sz="2800" u="sng">
              <a:solidFill>
                <a:schemeClr val="dk1"/>
              </a:solidFill>
            </a:endParaRPr>
          </a:p>
          <a:p>
            <a:pPr indent="-323850" lvl="0" marL="457200" rtl="0" algn="l">
              <a:lnSpc>
                <a:spcPct val="115000"/>
              </a:lnSpc>
              <a:spcBef>
                <a:spcPts val="1200"/>
              </a:spcBef>
              <a:spcAft>
                <a:spcPts val="0"/>
              </a:spcAft>
              <a:buSzPts val="1500"/>
              <a:buChar char="●"/>
            </a:pPr>
            <a:r>
              <a:rPr lang="en" sz="1500"/>
              <a:t>Dropping</a:t>
            </a:r>
            <a:r>
              <a:rPr lang="en" sz="1500"/>
              <a:t> all the rows with values Nan / Unknown</a:t>
            </a:r>
            <a:endParaRPr sz="1500"/>
          </a:p>
          <a:p>
            <a:pPr indent="-323850" lvl="0" marL="457200" rtl="0" algn="l">
              <a:lnSpc>
                <a:spcPct val="115000"/>
              </a:lnSpc>
              <a:spcBef>
                <a:spcPts val="0"/>
              </a:spcBef>
              <a:spcAft>
                <a:spcPts val="0"/>
              </a:spcAft>
              <a:buSzPts val="1500"/>
              <a:buChar char="●"/>
            </a:pPr>
            <a:r>
              <a:rPr lang="en" sz="1500"/>
              <a:t>Changing the Values Y to 1 and N to 0</a:t>
            </a:r>
            <a:endParaRPr sz="1500"/>
          </a:p>
          <a:p>
            <a:pPr indent="-323850" lvl="0" marL="457200" rtl="0" algn="l">
              <a:lnSpc>
                <a:spcPct val="115000"/>
              </a:lnSpc>
              <a:spcBef>
                <a:spcPts val="0"/>
              </a:spcBef>
              <a:spcAft>
                <a:spcPts val="0"/>
              </a:spcAft>
              <a:buSzPts val="1500"/>
              <a:buChar char="●"/>
            </a:pPr>
            <a:r>
              <a:rPr lang="en" sz="1500"/>
              <a:t>Since the property Loss and Minor injuries are common So let’s drop the rows with SEVERITYCODE - 0,2b,3.</a:t>
            </a:r>
            <a:endParaRPr sz="1500"/>
          </a:p>
          <a:p>
            <a:pPr indent="-323850" lvl="0" marL="457200" rtl="0" algn="l">
              <a:lnSpc>
                <a:spcPct val="115000"/>
              </a:lnSpc>
              <a:spcBef>
                <a:spcPts val="0"/>
              </a:spcBef>
              <a:spcAft>
                <a:spcPts val="0"/>
              </a:spcAft>
              <a:buSzPts val="1500"/>
              <a:buChar char="●"/>
            </a:pPr>
            <a:r>
              <a:rPr lang="en" sz="1500"/>
              <a:t>As they are Categorical Values we need to insert dummy values, i.e perform One-hot Encoding</a:t>
            </a:r>
            <a:endParaRPr sz="1500"/>
          </a:p>
          <a:p>
            <a:pPr indent="-323850" lvl="0" marL="457200" rtl="0" algn="l">
              <a:lnSpc>
                <a:spcPct val="115000"/>
              </a:lnSpc>
              <a:spcBef>
                <a:spcPts val="0"/>
              </a:spcBef>
              <a:spcAft>
                <a:spcPts val="0"/>
              </a:spcAft>
              <a:buSzPts val="1500"/>
              <a:buChar char="●"/>
            </a:pPr>
            <a:r>
              <a:rPr lang="en" sz="1500"/>
              <a:t>After checking the Number of rows with SEVERITYCODE 1,2. As we are required to make a balanced dataset we are dropping a few random rows with SEVERITYCODE 1</a:t>
            </a:r>
            <a:endParaRPr sz="1500"/>
          </a:p>
          <a:p>
            <a:pPr indent="0" lvl="0" marL="457200" rtl="0" algn="l">
              <a:lnSpc>
                <a:spcPct val="115000"/>
              </a:lnSpc>
              <a:spcBef>
                <a:spcPts val="1200"/>
              </a:spcBef>
              <a:spcAft>
                <a:spcPts val="120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t>Results of 5 Classifiers used are:</a:t>
            </a:r>
            <a:endParaRPr b="1" sz="2300" u="sng"/>
          </a:p>
        </p:txBody>
      </p:sp>
      <p:pic>
        <p:nvPicPr>
          <p:cNvPr id="184" name="Google Shape;184;p29"/>
          <p:cNvPicPr preferRelativeResize="0"/>
          <p:nvPr/>
        </p:nvPicPr>
        <p:blipFill>
          <a:blip r:embed="rId3">
            <a:alphaModFix/>
          </a:blip>
          <a:stretch>
            <a:fillRect/>
          </a:stretch>
        </p:blipFill>
        <p:spPr>
          <a:xfrm>
            <a:off x="877850" y="1438275"/>
            <a:ext cx="7819125" cy="226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71000"/>
              </a:lnSpc>
              <a:spcBef>
                <a:spcPts val="1200"/>
              </a:spcBef>
              <a:spcAft>
                <a:spcPts val="0"/>
              </a:spcAft>
              <a:buNone/>
            </a:pPr>
            <a:r>
              <a:rPr b="1" lang="en" sz="2600" u="sng">
                <a:latin typeface="Arial"/>
                <a:ea typeface="Arial"/>
                <a:cs typeface="Arial"/>
                <a:sym typeface="Arial"/>
              </a:rPr>
              <a:t>Conclusions</a:t>
            </a:r>
            <a:endParaRPr b="1" sz="2600" u="sng">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Collisions which does not involve personal injuries are twice as frequent as the ones involving damaged people.</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Accidents involving cycles or pedestrians are severe and involves injuries.</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riskier car collisions are the ones that hit the car from the rear end.</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Intersection collisions are one of the most common types of crash</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Left turns are also risky maneuvers which should also be avoided if the road users want to be safe.</a:t>
            </a:r>
            <a:endParaRPr sz="15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Extremely dangerous weather and road conditions do not produce a quite significant accident rate, such as snow and ice. However ,caution have to be taken with rainy weather and wet roads, since after clear days and dry roads, these are the following conditions in order of importance.</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6093600" y="4180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Arial"/>
                <a:ea typeface="Arial"/>
                <a:cs typeface="Arial"/>
                <a:sym typeface="Arial"/>
              </a:rPr>
              <a:t>Introduction</a:t>
            </a:r>
            <a:endParaRPr sz="4700"/>
          </a:p>
        </p:txBody>
      </p:sp>
      <p:sp>
        <p:nvSpPr>
          <p:cNvPr id="92" name="Google Shape;92;p14"/>
          <p:cNvSpPr txBox="1"/>
          <p:nvPr/>
        </p:nvSpPr>
        <p:spPr>
          <a:xfrm>
            <a:off x="481825" y="1108200"/>
            <a:ext cx="7721400" cy="3071700"/>
          </a:xfrm>
          <a:prstGeom prst="rect">
            <a:avLst/>
          </a:prstGeom>
          <a:noFill/>
          <a:ln>
            <a:noFill/>
          </a:ln>
        </p:spPr>
        <p:txBody>
          <a:bodyPr anchorCtr="0" anchor="t" bIns="91425" lIns="91425" spcFirstLastPara="1" rIns="91425" wrap="square" tIns="91425">
            <a:noAutofit/>
          </a:bodyPr>
          <a:lstStyle/>
          <a:p>
            <a:pPr indent="-320675" lvl="0" marL="457200" rtl="0" algn="l">
              <a:lnSpc>
                <a:spcPct val="171000"/>
              </a:lnSpc>
              <a:spcBef>
                <a:spcPts val="1000"/>
              </a:spcBef>
              <a:spcAft>
                <a:spcPts val="0"/>
              </a:spcAft>
              <a:buSzPts val="1450"/>
              <a:buChar char="●"/>
            </a:pPr>
            <a:r>
              <a:rPr lang="en" sz="1450"/>
              <a:t>Every year the lives of approximately 1.35 million people are cut short as a result of a road traffic crash. Between 20 and 50 million more people suffer non-fatal injuries, with many incurring a disability as a result of their injury.</a:t>
            </a:r>
            <a:endParaRPr sz="1450"/>
          </a:p>
          <a:p>
            <a:pPr indent="-320675" lvl="0" marL="457200" rtl="0" algn="l">
              <a:lnSpc>
                <a:spcPct val="171000"/>
              </a:lnSpc>
              <a:spcBef>
                <a:spcPts val="0"/>
              </a:spcBef>
              <a:spcAft>
                <a:spcPts val="0"/>
              </a:spcAft>
              <a:buSzPts val="1450"/>
              <a:buChar char="●"/>
            </a:pPr>
            <a:r>
              <a:rPr lang="en" sz="1450"/>
              <a:t>Road traffic injuries cause considerable economic losses to individuals, their families, and to nations as a whole.</a:t>
            </a:r>
            <a:endParaRPr sz="1450"/>
          </a:p>
          <a:p>
            <a:pPr indent="-320675" lvl="0" marL="457200" rtl="0" algn="l">
              <a:lnSpc>
                <a:spcPct val="171000"/>
              </a:lnSpc>
              <a:spcBef>
                <a:spcPts val="0"/>
              </a:spcBef>
              <a:spcAft>
                <a:spcPts val="0"/>
              </a:spcAft>
              <a:buSzPts val="1450"/>
              <a:buChar char="●"/>
            </a:pPr>
            <a:r>
              <a:rPr lang="en" sz="1450"/>
              <a:t>It would be great if real-time conditions can be provided to estimate the trip safeness.</a:t>
            </a:r>
            <a:endParaRPr sz="1450"/>
          </a:p>
          <a:p>
            <a:pPr indent="-320675" lvl="0" marL="457200" rtl="0" algn="l">
              <a:lnSpc>
                <a:spcPct val="171000"/>
              </a:lnSpc>
              <a:spcBef>
                <a:spcPts val="0"/>
              </a:spcBef>
              <a:spcAft>
                <a:spcPts val="0"/>
              </a:spcAft>
              <a:buSzPts val="1450"/>
              <a:buChar char="●"/>
            </a:pPr>
            <a:r>
              <a:rPr lang="en" sz="1450"/>
              <a:t>In this way, it can be decided beforehand if the driver will take the risk, based on reliable information.</a:t>
            </a:r>
            <a:endParaRPr sz="1450"/>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Arial"/>
                <a:ea typeface="Arial"/>
                <a:cs typeface="Arial"/>
                <a:sym typeface="Arial"/>
              </a:rPr>
              <a:t>Business Understanding</a:t>
            </a:r>
            <a:endParaRPr sz="4700"/>
          </a:p>
        </p:txBody>
      </p:sp>
      <p:sp>
        <p:nvSpPr>
          <p:cNvPr id="98" name="Google Shape;98;p15"/>
          <p:cNvSpPr txBox="1"/>
          <p:nvPr/>
        </p:nvSpPr>
        <p:spPr>
          <a:xfrm>
            <a:off x="566150" y="1180475"/>
            <a:ext cx="8010300" cy="3276300"/>
          </a:xfrm>
          <a:prstGeom prst="rect">
            <a:avLst/>
          </a:prstGeom>
          <a:noFill/>
          <a:ln>
            <a:noFill/>
          </a:ln>
        </p:spPr>
        <p:txBody>
          <a:bodyPr anchorCtr="0" anchor="t" bIns="91425" lIns="91425" spcFirstLastPara="1" rIns="91425" wrap="square" tIns="91425">
            <a:noAutofit/>
          </a:bodyPr>
          <a:lstStyle/>
          <a:p>
            <a:pPr indent="-320675" lvl="0" marL="457200" rtl="0" algn="l">
              <a:lnSpc>
                <a:spcPct val="171000"/>
              </a:lnSpc>
              <a:spcBef>
                <a:spcPts val="1000"/>
              </a:spcBef>
              <a:spcAft>
                <a:spcPts val="0"/>
              </a:spcAft>
              <a:buSzPts val="1450"/>
              <a:buChar char="●"/>
            </a:pPr>
            <a:r>
              <a:rPr lang="en" sz="1450"/>
              <a:t>Predicting crash injury severity is a crucial constituent of reducing the consequences of traffic crashes.</a:t>
            </a:r>
            <a:endParaRPr sz="1450"/>
          </a:p>
          <a:p>
            <a:pPr indent="-320675" lvl="0" marL="457200" rtl="0" algn="l">
              <a:lnSpc>
                <a:spcPct val="171000"/>
              </a:lnSpc>
              <a:spcBef>
                <a:spcPts val="0"/>
              </a:spcBef>
              <a:spcAft>
                <a:spcPts val="0"/>
              </a:spcAft>
              <a:buSzPts val="1450"/>
              <a:buChar char="●"/>
            </a:pPr>
            <a:r>
              <a:rPr lang="en" sz="1450"/>
              <a:t>We can use the Machine learning models to Predict the severity of the Accidents based on the factors like the type of Road travelling,Location,number of Vehicles,Number of People on Road,weather any many more. These models Helps Road Users, Insurance Companies,Health Care providers,Government etc.</a:t>
            </a:r>
            <a:endParaRPr sz="1450"/>
          </a:p>
          <a:p>
            <a:pPr indent="-320675" lvl="0" marL="457200" rtl="0" algn="l">
              <a:lnSpc>
                <a:spcPct val="171000"/>
              </a:lnSpc>
              <a:spcBef>
                <a:spcPts val="0"/>
              </a:spcBef>
              <a:spcAft>
                <a:spcPts val="0"/>
              </a:spcAft>
              <a:buSzPts val="1450"/>
              <a:buChar char="●"/>
            </a:pPr>
            <a:r>
              <a:rPr lang="en" sz="1450"/>
              <a:t>This help user to have a better understanding of Road Conditions, their impacts, helps to take initiatives to reduce the Accidents and to build New Infrastructure.</a:t>
            </a:r>
            <a:endParaRPr sz="1450"/>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Data Understanding</a:t>
            </a:r>
            <a:endParaRPr b="1" sz="2800" u="sng"/>
          </a:p>
        </p:txBody>
      </p:sp>
      <p:pic>
        <p:nvPicPr>
          <p:cNvPr id="104" name="Google Shape;104;p16"/>
          <p:cNvPicPr preferRelativeResize="0"/>
          <p:nvPr/>
        </p:nvPicPr>
        <p:blipFill>
          <a:blip r:embed="rId3">
            <a:alphaModFix/>
          </a:blip>
          <a:stretch>
            <a:fillRect/>
          </a:stretch>
        </p:blipFill>
        <p:spPr>
          <a:xfrm>
            <a:off x="847725" y="1254500"/>
            <a:ext cx="7448550" cy="335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1814726" y="1134050"/>
            <a:ext cx="4810400" cy="3415750"/>
          </a:xfrm>
          <a:prstGeom prst="rect">
            <a:avLst/>
          </a:prstGeom>
          <a:noFill/>
          <a:ln>
            <a:noFill/>
          </a:ln>
        </p:spPr>
      </p:pic>
      <p:sp>
        <p:nvSpPr>
          <p:cNvPr id="110" name="Google Shape;110;p17"/>
          <p:cNvSpPr txBox="1"/>
          <p:nvPr/>
        </p:nvSpPr>
        <p:spPr>
          <a:xfrm>
            <a:off x="481800" y="409525"/>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Lets us plot and try to understand the Vehicle Collisions in Seattle city.</a:t>
            </a:r>
            <a:endParaRPr sz="1800"/>
          </a:p>
        </p:txBody>
      </p:sp>
      <p:sp>
        <p:nvSpPr>
          <p:cNvPr id="111" name="Google Shape;111;p17"/>
          <p:cNvSpPr txBox="1"/>
          <p:nvPr/>
        </p:nvSpPr>
        <p:spPr>
          <a:xfrm>
            <a:off x="1469575" y="4625525"/>
            <a:ext cx="6143400" cy="30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plot indicates that the accidents are taking places All over Seattle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20100" y="27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Severity of the collisions on a Scatter plot</a:t>
            </a:r>
            <a:endParaRPr sz="1800">
              <a:solidFill>
                <a:srgbClr val="000000"/>
              </a:solidFill>
            </a:endParaRPr>
          </a:p>
        </p:txBody>
      </p:sp>
      <p:pic>
        <p:nvPicPr>
          <p:cNvPr id="117" name="Google Shape;117;p18"/>
          <p:cNvPicPr preferRelativeResize="0"/>
          <p:nvPr/>
        </p:nvPicPr>
        <p:blipFill>
          <a:blip r:embed="rId3">
            <a:alphaModFix/>
          </a:blip>
          <a:stretch>
            <a:fillRect/>
          </a:stretch>
        </p:blipFill>
        <p:spPr>
          <a:xfrm>
            <a:off x="2368850" y="801150"/>
            <a:ext cx="4123774" cy="4045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04425" y="205225"/>
            <a:ext cx="75663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u="sng"/>
              <a:t>Data Exploration</a:t>
            </a:r>
            <a:endParaRPr sz="2700" u="sng"/>
          </a:p>
        </p:txBody>
      </p:sp>
      <p:pic>
        <p:nvPicPr>
          <p:cNvPr id="123" name="Google Shape;123;p19"/>
          <p:cNvPicPr preferRelativeResize="0"/>
          <p:nvPr/>
        </p:nvPicPr>
        <p:blipFill>
          <a:blip r:embed="rId3">
            <a:alphaModFix/>
          </a:blip>
          <a:stretch>
            <a:fillRect/>
          </a:stretch>
        </p:blipFill>
        <p:spPr>
          <a:xfrm>
            <a:off x="794401" y="1668525"/>
            <a:ext cx="8264550" cy="2870775"/>
          </a:xfrm>
          <a:prstGeom prst="rect">
            <a:avLst/>
          </a:prstGeom>
          <a:noFill/>
          <a:ln>
            <a:noFill/>
          </a:ln>
        </p:spPr>
      </p:pic>
      <p:sp>
        <p:nvSpPr>
          <p:cNvPr id="124" name="Google Shape;124;p19"/>
          <p:cNvSpPr txBox="1"/>
          <p:nvPr/>
        </p:nvSpPr>
        <p:spPr>
          <a:xfrm>
            <a:off x="734775" y="1060000"/>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Light condition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352876" y="1228675"/>
            <a:ext cx="8749900" cy="3113225"/>
          </a:xfrm>
          <a:prstGeom prst="rect">
            <a:avLst/>
          </a:prstGeom>
          <a:noFill/>
          <a:ln>
            <a:noFill/>
          </a:ln>
        </p:spPr>
      </p:pic>
      <p:sp>
        <p:nvSpPr>
          <p:cNvPr id="130" name="Google Shape;130;p20"/>
          <p:cNvSpPr txBox="1"/>
          <p:nvPr/>
        </p:nvSpPr>
        <p:spPr>
          <a:xfrm>
            <a:off x="464400" y="530000"/>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Road</a:t>
            </a:r>
            <a:r>
              <a:rPr b="1" lang="en">
                <a:solidFill>
                  <a:schemeClr val="dk1"/>
                </a:solidFill>
              </a:rPr>
              <a:t> condition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2437588" y="1206875"/>
            <a:ext cx="3305175" cy="3067050"/>
          </a:xfrm>
          <a:prstGeom prst="rect">
            <a:avLst/>
          </a:prstGeom>
          <a:noFill/>
          <a:ln>
            <a:noFill/>
          </a:ln>
        </p:spPr>
      </p:pic>
      <p:sp>
        <p:nvSpPr>
          <p:cNvPr id="136" name="Google Shape;136;p21"/>
          <p:cNvSpPr txBox="1"/>
          <p:nvPr/>
        </p:nvSpPr>
        <p:spPr>
          <a:xfrm>
            <a:off x="734775" y="436075"/>
            <a:ext cx="8215200" cy="1059900"/>
          </a:xfrm>
          <a:prstGeom prst="rect">
            <a:avLst/>
          </a:prstGeom>
          <a:noFill/>
          <a:ln>
            <a:noFill/>
          </a:ln>
        </p:spPr>
        <p:txBody>
          <a:bodyPr anchorCtr="0" anchor="t" bIns="91425" lIns="91425" spcFirstLastPara="1" rIns="91425" wrap="square" tIns="91425">
            <a:noAutofit/>
          </a:bodyPr>
          <a:lstStyle/>
          <a:p>
            <a:pPr indent="0" lvl="0" marL="0" rtl="0" algn="l">
              <a:lnSpc>
                <a:spcPct val="171000"/>
              </a:lnSpc>
              <a:spcBef>
                <a:spcPts val="1000"/>
              </a:spcBef>
              <a:spcAft>
                <a:spcPts val="0"/>
              </a:spcAft>
              <a:buNone/>
            </a:pPr>
            <a:r>
              <a:rPr b="1" lang="en">
                <a:solidFill>
                  <a:schemeClr val="dk1"/>
                </a:solidFill>
              </a:rPr>
              <a:t>UNDERINFL </a:t>
            </a:r>
            <a:r>
              <a:rPr b="1" lang="en">
                <a:solidFill>
                  <a:schemeClr val="dk1"/>
                </a:solidFill>
              </a:rPr>
              <a:t> vs SEVERITYCODE</a:t>
            </a:r>
            <a:r>
              <a:rPr lang="en">
                <a:solidFill>
                  <a:schemeClr val="dk1"/>
                </a:solidFill>
              </a:rPr>
              <a:t>.</a:t>
            </a:r>
            <a:endParaRPr>
              <a:solidFill>
                <a:schemeClr val="dk1"/>
              </a:solidFill>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