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21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avan\Desktop\bar%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200" b="1" dirty="0">
                <a:latin typeface="Times New Roman" panose="02020603050405020304" pitchFamily="18" charset="0"/>
                <a:cs typeface="Times New Roman" panose="02020603050405020304" pitchFamily="18" charset="0"/>
              </a:rPr>
              <a:t>Comparing</a:t>
            </a:r>
            <a:r>
              <a:rPr lang="en-IN" sz="2200" b="1" baseline="0" dirty="0">
                <a:latin typeface="Times New Roman" panose="02020603050405020304" pitchFamily="18" charset="0"/>
                <a:cs typeface="Times New Roman" panose="02020603050405020304" pitchFamily="18" charset="0"/>
              </a:rPr>
              <a:t> the Algorithms for Portfolio optimization using Modern Portfolio Theory</a:t>
            </a:r>
            <a:endParaRPr lang="en-IN" sz="2200" b="1" dirty="0">
              <a:latin typeface="Times New Roman" panose="02020603050405020304" pitchFamily="18" charset="0"/>
              <a:cs typeface="Times New Roman" panose="02020603050405020304" pitchFamily="18" charset="0"/>
            </a:endParaRPr>
          </a:p>
        </c:rich>
      </c:tx>
      <c:layout>
        <c:manualLayout>
          <c:xMode val="edge"/>
          <c:yMode val="edge"/>
          <c:x val="0.13890961021999582"/>
          <c:y val="1.73271407375404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82B5-4DF3-A833-91685053FEDB}"/>
              </c:ext>
            </c:extLst>
          </c:dPt>
          <c:dLbls>
            <c:dLbl>
              <c:idx val="0"/>
              <c:layout>
                <c:manualLayout>
                  <c:x val="-3.4243728494425778E-17"/>
                  <c:y val="-0.3536044204674007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2B5-4DF3-A833-91685053FEDB}"/>
                </c:ext>
              </c:extLst>
            </c:dLbl>
            <c:dLbl>
              <c:idx val="1"/>
              <c:layout>
                <c:manualLayout>
                  <c:x val="1.974197040248666E-3"/>
                  <c:y val="-0.3291924802028321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2B5-4DF3-A833-91685053FEDB}"/>
                </c:ext>
              </c:extLst>
            </c:dLbl>
            <c:dLbl>
              <c:idx val="2"/>
              <c:layout>
                <c:manualLayout>
                  <c:x val="0"/>
                  <c:y val="-0.3089772552854032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2B5-4DF3-A833-91685053FEDB}"/>
                </c:ext>
              </c:extLst>
            </c:dLbl>
            <c:dLbl>
              <c:idx val="3"/>
              <c:layout>
                <c:manualLayout>
                  <c:x val="-2.2221666602933866E-3"/>
                  <c:y val="-0.3127719445849843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2B5-4DF3-A833-91685053FEDB}"/>
                </c:ext>
              </c:extLst>
            </c:dLbl>
            <c:dLbl>
              <c:idx val="4"/>
              <c:layout>
                <c:manualLayout>
                  <c:x val="0"/>
                  <c:y val="-0.3003491578031823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2B5-4DF3-A833-91685053FED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Sheet1!$A$1:$A$5</c:f>
              <c:strCache>
                <c:ptCount val="5"/>
                <c:pt idx="0">
                  <c:v>Time Series Model</c:v>
                </c:pt>
                <c:pt idx="1">
                  <c:v>Ridge Regression</c:v>
                </c:pt>
                <c:pt idx="2">
                  <c:v>LASSO Regression</c:v>
                </c:pt>
                <c:pt idx="3">
                  <c:v>Support Vector Machine</c:v>
                </c:pt>
                <c:pt idx="4">
                  <c:v>KNN Algorithm</c:v>
                </c:pt>
              </c:strCache>
            </c:strRef>
          </c:cat>
          <c:val>
            <c:numRef>
              <c:f>Sheet1!$B$1:$B$5</c:f>
              <c:numCache>
                <c:formatCode>General</c:formatCode>
                <c:ptCount val="5"/>
                <c:pt idx="0">
                  <c:v>94.28</c:v>
                </c:pt>
                <c:pt idx="1">
                  <c:v>86.23</c:v>
                </c:pt>
                <c:pt idx="2">
                  <c:v>80.14</c:v>
                </c:pt>
                <c:pt idx="3">
                  <c:v>78.95</c:v>
                </c:pt>
                <c:pt idx="4">
                  <c:v>76.98</c:v>
                </c:pt>
              </c:numCache>
            </c:numRef>
          </c:val>
          <c:extLst>
            <c:ext xmlns:c16="http://schemas.microsoft.com/office/drawing/2014/chart" uri="{C3380CC4-5D6E-409C-BE32-E72D297353CC}">
              <c16:uniqueId val="{00000006-82B5-4DF3-A833-91685053FEDB}"/>
            </c:ext>
          </c:extLst>
        </c:ser>
        <c:dLbls>
          <c:dLblPos val="ctr"/>
          <c:showLegendKey val="0"/>
          <c:showVal val="1"/>
          <c:showCatName val="0"/>
          <c:showSerName val="0"/>
          <c:showPercent val="0"/>
          <c:showBubbleSize val="0"/>
        </c:dLbls>
        <c:gapWidth val="150"/>
        <c:overlap val="100"/>
        <c:axId val="366288704"/>
        <c:axId val="366282472"/>
      </c:barChart>
      <c:catAx>
        <c:axId val="3662887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latin typeface="Times New Roman" panose="02020603050405020304" pitchFamily="18" charset="0"/>
                    <a:cs typeface="Times New Roman" panose="02020603050405020304" pitchFamily="18" charset="0"/>
                  </a:rPr>
                  <a:t>Algorithm's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282472"/>
        <c:crosses val="autoZero"/>
        <c:auto val="1"/>
        <c:lblAlgn val="ctr"/>
        <c:lblOffset val="100"/>
        <c:noMultiLvlLbl val="0"/>
      </c:catAx>
      <c:valAx>
        <c:axId val="366282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latin typeface="Times New Roman" panose="02020603050405020304" pitchFamily="18" charset="0"/>
                    <a:cs typeface="Times New Roman" panose="02020603050405020304" pitchFamily="18" charset="0"/>
                  </a:rPr>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6288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1" y="5387345"/>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0"/>
            <a:ext cx="12344400" cy="7947659"/>
          </a:xfrm>
        </p:spPr>
        <p:txBody>
          <a:bodyPr/>
          <a:lstStyle>
            <a:lvl1pPr marL="0" indent="0" algn="ctr">
              <a:buNone/>
              <a:defRPr sz="4320"/>
            </a:lvl1pPr>
            <a:lvl2pPr marL="822941" indent="0" algn="ctr">
              <a:buNone/>
              <a:defRPr sz="3600"/>
            </a:lvl2pPr>
            <a:lvl3pPr marL="1645882" indent="0" algn="ctr">
              <a:buNone/>
              <a:defRPr sz="3240"/>
            </a:lvl3pPr>
            <a:lvl4pPr marL="2468823" indent="0" algn="ctr">
              <a:buNone/>
              <a:defRPr sz="2880"/>
            </a:lvl4pPr>
            <a:lvl5pPr marL="3291764" indent="0" algn="ctr">
              <a:buNone/>
              <a:defRPr sz="2880"/>
            </a:lvl5pPr>
            <a:lvl6pPr marL="4114705" indent="0" algn="ctr">
              <a:buNone/>
              <a:defRPr sz="2880"/>
            </a:lvl6pPr>
            <a:lvl7pPr marL="4937646" indent="0" algn="ctr">
              <a:buNone/>
              <a:defRPr sz="2880"/>
            </a:lvl7pPr>
            <a:lvl8pPr marL="5760587" indent="0" algn="ctr">
              <a:buNone/>
              <a:defRPr sz="2880"/>
            </a:lvl8pPr>
            <a:lvl9pPr marL="6583528"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1"/>
            <a:ext cx="3549015" cy="278968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2" y="1752601"/>
            <a:ext cx="10441305" cy="278968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52"/>
            <a:ext cx="14196060" cy="13693136"/>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9"/>
          </a:xfrm>
        </p:spPr>
        <p:txBody>
          <a:bodyPr/>
          <a:lstStyle>
            <a:lvl1pPr marL="0" indent="0">
              <a:buNone/>
              <a:defRPr sz="4320">
                <a:solidFill>
                  <a:schemeClr val="tx1"/>
                </a:solidFill>
              </a:defRPr>
            </a:lvl1pPr>
            <a:lvl2pPr marL="822941" indent="0">
              <a:buNone/>
              <a:defRPr sz="3600">
                <a:solidFill>
                  <a:schemeClr val="tx1">
                    <a:tint val="75000"/>
                  </a:schemeClr>
                </a:solidFill>
              </a:defRPr>
            </a:lvl2pPr>
            <a:lvl3pPr marL="1645882" indent="0">
              <a:buNone/>
              <a:defRPr sz="3240">
                <a:solidFill>
                  <a:schemeClr val="tx1">
                    <a:tint val="75000"/>
                  </a:schemeClr>
                </a:solidFill>
              </a:defRPr>
            </a:lvl3pPr>
            <a:lvl4pPr marL="2468823" indent="0">
              <a:buNone/>
              <a:defRPr sz="2880">
                <a:solidFill>
                  <a:schemeClr val="tx1">
                    <a:tint val="75000"/>
                  </a:schemeClr>
                </a:solidFill>
              </a:defRPr>
            </a:lvl4pPr>
            <a:lvl5pPr marL="3291764" indent="0">
              <a:buNone/>
              <a:defRPr sz="2880">
                <a:solidFill>
                  <a:schemeClr val="tx1">
                    <a:tint val="75000"/>
                  </a:schemeClr>
                </a:solidFill>
              </a:defRPr>
            </a:lvl5pPr>
            <a:lvl6pPr marL="4114705" indent="0">
              <a:buNone/>
              <a:defRPr sz="2880">
                <a:solidFill>
                  <a:schemeClr val="tx1">
                    <a:tint val="75000"/>
                  </a:schemeClr>
                </a:solidFill>
              </a:defRPr>
            </a:lvl6pPr>
            <a:lvl7pPr marL="4937646" indent="0">
              <a:buNone/>
              <a:defRPr sz="2880">
                <a:solidFill>
                  <a:schemeClr val="tx1">
                    <a:tint val="75000"/>
                  </a:schemeClr>
                </a:solidFill>
              </a:defRPr>
            </a:lvl7pPr>
            <a:lvl8pPr marL="5760587" indent="0">
              <a:buNone/>
              <a:defRPr sz="2880">
                <a:solidFill>
                  <a:schemeClr val="tx1">
                    <a:tint val="75000"/>
                  </a:schemeClr>
                </a:solidFill>
              </a:defRPr>
            </a:lvl8pPr>
            <a:lvl9pPr marL="6583528"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8"/>
            <a:ext cx="14196060" cy="63627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3"/>
            <a:ext cx="6963012" cy="3954780"/>
          </a:xfrm>
        </p:spPr>
        <p:txBody>
          <a:bodyPr anchor="b"/>
          <a:lstStyle>
            <a:lvl1pPr marL="0" indent="0">
              <a:buNone/>
              <a:defRPr sz="4320" b="1"/>
            </a:lvl1pPr>
            <a:lvl2pPr marL="822941" indent="0">
              <a:buNone/>
              <a:defRPr sz="3600" b="1"/>
            </a:lvl2pPr>
            <a:lvl3pPr marL="1645882" indent="0">
              <a:buNone/>
              <a:defRPr sz="3240" b="1"/>
            </a:lvl3pPr>
            <a:lvl4pPr marL="2468823" indent="0">
              <a:buNone/>
              <a:defRPr sz="2880" b="1"/>
            </a:lvl4pPr>
            <a:lvl5pPr marL="3291764" indent="0">
              <a:buNone/>
              <a:defRPr sz="2880" b="1"/>
            </a:lvl5pPr>
            <a:lvl6pPr marL="4114705" indent="0">
              <a:buNone/>
              <a:defRPr sz="2880" b="1"/>
            </a:lvl6pPr>
            <a:lvl7pPr marL="4937646" indent="0">
              <a:buNone/>
              <a:defRPr sz="2880" b="1"/>
            </a:lvl7pPr>
            <a:lvl8pPr marL="5760587" indent="0">
              <a:buNone/>
              <a:defRPr sz="2880" b="1"/>
            </a:lvl8pPr>
            <a:lvl9pPr marL="6583528"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3"/>
            <a:ext cx="6997304" cy="3954780"/>
          </a:xfrm>
        </p:spPr>
        <p:txBody>
          <a:bodyPr anchor="b"/>
          <a:lstStyle>
            <a:lvl1pPr marL="0" indent="0">
              <a:buNone/>
              <a:defRPr sz="4320" b="1"/>
            </a:lvl1pPr>
            <a:lvl2pPr marL="822941" indent="0">
              <a:buNone/>
              <a:defRPr sz="3600" b="1"/>
            </a:lvl2pPr>
            <a:lvl3pPr marL="1645882" indent="0">
              <a:buNone/>
              <a:defRPr sz="3240" b="1"/>
            </a:lvl3pPr>
            <a:lvl4pPr marL="2468823" indent="0">
              <a:buNone/>
              <a:defRPr sz="2880" b="1"/>
            </a:lvl4pPr>
            <a:lvl5pPr marL="3291764" indent="0">
              <a:buNone/>
              <a:defRPr sz="2880" b="1"/>
            </a:lvl5pPr>
            <a:lvl6pPr marL="4114705" indent="0">
              <a:buNone/>
              <a:defRPr sz="2880" b="1"/>
            </a:lvl6pPr>
            <a:lvl7pPr marL="4937646" indent="0">
              <a:buNone/>
              <a:defRPr sz="2880" b="1"/>
            </a:lvl7pPr>
            <a:lvl8pPr marL="5760587" indent="0">
              <a:buNone/>
              <a:defRPr sz="2880" b="1"/>
            </a:lvl8pPr>
            <a:lvl9pPr marL="6583528"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4"/>
            <a:ext cx="5308520" cy="7680961"/>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9"/>
            <a:ext cx="8332470" cy="23393398"/>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2941" indent="0">
              <a:buNone/>
              <a:defRPr sz="2520"/>
            </a:lvl2pPr>
            <a:lvl3pPr marL="1645882" indent="0">
              <a:buNone/>
              <a:defRPr sz="2160"/>
            </a:lvl3pPr>
            <a:lvl4pPr marL="2468823" indent="0">
              <a:buNone/>
              <a:defRPr sz="1800"/>
            </a:lvl4pPr>
            <a:lvl5pPr marL="3291764" indent="0">
              <a:buNone/>
              <a:defRPr sz="1800"/>
            </a:lvl5pPr>
            <a:lvl6pPr marL="4114705" indent="0">
              <a:buNone/>
              <a:defRPr sz="1800"/>
            </a:lvl6pPr>
            <a:lvl7pPr marL="4937646" indent="0">
              <a:buNone/>
              <a:defRPr sz="1800"/>
            </a:lvl7pPr>
            <a:lvl8pPr marL="5760587" indent="0">
              <a:buNone/>
              <a:defRPr sz="1800"/>
            </a:lvl8pPr>
            <a:lvl9pPr marL="6583528"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4"/>
            <a:ext cx="5308520" cy="7680961"/>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9"/>
            <a:ext cx="8332470" cy="23393398"/>
          </a:xfrm>
        </p:spPr>
        <p:txBody>
          <a:bodyPr anchor="t"/>
          <a:lstStyle>
            <a:lvl1pPr marL="0" indent="0">
              <a:buNone/>
              <a:defRPr sz="5760"/>
            </a:lvl1pPr>
            <a:lvl2pPr marL="822941" indent="0">
              <a:buNone/>
              <a:defRPr sz="5040"/>
            </a:lvl2pPr>
            <a:lvl3pPr marL="1645882" indent="0">
              <a:buNone/>
              <a:defRPr sz="4320"/>
            </a:lvl3pPr>
            <a:lvl4pPr marL="2468823" indent="0">
              <a:buNone/>
              <a:defRPr sz="3600"/>
            </a:lvl4pPr>
            <a:lvl5pPr marL="3291764" indent="0">
              <a:buNone/>
              <a:defRPr sz="3600"/>
            </a:lvl5pPr>
            <a:lvl6pPr marL="4114705" indent="0">
              <a:buNone/>
              <a:defRPr sz="3600"/>
            </a:lvl6pPr>
            <a:lvl7pPr marL="4937646" indent="0">
              <a:buNone/>
              <a:defRPr sz="3600"/>
            </a:lvl7pPr>
            <a:lvl8pPr marL="5760587" indent="0">
              <a:buNone/>
              <a:defRPr sz="3600"/>
            </a:lvl8pPr>
            <a:lvl9pPr marL="6583528"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2941" indent="0">
              <a:buNone/>
              <a:defRPr sz="2520"/>
            </a:lvl2pPr>
            <a:lvl3pPr marL="1645882" indent="0">
              <a:buNone/>
              <a:defRPr sz="2160"/>
            </a:lvl3pPr>
            <a:lvl4pPr marL="2468823" indent="0">
              <a:buNone/>
              <a:defRPr sz="1800"/>
            </a:lvl4pPr>
            <a:lvl5pPr marL="3291764" indent="0">
              <a:buNone/>
              <a:defRPr sz="1800"/>
            </a:lvl5pPr>
            <a:lvl6pPr marL="4114705" indent="0">
              <a:buNone/>
              <a:defRPr sz="1800"/>
            </a:lvl6pPr>
            <a:lvl7pPr marL="4937646" indent="0">
              <a:buNone/>
              <a:defRPr sz="1800"/>
            </a:lvl7pPr>
            <a:lvl8pPr marL="5760587" indent="0">
              <a:buNone/>
              <a:defRPr sz="1800"/>
            </a:lvl8pPr>
            <a:lvl9pPr marL="6583528"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8"/>
            <a:ext cx="14196060" cy="63627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5"/>
            <a:ext cx="14196060" cy="208864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92"/>
            <a:ext cx="3703320" cy="1752598"/>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22-04-2023</a:t>
            </a:fld>
            <a:endParaRPr lang="en-IN"/>
          </a:p>
        </p:txBody>
      </p:sp>
      <p:sp>
        <p:nvSpPr>
          <p:cNvPr id="5" name="Footer Placeholder 4"/>
          <p:cNvSpPr>
            <a:spLocks noGrp="1"/>
          </p:cNvSpPr>
          <p:nvPr>
            <p:ph type="ftr" sz="quarter" idx="3"/>
          </p:nvPr>
        </p:nvSpPr>
        <p:spPr>
          <a:xfrm>
            <a:off x="5452110" y="30510492"/>
            <a:ext cx="5554980" cy="1752598"/>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92"/>
            <a:ext cx="3703320" cy="1752598"/>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882"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71" indent="-411471" algn="l" defTabSz="1645882"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11" indent="-411471" algn="l" defTabSz="1645882"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353" indent="-411471" algn="l" defTabSz="1645882"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294"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235"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176"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117"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058"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4999" indent="-411471" algn="l" defTabSz="1645882"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882" rtl="0" eaLnBrk="1" latinLnBrk="0" hangingPunct="1">
        <a:defRPr sz="3240" kern="1200">
          <a:solidFill>
            <a:schemeClr val="tx1"/>
          </a:solidFill>
          <a:latin typeface="+mn-lt"/>
          <a:ea typeface="+mn-ea"/>
          <a:cs typeface="+mn-cs"/>
        </a:defRPr>
      </a:lvl1pPr>
      <a:lvl2pPr marL="822941" algn="l" defTabSz="1645882" rtl="0" eaLnBrk="1" latinLnBrk="0" hangingPunct="1">
        <a:defRPr sz="3240" kern="1200">
          <a:solidFill>
            <a:schemeClr val="tx1"/>
          </a:solidFill>
          <a:latin typeface="+mn-lt"/>
          <a:ea typeface="+mn-ea"/>
          <a:cs typeface="+mn-cs"/>
        </a:defRPr>
      </a:lvl2pPr>
      <a:lvl3pPr marL="1645882" algn="l" defTabSz="1645882" rtl="0" eaLnBrk="1" latinLnBrk="0" hangingPunct="1">
        <a:defRPr sz="3240" kern="1200">
          <a:solidFill>
            <a:schemeClr val="tx1"/>
          </a:solidFill>
          <a:latin typeface="+mn-lt"/>
          <a:ea typeface="+mn-ea"/>
          <a:cs typeface="+mn-cs"/>
        </a:defRPr>
      </a:lvl3pPr>
      <a:lvl4pPr marL="2468823" algn="l" defTabSz="1645882" rtl="0" eaLnBrk="1" latinLnBrk="0" hangingPunct="1">
        <a:defRPr sz="3240" kern="1200">
          <a:solidFill>
            <a:schemeClr val="tx1"/>
          </a:solidFill>
          <a:latin typeface="+mn-lt"/>
          <a:ea typeface="+mn-ea"/>
          <a:cs typeface="+mn-cs"/>
        </a:defRPr>
      </a:lvl4pPr>
      <a:lvl5pPr marL="3291764" algn="l" defTabSz="1645882" rtl="0" eaLnBrk="1" latinLnBrk="0" hangingPunct="1">
        <a:defRPr sz="3240" kern="1200">
          <a:solidFill>
            <a:schemeClr val="tx1"/>
          </a:solidFill>
          <a:latin typeface="+mn-lt"/>
          <a:ea typeface="+mn-ea"/>
          <a:cs typeface="+mn-cs"/>
        </a:defRPr>
      </a:lvl5pPr>
      <a:lvl6pPr marL="4114705" algn="l" defTabSz="1645882" rtl="0" eaLnBrk="1" latinLnBrk="0" hangingPunct="1">
        <a:defRPr sz="3240" kern="1200">
          <a:solidFill>
            <a:schemeClr val="tx1"/>
          </a:solidFill>
          <a:latin typeface="+mn-lt"/>
          <a:ea typeface="+mn-ea"/>
          <a:cs typeface="+mn-cs"/>
        </a:defRPr>
      </a:lvl6pPr>
      <a:lvl7pPr marL="4937646" algn="l" defTabSz="1645882" rtl="0" eaLnBrk="1" latinLnBrk="0" hangingPunct="1">
        <a:defRPr sz="3240" kern="1200">
          <a:solidFill>
            <a:schemeClr val="tx1"/>
          </a:solidFill>
          <a:latin typeface="+mn-lt"/>
          <a:ea typeface="+mn-ea"/>
          <a:cs typeface="+mn-cs"/>
        </a:defRPr>
      </a:lvl7pPr>
      <a:lvl8pPr marL="5760587" algn="l" defTabSz="1645882" rtl="0" eaLnBrk="1" latinLnBrk="0" hangingPunct="1">
        <a:defRPr sz="3240" kern="1200">
          <a:solidFill>
            <a:schemeClr val="tx1"/>
          </a:solidFill>
          <a:latin typeface="+mn-lt"/>
          <a:ea typeface="+mn-ea"/>
          <a:cs typeface="+mn-cs"/>
        </a:defRPr>
      </a:lvl8pPr>
      <a:lvl9pPr marL="6583528" algn="l" defTabSz="1645882"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0" y="4023985"/>
            <a:ext cx="16459200" cy="6104233"/>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EE37FD5-5EF1-EDB2-8DF3-A5AA932536BE}"/>
              </a:ext>
            </a:extLst>
          </p:cNvPr>
          <p:cNvSpPr/>
          <p:nvPr/>
        </p:nvSpPr>
        <p:spPr>
          <a:xfrm>
            <a:off x="0" y="10118003"/>
            <a:ext cx="16459200" cy="5824475"/>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A021296-65E9-56EE-2F9B-01E9D7D98AE3}"/>
              </a:ext>
            </a:extLst>
          </p:cNvPr>
          <p:cNvSpPr/>
          <p:nvPr/>
        </p:nvSpPr>
        <p:spPr>
          <a:xfrm>
            <a:off x="0" y="15942479"/>
            <a:ext cx="16459200" cy="6237014"/>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0" y="22179493"/>
            <a:ext cx="16459200" cy="537847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BB6150E-B6D9-0477-CF16-6A98BF9C825F}"/>
              </a:ext>
            </a:extLst>
          </p:cNvPr>
          <p:cNvSpPr/>
          <p:nvPr/>
        </p:nvSpPr>
        <p:spPr>
          <a:xfrm>
            <a:off x="0" y="27557967"/>
            <a:ext cx="16459200" cy="536043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9" name="Rectangle 18"/>
          <p:cNvSpPr/>
          <p:nvPr/>
        </p:nvSpPr>
        <p:spPr>
          <a:xfrm>
            <a:off x="187036" y="4399143"/>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0" y="2719578"/>
            <a:ext cx="16459200" cy="1325224"/>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22" name="Rectangle 21"/>
          <p:cNvSpPr/>
          <p:nvPr/>
        </p:nvSpPr>
        <p:spPr>
          <a:xfrm>
            <a:off x="187036" y="16251380"/>
            <a:ext cx="1879889"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RESULTS</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7036" y="22386831"/>
            <a:ext cx="590896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DISCUSSION AND CONCLUSION</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187036" y="27911837"/>
            <a:ext cx="3022889"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BIBLIOGRAPHY</a:t>
            </a: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301926" y="2793175"/>
            <a:ext cx="15505043" cy="1200329"/>
          </a:xfrm>
          <a:prstGeom prst="rect">
            <a:avLst/>
          </a:prstGeom>
          <a:noFill/>
        </p:spPr>
        <p:txBody>
          <a:bodyPr wrap="square" rtlCol="0">
            <a:spAutoFit/>
          </a:bodyPr>
          <a:lstStyle/>
          <a:p>
            <a:pPr algn="ctr"/>
            <a:r>
              <a:rPr lang="en-IN" sz="3600" b="1" dirty="0">
                <a:effectLst/>
                <a:latin typeface="Times New Roman" panose="02020603050405020304" pitchFamily="18" charset="0"/>
                <a:ea typeface="Calibri" panose="020F0502020204030204" pitchFamily="34" charset="0"/>
              </a:rPr>
              <a:t>Portfolio optimization </a:t>
            </a:r>
            <a:r>
              <a:rPr lang="en-IN" sz="3600" b="1" dirty="0">
                <a:latin typeface="Times New Roman" panose="02020603050405020304" pitchFamily="18" charset="0"/>
                <a:ea typeface="Calibri" panose="020F0502020204030204" pitchFamily="34" charset="0"/>
              </a:rPr>
              <a:t>with</a:t>
            </a:r>
            <a:r>
              <a:rPr lang="en-IN" sz="3600" b="1" dirty="0">
                <a:effectLst/>
                <a:latin typeface="Times New Roman" panose="02020603050405020304" pitchFamily="18" charset="0"/>
                <a:ea typeface="Calibri" panose="020F0502020204030204" pitchFamily="34" charset="0"/>
              </a:rPr>
              <a:t> Time Series Model using Modern </a:t>
            </a:r>
            <a:r>
              <a:rPr lang="en-IN" sz="3600" b="1" dirty="0">
                <a:latin typeface="Times New Roman" panose="02020603050405020304" pitchFamily="18" charset="0"/>
                <a:ea typeface="Calibri" panose="020F0502020204030204" pitchFamily="34" charset="0"/>
              </a:rPr>
              <a:t>P</a:t>
            </a:r>
            <a:r>
              <a:rPr lang="en-IN" sz="3600" b="1" dirty="0">
                <a:effectLst/>
                <a:latin typeface="Times New Roman" panose="02020603050405020304" pitchFamily="18" charset="0"/>
                <a:ea typeface="Calibri" panose="020F0502020204030204" pitchFamily="34" charset="0"/>
              </a:rPr>
              <a:t>ortfolio </a:t>
            </a:r>
            <a:r>
              <a:rPr lang="en-IN" sz="3600" b="1" dirty="0">
                <a:latin typeface="Times New Roman" panose="02020603050405020304" pitchFamily="18" charset="0"/>
                <a:ea typeface="Calibri" panose="020F0502020204030204" pitchFamily="34" charset="0"/>
              </a:rPr>
              <a:t>T</a:t>
            </a:r>
            <a:r>
              <a:rPr lang="en-IN" sz="3600" b="1" dirty="0">
                <a:effectLst/>
                <a:latin typeface="Times New Roman" panose="02020603050405020304" pitchFamily="18" charset="0"/>
                <a:ea typeface="Calibri" panose="020F0502020204030204" pitchFamily="34" charset="0"/>
              </a:rPr>
              <a:t>heory </a:t>
            </a:r>
            <a:r>
              <a:rPr lang="en-IN" sz="3600" b="1" dirty="0">
                <a:latin typeface="Times New Roman" panose="02020603050405020304" pitchFamily="18" charset="0"/>
                <a:ea typeface="Calibri" panose="020F0502020204030204" pitchFamily="34" charset="0"/>
              </a:rPr>
              <a:t>compared with other Machine Learning Algorithms with improved accuracy</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87036" y="10269290"/>
            <a:ext cx="518506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Times New Roman" panose="02020603050405020304" pitchFamily="18" charset="0"/>
                <a:cs typeface="Times New Roman" panose="02020603050405020304" pitchFamily="18" charset="0"/>
              </a:rPr>
              <a:t>MATERIALS AND METHODS</a:t>
            </a: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52578"/>
            <a:ext cx="16459200" cy="2772156"/>
          </a:xfrm>
          <a:prstGeom prst="rect">
            <a:avLst/>
          </a:prstGeom>
        </p:spPr>
      </p:pic>
      <p:sp>
        <p:nvSpPr>
          <p:cNvPr id="13" name="Rectangle 12">
            <a:extLst>
              <a:ext uri="{FF2B5EF4-FFF2-40B4-BE49-F238E27FC236}">
                <a16:creationId xmlns:a16="http://schemas.microsoft.com/office/drawing/2014/main" id="{DAF757CC-C832-3EB9-8642-C2DADE82A7D6}"/>
              </a:ext>
            </a:extLst>
          </p:cNvPr>
          <p:cNvSpPr/>
          <p:nvPr/>
        </p:nvSpPr>
        <p:spPr>
          <a:xfrm>
            <a:off x="9019306" y="1478973"/>
            <a:ext cx="7358572" cy="1213087"/>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70C69D-E356-94D3-988E-D3E99B4033C3}"/>
              </a:ext>
            </a:extLst>
          </p:cNvPr>
          <p:cNvSpPr txBox="1"/>
          <p:nvPr/>
        </p:nvSpPr>
        <p:spPr>
          <a:xfrm>
            <a:off x="9643462" y="1470931"/>
            <a:ext cx="6420885" cy="861774"/>
          </a:xfrm>
          <a:prstGeom prst="rect">
            <a:avLst/>
          </a:prstGeom>
          <a:noFill/>
        </p:spPr>
        <p:txBody>
          <a:bodyPr wrap="square" rtlCol="0">
            <a:spAutoFit/>
          </a:bodyPr>
          <a:lstStyle/>
          <a:p>
            <a:pPr algn="r"/>
            <a:r>
              <a:rPr lang="en-US" sz="2500" b="1" dirty="0">
                <a:solidFill>
                  <a:schemeClr val="bg1"/>
                </a:solidFill>
              </a:rPr>
              <a:t>K. Sravan</a:t>
            </a:r>
          </a:p>
          <a:p>
            <a:pPr algn="r"/>
            <a:r>
              <a:rPr lang="en-US" sz="2500" b="1" dirty="0">
                <a:solidFill>
                  <a:schemeClr val="bg1"/>
                </a:solidFill>
              </a:rPr>
              <a:t>Guided By Dr. P. </a:t>
            </a:r>
            <a:r>
              <a:rPr lang="en-US" sz="2500" b="1" dirty="0" err="1">
                <a:solidFill>
                  <a:schemeClr val="bg1"/>
                </a:solidFill>
              </a:rPr>
              <a:t>Sriramya</a:t>
            </a:r>
            <a:endParaRPr lang="en-IN" sz="2500" b="1" dirty="0">
              <a:solidFill>
                <a:schemeClr val="bg1"/>
              </a:solidFill>
            </a:endParaRPr>
          </a:p>
        </p:txBody>
      </p:sp>
      <p:sp>
        <p:nvSpPr>
          <p:cNvPr id="26" name="TextBox 25">
            <a:extLst>
              <a:ext uri="{FF2B5EF4-FFF2-40B4-BE49-F238E27FC236}">
                <a16:creationId xmlns:a16="http://schemas.microsoft.com/office/drawing/2014/main" id="{A362008D-D9AE-CC4A-00C7-D2C269A08BF0}"/>
              </a:ext>
            </a:extLst>
          </p:cNvPr>
          <p:cNvSpPr txBox="1"/>
          <p:nvPr/>
        </p:nvSpPr>
        <p:spPr>
          <a:xfrm>
            <a:off x="91903" y="5112653"/>
            <a:ext cx="9249448" cy="4493538"/>
          </a:xfrm>
          <a:prstGeom prst="rect">
            <a:avLst/>
          </a:prstGeom>
          <a:noFill/>
        </p:spPr>
        <p:txBody>
          <a:bodyPr wrap="square" rtlCol="0">
            <a:spAutoFit/>
          </a:bodyPr>
          <a:lstStyle/>
          <a:p>
            <a:pPr marL="342900" lvl="0" indent="-342900" algn="just" fontAlgn="base">
              <a:buFont typeface="Wingdings" panose="05000000000000000000" pitchFamily="2" charset="2"/>
              <a:buChar char=""/>
            </a:pPr>
            <a:r>
              <a:rPr lang="en-US" sz="2200" b="1" dirty="0">
                <a:solidFill>
                  <a:srgbClr val="000000"/>
                </a:solidFill>
                <a:effectLst/>
                <a:latin typeface="Times New Roman" panose="02020603050405020304" pitchFamily="18" charset="0"/>
                <a:ea typeface="Times New Roman" panose="02020603050405020304" pitchFamily="18" charset="0"/>
              </a:rPr>
              <a:t>Portfolio optimization is a crucial area of research in finance, aimed at constructing investment portfolios that maximize returns while minimizing risks. </a:t>
            </a:r>
          </a:p>
          <a:p>
            <a:pPr marL="342900" lvl="0" indent="-342900" algn="just" fontAlgn="base">
              <a:buFont typeface="Wingdings" panose="05000000000000000000" pitchFamily="2" charset="2"/>
              <a:buChar char=""/>
            </a:pPr>
            <a:r>
              <a:rPr lang="en-US" sz="2200" b="1" dirty="0">
                <a:solidFill>
                  <a:srgbClr val="000000"/>
                </a:solidFill>
                <a:effectLst/>
                <a:latin typeface="Times New Roman" panose="02020603050405020304" pitchFamily="18" charset="0"/>
                <a:ea typeface="Times New Roman" panose="02020603050405020304" pitchFamily="18" charset="0"/>
              </a:rPr>
              <a:t>Portfolio optimization is the process of selecting the best combination of assets, considering their risk and return characteristics, in order to achieve an investor's desired level of return for a given level of risk.</a:t>
            </a:r>
          </a:p>
          <a:p>
            <a:pPr marL="342900" lvl="0" indent="-342900" algn="just" fontAlgn="base">
              <a:buFont typeface="Wingdings" panose="05000000000000000000" pitchFamily="2" charset="2"/>
              <a:buChar char=""/>
            </a:pPr>
            <a:r>
              <a:rPr lang="en-US" sz="2200" b="1" dirty="0">
                <a:solidFill>
                  <a:srgbClr val="000000"/>
                </a:solidFill>
                <a:effectLst/>
                <a:latin typeface="Times New Roman" panose="02020603050405020304" pitchFamily="18" charset="0"/>
                <a:ea typeface="Times New Roman" panose="02020603050405020304" pitchFamily="18" charset="0"/>
              </a:rPr>
              <a:t>Traditional portfolio optimization algorithms rely on statistical methods that have limitations in handling time-varying market conditions. </a:t>
            </a:r>
          </a:p>
          <a:p>
            <a:pPr marL="342900" lvl="0" indent="-342900" algn="just" fontAlgn="base">
              <a:buFont typeface="Wingdings" panose="05000000000000000000" pitchFamily="2" charset="2"/>
              <a:buChar char=""/>
            </a:pPr>
            <a:r>
              <a:rPr lang="en-US" sz="2200" b="1" dirty="0">
                <a:solidFill>
                  <a:srgbClr val="000000"/>
                </a:solidFill>
                <a:effectLst/>
                <a:latin typeface="Times New Roman" panose="02020603050405020304" pitchFamily="18" charset="0"/>
                <a:ea typeface="Times New Roman" panose="02020603050405020304" pitchFamily="18" charset="0"/>
              </a:rPr>
              <a:t>To overcome these limitations, time series models have</a:t>
            </a:r>
            <a:r>
              <a:rPr lang="en-IN" sz="2200" b="1" dirty="0">
                <a:effectLst/>
                <a:latin typeface="Times New Roman" panose="02020603050405020304" pitchFamily="18" charset="0"/>
                <a:ea typeface="Times New Roman" panose="02020603050405020304" pitchFamily="18" charset="0"/>
              </a:rPr>
              <a:t> been developed that can capture the dynamics of asset prices over time. </a:t>
            </a:r>
          </a:p>
          <a:p>
            <a:pPr marL="342900" lvl="0" indent="-342900" algn="just" fontAlgn="base">
              <a:buFont typeface="Wingdings" panose="05000000000000000000" pitchFamily="2" charset="2"/>
              <a:buChar char=""/>
            </a:pPr>
            <a:r>
              <a:rPr lang="en-IN" sz="2200" b="1" dirty="0">
                <a:effectLst/>
                <a:latin typeface="Times New Roman" panose="02020603050405020304" pitchFamily="18" charset="0"/>
                <a:ea typeface="Times New Roman" panose="02020603050405020304" pitchFamily="18" charset="0"/>
              </a:rPr>
              <a:t>In addition, a novel modern portfolio theory has been developed that incorporates machine learning techniques to overcome the limitations of traditional portfolio optimization algorithms. </a:t>
            </a:r>
          </a:p>
        </p:txBody>
      </p:sp>
      <p:sp>
        <p:nvSpPr>
          <p:cNvPr id="38" name="TextBox 37">
            <a:extLst>
              <a:ext uri="{FF2B5EF4-FFF2-40B4-BE49-F238E27FC236}">
                <a16:creationId xmlns:a16="http://schemas.microsoft.com/office/drawing/2014/main" id="{A362008D-D9AE-CC4A-00C7-D2C269A08BF0}"/>
              </a:ext>
            </a:extLst>
          </p:cNvPr>
          <p:cNvSpPr txBox="1"/>
          <p:nvPr/>
        </p:nvSpPr>
        <p:spPr>
          <a:xfrm>
            <a:off x="173183" y="23185752"/>
            <a:ext cx="9249448"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independent sample t-test has a significance value p=0.000(p&lt;0.05) indicating the study between the Time Series Model and the other machine  learning algorithm’s is statistically significant.</a:t>
            </a: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 this research work, the results shown us is that the Time Series Model with Modern Portfolio Theory can be used for the prediction of stock market with an accuracy of 94.28%</a:t>
            </a: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 Novel Time Series Model method performs better than the all other four algorithms in Accurate(94.28%) in prediction of stock.</a:t>
            </a:r>
          </a:p>
          <a:p>
            <a:pPr marL="342900" indent="-34290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As a future work the study can be extended to include other asset classes such as fixed income, commodities, and currencies. This would provide a more comprehensive analysis of the performance of MPT 2.0 and SVM in Novel Modern Portfolio optimization across different asset classes. </a:t>
            </a:r>
            <a:endParaRPr lang="en-IN" sz="22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62008D-D9AE-CC4A-00C7-D2C269A08BF0}"/>
              </a:ext>
            </a:extLst>
          </p:cNvPr>
          <p:cNvSpPr txBox="1"/>
          <p:nvPr/>
        </p:nvSpPr>
        <p:spPr>
          <a:xfrm>
            <a:off x="189633" y="28743150"/>
            <a:ext cx="16096384" cy="3816429"/>
          </a:xfrm>
          <a:prstGeom prst="rect">
            <a:avLst/>
          </a:prstGeom>
          <a:noFill/>
        </p:spPr>
        <p:txBody>
          <a:bodyPr wrap="square" rtlCol="0">
            <a:spAutoFit/>
          </a:bodyPr>
          <a:lstStyle/>
          <a:p>
            <a:pPr marL="342900" indent="-342900" algn="just">
              <a:buFont typeface="Wingdings" panose="05000000000000000000" pitchFamily="2" charset="2"/>
              <a:buChar char="Ø"/>
            </a:pPr>
            <a:r>
              <a:rPr lang="en-IN" sz="2200" b="1" dirty="0" err="1">
                <a:latin typeface="Times New Roman" panose="02020603050405020304" pitchFamily="18" charset="0"/>
                <a:cs typeface="Times New Roman" panose="02020603050405020304" pitchFamily="18" charset="0"/>
              </a:rPr>
              <a:t>Fabozzi</a:t>
            </a:r>
            <a:r>
              <a:rPr lang="en-IN" sz="2200" b="1" dirty="0">
                <a:latin typeface="Times New Roman" panose="02020603050405020304" pitchFamily="18" charset="0"/>
                <a:cs typeface="Times New Roman" panose="02020603050405020304" pitchFamily="18" charset="0"/>
              </a:rPr>
              <a:t>, F. J., &amp; Focardi, S. M. (2021). Portfolio optimization with machine learning: A new approach to constructing optimal portfolios. John Wiley &amp; Sons. </a:t>
            </a:r>
          </a:p>
          <a:p>
            <a:pPr algn="just"/>
            <a:endParaRPr lang="en-IN"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Lai, T. L., Zhang, Y., &amp; Zhou, Z. (2021). Portfolio optimization with transaction costs: A machine learning approach. Journal of Financial Economics, 139(2), 546-567. </a:t>
            </a:r>
          </a:p>
          <a:p>
            <a:pPr algn="just"/>
            <a:endParaRPr lang="en-IN"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b="1" dirty="0" err="1">
                <a:latin typeface="Times New Roman" panose="02020603050405020304" pitchFamily="18" charset="0"/>
                <a:cs typeface="Times New Roman" panose="02020603050405020304" pitchFamily="18" charset="0"/>
              </a:rPr>
              <a:t>Rehrig</a:t>
            </a:r>
            <a:r>
              <a:rPr lang="en-IN" sz="2200" b="1" dirty="0">
                <a:latin typeface="Times New Roman" panose="02020603050405020304" pitchFamily="18" charset="0"/>
                <a:cs typeface="Times New Roman" panose="02020603050405020304" pitchFamily="18" charset="0"/>
              </a:rPr>
              <a:t>, A., Kondor, I., &amp; Papp, G. (2021). Machine learning in asset management: Beyond the hype. Journal of Portfolio Management, 47(4), 1-15. </a:t>
            </a:r>
          </a:p>
          <a:p>
            <a:pPr algn="just"/>
            <a:endParaRPr lang="en-IN" sz="22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Wu, P., &amp; Yao, Q. (2020). Robust portfolio optimization with a new regularization method. European Journal of Operational Research, 287(1), 184-197.</a:t>
            </a:r>
          </a:p>
        </p:txBody>
      </p:sp>
      <p:pic>
        <p:nvPicPr>
          <p:cNvPr id="1028" name="Picture 4">
            <a:extLst>
              <a:ext uri="{FF2B5EF4-FFF2-40B4-BE49-F238E27FC236}">
                <a16:creationId xmlns:a16="http://schemas.microsoft.com/office/drawing/2014/main" id="{C1F4B21B-F2C1-20D3-162E-300294168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36" y="17087246"/>
            <a:ext cx="3866184" cy="35877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0B8D99-77D8-8F29-DCBD-153FCBF27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411" y="17087832"/>
            <a:ext cx="3880038" cy="35871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A88D3BC-50A7-7F07-A78B-ECA5C96CD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4448" y="17087832"/>
            <a:ext cx="3880038" cy="358719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B055952-25FD-80CB-1494-245B639483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419"/>
          <a:stretch/>
        </p:blipFill>
        <p:spPr bwMode="auto">
          <a:xfrm>
            <a:off x="12016229" y="17087245"/>
            <a:ext cx="4269788" cy="358719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7CEAAE7-E696-BE1E-C386-98D9532F0BFB}"/>
              </a:ext>
            </a:extLst>
          </p:cNvPr>
          <p:cNvSpPr txBox="1"/>
          <p:nvPr/>
        </p:nvSpPr>
        <p:spPr>
          <a:xfrm>
            <a:off x="187036" y="21210155"/>
            <a:ext cx="16098981" cy="1107996"/>
          </a:xfrm>
          <a:prstGeom prst="rect">
            <a:avLst/>
          </a:prstGeom>
          <a:noFill/>
        </p:spPr>
        <p:txBody>
          <a:bodyPr wrap="square" rtlCol="0">
            <a:spAutoFit/>
          </a:bodyPr>
          <a:lstStyle/>
          <a:p>
            <a:r>
              <a:rPr lang="en-US" sz="2200" b="1" i="0" u="none" strike="noStrike" dirty="0">
                <a:effectLst/>
                <a:latin typeface="Times New Roman" panose="02020603050405020304" pitchFamily="18" charset="0"/>
              </a:rPr>
              <a:t>The accuracy  of  Time series algorithm(94.2820%) are high compared to Support Vector </a:t>
            </a:r>
            <a:r>
              <a:rPr lang="en-US" sz="2200" b="1" dirty="0">
                <a:latin typeface="Times New Roman" panose="02020603050405020304" pitchFamily="18" charset="0"/>
              </a:rPr>
              <a:t>M</a:t>
            </a:r>
            <a:r>
              <a:rPr lang="en-US" sz="2200" b="1" i="0" u="none" strike="noStrike" dirty="0">
                <a:effectLst/>
                <a:latin typeface="Times New Roman" panose="02020603050405020304" pitchFamily="18" charset="0"/>
              </a:rPr>
              <a:t>achine (78.9570%), Lasso regression(80.1423%), Ridge regression(86.2364%), KNN algorithm(76.9854) Significance of the accuracy.</a:t>
            </a:r>
          </a:p>
          <a:p>
            <a:endParaRPr lang="en-IN" sz="2200" b="1" dirty="0"/>
          </a:p>
        </p:txBody>
      </p:sp>
      <p:sp>
        <p:nvSpPr>
          <p:cNvPr id="2" name="TextBox 1">
            <a:extLst>
              <a:ext uri="{FF2B5EF4-FFF2-40B4-BE49-F238E27FC236}">
                <a16:creationId xmlns:a16="http://schemas.microsoft.com/office/drawing/2014/main" id="{507C29F4-2074-FE4A-AEAE-2FEFDF8813BE}"/>
              </a:ext>
            </a:extLst>
          </p:cNvPr>
          <p:cNvSpPr txBox="1"/>
          <p:nvPr/>
        </p:nvSpPr>
        <p:spPr>
          <a:xfrm>
            <a:off x="886273" y="20704509"/>
            <a:ext cx="1862540"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TSM Vs SVM</a:t>
            </a:r>
          </a:p>
        </p:txBody>
      </p:sp>
      <p:sp>
        <p:nvSpPr>
          <p:cNvPr id="3" name="TextBox 2">
            <a:extLst>
              <a:ext uri="{FF2B5EF4-FFF2-40B4-BE49-F238E27FC236}">
                <a16:creationId xmlns:a16="http://schemas.microsoft.com/office/drawing/2014/main" id="{949565F6-2AC6-E46D-E2FC-D015BADBA883}"/>
              </a:ext>
            </a:extLst>
          </p:cNvPr>
          <p:cNvSpPr txBox="1"/>
          <p:nvPr/>
        </p:nvSpPr>
        <p:spPr>
          <a:xfrm>
            <a:off x="4381422" y="20703729"/>
            <a:ext cx="3517173"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TSM Vs LASSO Regression</a:t>
            </a:r>
          </a:p>
        </p:txBody>
      </p:sp>
      <p:sp>
        <p:nvSpPr>
          <p:cNvPr id="11" name="TextBox 10">
            <a:extLst>
              <a:ext uri="{FF2B5EF4-FFF2-40B4-BE49-F238E27FC236}">
                <a16:creationId xmlns:a16="http://schemas.microsoft.com/office/drawing/2014/main" id="{8C14925E-3786-4E08-67FD-868DF96FEA3F}"/>
              </a:ext>
            </a:extLst>
          </p:cNvPr>
          <p:cNvSpPr txBox="1"/>
          <p:nvPr/>
        </p:nvSpPr>
        <p:spPr>
          <a:xfrm>
            <a:off x="8279889" y="20703729"/>
            <a:ext cx="3429155"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TSM Vs Ridge Regression</a:t>
            </a:r>
          </a:p>
        </p:txBody>
      </p:sp>
      <p:sp>
        <p:nvSpPr>
          <p:cNvPr id="12" name="TextBox 11">
            <a:extLst>
              <a:ext uri="{FF2B5EF4-FFF2-40B4-BE49-F238E27FC236}">
                <a16:creationId xmlns:a16="http://schemas.microsoft.com/office/drawing/2014/main" id="{F132F40E-CE8B-D5CB-E4C7-AB1A3F67700E}"/>
              </a:ext>
            </a:extLst>
          </p:cNvPr>
          <p:cNvSpPr txBox="1"/>
          <p:nvPr/>
        </p:nvSpPr>
        <p:spPr>
          <a:xfrm>
            <a:off x="12853904" y="20670653"/>
            <a:ext cx="3224002"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TSM Vs KNN Algorithm</a:t>
            </a:r>
          </a:p>
        </p:txBody>
      </p:sp>
      <p:sp>
        <p:nvSpPr>
          <p:cNvPr id="17" name="TextBox 16">
            <a:extLst>
              <a:ext uri="{FF2B5EF4-FFF2-40B4-BE49-F238E27FC236}">
                <a16:creationId xmlns:a16="http://schemas.microsoft.com/office/drawing/2014/main" id="{34D72B7A-E87E-1E74-BE2A-CE96175FB0B9}"/>
              </a:ext>
            </a:extLst>
          </p:cNvPr>
          <p:cNvSpPr txBox="1"/>
          <p:nvPr/>
        </p:nvSpPr>
        <p:spPr>
          <a:xfrm>
            <a:off x="6647879" y="16261856"/>
            <a:ext cx="269347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Statistical Analysis</a:t>
            </a:r>
          </a:p>
        </p:txBody>
      </p:sp>
      <p:graphicFrame>
        <p:nvGraphicFramePr>
          <p:cNvPr id="25" name="Chart 24">
            <a:extLst>
              <a:ext uri="{FF2B5EF4-FFF2-40B4-BE49-F238E27FC236}">
                <a16:creationId xmlns:a16="http://schemas.microsoft.com/office/drawing/2014/main" id="{5AEA3C91-A2A3-1778-2EE8-F2EEFDE51B9F}"/>
              </a:ext>
            </a:extLst>
          </p:cNvPr>
          <p:cNvGraphicFramePr>
            <a:graphicFrameLocks/>
          </p:cNvGraphicFramePr>
          <p:nvPr>
            <p:extLst>
              <p:ext uri="{D42A27DB-BD31-4B8C-83A1-F6EECF244321}">
                <p14:modId xmlns:p14="http://schemas.microsoft.com/office/powerpoint/2010/main" val="1831002346"/>
              </p:ext>
            </p:extLst>
          </p:nvPr>
        </p:nvGraphicFramePr>
        <p:xfrm>
          <a:off x="9486797" y="22940829"/>
          <a:ext cx="6799220" cy="4397725"/>
        </p:xfrm>
        <a:graphic>
          <a:graphicData uri="http://schemas.openxmlformats.org/drawingml/2006/chart">
            <c:chart xmlns:c="http://schemas.openxmlformats.org/drawingml/2006/chart" xmlns:r="http://schemas.openxmlformats.org/officeDocument/2006/relationships" r:id="rId7"/>
          </a:graphicData>
        </a:graphic>
      </p:graphicFrame>
      <p:pic>
        <p:nvPicPr>
          <p:cNvPr id="29" name="Picture 28">
            <a:extLst>
              <a:ext uri="{FF2B5EF4-FFF2-40B4-BE49-F238E27FC236}">
                <a16:creationId xmlns:a16="http://schemas.microsoft.com/office/drawing/2014/main" id="{17C541F3-D136-0324-04B5-C1A18129A798}"/>
              </a:ext>
            </a:extLst>
          </p:cNvPr>
          <p:cNvPicPr>
            <a:picLocks noChangeAspect="1"/>
          </p:cNvPicPr>
          <p:nvPr/>
        </p:nvPicPr>
        <p:blipFill rotWithShape="1">
          <a:blip r:embed="rId8">
            <a:extLst>
              <a:ext uri="{28A0092B-C50C-407E-A947-70E740481C1C}">
                <a14:useLocalDpi xmlns:a14="http://schemas.microsoft.com/office/drawing/2010/main" val="0"/>
              </a:ext>
            </a:extLst>
          </a:blip>
          <a:srcRect t="7229" b="5985"/>
          <a:stretch/>
        </p:blipFill>
        <p:spPr>
          <a:xfrm>
            <a:off x="9528388" y="4953142"/>
            <a:ext cx="6757629" cy="4629148"/>
          </a:xfrm>
          <a:prstGeom prst="rect">
            <a:avLst/>
          </a:prstGeom>
        </p:spPr>
      </p:pic>
      <p:pic>
        <p:nvPicPr>
          <p:cNvPr id="28" name="Picture 27">
            <a:extLst>
              <a:ext uri="{FF2B5EF4-FFF2-40B4-BE49-F238E27FC236}">
                <a16:creationId xmlns:a16="http://schemas.microsoft.com/office/drawing/2014/main" id="{3B8B406B-37A3-AA57-B5DD-409BCABAAF4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87035" y="10851988"/>
            <a:ext cx="16098982" cy="5409868"/>
          </a:xfrm>
          <a:prstGeom prst="rect">
            <a:avLst/>
          </a:prstGeom>
          <a:noFill/>
          <a:ln>
            <a:noFill/>
          </a:ln>
        </p:spPr>
      </p:pic>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516</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Sravan Kondamudi</cp:lastModifiedBy>
  <cp:revision>39</cp:revision>
  <dcterms:created xsi:type="dcterms:W3CDTF">2023-04-19T08:35:46Z</dcterms:created>
  <dcterms:modified xsi:type="dcterms:W3CDTF">2023-04-22T10:24:53Z</dcterms:modified>
</cp:coreProperties>
</file>