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 id="2147483716" r:id="rId2"/>
    <p:sldMasterId id="2147483724" r:id="rId3"/>
  </p:sldMasterIdLst>
  <p:notesMasterIdLst>
    <p:notesMasterId r:id="rId13"/>
  </p:notesMasterIdLst>
  <p:handoutMasterIdLst>
    <p:handoutMasterId r:id="rId14"/>
  </p:handoutMasterIdLst>
  <p:sldIdLst>
    <p:sldId id="353" r:id="rId4"/>
    <p:sldId id="385" r:id="rId5"/>
    <p:sldId id="386" r:id="rId6"/>
    <p:sldId id="391" r:id="rId7"/>
    <p:sldId id="387" r:id="rId8"/>
    <p:sldId id="388" r:id="rId9"/>
    <p:sldId id="389" r:id="rId10"/>
    <p:sldId id="390" r:id="rId11"/>
    <p:sldId id="392"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EC9F5-E74A-0C43-AF9D-619E2F4BC018}">
          <p14:sldIdLst>
            <p14:sldId id="353"/>
            <p14:sldId id="385"/>
            <p14:sldId id="386"/>
            <p14:sldId id="391"/>
            <p14:sldId id="387"/>
            <p14:sldId id="388"/>
            <p14:sldId id="389"/>
            <p14:sldId id="390"/>
            <p14:sldId id="39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128"/>
    <a:srgbClr val="016B54"/>
    <a:srgbClr val="F8F8F8"/>
    <a:srgbClr val="E5E5E5"/>
    <a:srgbClr val="008774"/>
    <a:srgbClr val="0F7661"/>
    <a:srgbClr val="C0504D"/>
    <a:srgbClr val="77933C"/>
    <a:srgbClr val="5978A0"/>
    <a:srgbClr val="4425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97" autoAdjust="0"/>
    <p:restoredTop sz="83050" autoAdjust="0"/>
  </p:normalViewPr>
  <p:slideViewPr>
    <p:cSldViewPr snapToGrid="0" snapToObjects="1">
      <p:cViewPr varScale="1">
        <p:scale>
          <a:sx n="134" d="100"/>
          <a:sy n="134" d="100"/>
        </p:scale>
        <p:origin x="1280" y="168"/>
      </p:cViewPr>
      <p:guideLst>
        <p:guide orient="horz" pos="1620"/>
        <p:guide pos="2880"/>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2E5B6B-8713-8747-AE5B-F1241B2BF5F0}" type="datetimeFigureOut">
              <a:rPr lang="en-US" smtClean="0"/>
              <a:t>7/14/21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2CCB75-1A26-DA44-8D3D-5B435BA85543}" type="slidenum">
              <a:rPr lang="en-US" smtClean="0"/>
              <a:t>‹#›</a:t>
            </a:fld>
            <a:endParaRPr lang="en-US"/>
          </a:p>
        </p:txBody>
      </p:sp>
    </p:spTree>
    <p:extLst>
      <p:ext uri="{BB962C8B-B14F-4D97-AF65-F5344CB8AC3E}">
        <p14:creationId xmlns:p14="http://schemas.microsoft.com/office/powerpoint/2010/main" val="2757935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B7340-DDD5-1B49-81AA-25BC4050C073}" type="datetimeFigureOut">
              <a:rPr lang="en-US" smtClean="0"/>
              <a:t>7/14/21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5E0D42-653B-D743-8A40-7FC34906D640}" type="slidenum">
              <a:rPr lang="en-US" smtClean="0"/>
              <a:t>‹#›</a:t>
            </a:fld>
            <a:endParaRPr lang="en-US"/>
          </a:p>
        </p:txBody>
      </p:sp>
    </p:spTree>
    <p:extLst>
      <p:ext uri="{BB962C8B-B14F-4D97-AF65-F5344CB8AC3E}">
        <p14:creationId xmlns:p14="http://schemas.microsoft.com/office/powerpoint/2010/main" val="22711386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Resting slide</a:t>
            </a:r>
            <a:r>
              <a:rPr lang="en-US" baseline="0" dirty="0"/>
              <a:t> on screen before you begin presenting.</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a:t>
            </a:fld>
            <a:endParaRPr lang="en-US"/>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Actuators</a:t>
            </a:r>
            <a:r>
              <a:rPr lang="en-US" baseline="0" dirty="0"/>
              <a:t> enable production-ready features to a Spring Boot application – without having to actually implement them yourself</a:t>
            </a:r>
          </a:p>
          <a:p>
            <a:endParaRPr lang="en-US" baseline="0" dirty="0"/>
          </a:p>
          <a:p>
            <a:r>
              <a:rPr lang="en-US" baseline="0" dirty="0"/>
              <a:t>They’re mainly used to expose different types of information about the running application – health, metrics, info, dump, </a:t>
            </a:r>
            <a:r>
              <a:rPr lang="en-US" baseline="0" dirty="0" err="1"/>
              <a:t>env</a:t>
            </a:r>
            <a:r>
              <a:rPr lang="en-US" baseline="0" dirty="0"/>
              <a:t> etc.. And while these are no replacement for production-grade monitoring solution –they’re a very good starting point</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Actuator endpoints allow you to monitor and interact with your application. Spring Boot includes a number of built-in endpoints and you can also add your own. For example the health endpoint provides basic application health information.</a:t>
            </a:r>
          </a:p>
          <a:p>
            <a:pPr marL="171450" indent="-171450">
              <a:buFont typeface="Arial"/>
              <a:buChar char="•"/>
            </a:pPr>
            <a:endParaRPr lang="en-US" dirty="0"/>
          </a:p>
          <a:p>
            <a:pPr marL="171450" indent="-171450">
              <a:buFont typeface="Arial"/>
              <a:buChar char="•"/>
            </a:pPr>
            <a:r>
              <a:rPr lang="en-US" dirty="0"/>
              <a:t>The way that endpoints are exposed will depend on the type of technology that you choose. Most applications choose HTTP monitoring, where the ID of the endpoint is mapped to a URL. For example, by default, the health endpoint will be mapped to /health</a:t>
            </a:r>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we provide the example of the “/health” endpoint as noted in the URL location bar</a:t>
            </a:r>
          </a:p>
          <a:p>
            <a:endParaRPr lang="en-US" baseline="0" dirty="0"/>
          </a:p>
          <a:p>
            <a:r>
              <a:rPr lang="en-US" baseline="0" dirty="0"/>
              <a:t>There are a number of endpoints exposed by the Actuator, during lab please explore each one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Additionally</a:t>
            </a:r>
            <a:r>
              <a:rPr lang="en-US" baseline="0" dirty="0"/>
              <a:t> these health indicators, some for backing services, are auto-configured by Spring Boot when appropriate</a:t>
            </a:r>
          </a:p>
          <a:p>
            <a:endParaRPr lang="en-US" baseline="0" dirty="0"/>
          </a:p>
          <a:p>
            <a:r>
              <a:rPr lang="en-US" baseline="0" dirty="0"/>
              <a:t>Information returned by </a:t>
            </a:r>
            <a:r>
              <a:rPr lang="en-US" baseline="0" dirty="0" err="1"/>
              <a:t>HealthIndicators</a:t>
            </a:r>
            <a:r>
              <a:rPr lang="en-US" baseline="0" dirty="0"/>
              <a:t> is often somewhat sensitive in nature. For example, you probably don’t want to publish details of your database server to the world. For this reason, by default, only the health status is exposed over an unauthenticated HTTP connection. If you are happy for complete health information to always be exposed you can set </a:t>
            </a:r>
            <a:r>
              <a:rPr lang="en-US" baseline="0" dirty="0" err="1"/>
              <a:t>endpoints.health.sensitive</a:t>
            </a:r>
            <a:r>
              <a:rPr lang="en-US" baseline="0" dirty="0"/>
              <a:t> to false.</a:t>
            </a:r>
          </a:p>
          <a:p>
            <a:endParaRPr lang="en-US" baseline="0" dirty="0"/>
          </a:p>
          <a:p>
            <a:r>
              <a:rPr lang="en-US" baseline="0" dirty="0"/>
              <a:t>Health responses are also cached to prevent “denial of service” attacks. Use the </a:t>
            </a:r>
            <a:r>
              <a:rPr lang="en-US" baseline="0" dirty="0" err="1"/>
              <a:t>endpoints.health.time</a:t>
            </a:r>
            <a:r>
              <a:rPr lang="en-US" baseline="0" dirty="0"/>
              <a:t>-to-live property if you want to change the default cache period of 1000 milliseconds.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5</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 management endpoints are secure even if the application endpoints are insecure.</a:t>
            </a:r>
          </a:p>
          <a:p>
            <a:pPr marL="171450" indent="-171450">
              <a:buFont typeface="Arial"/>
              <a:buChar char="•"/>
            </a:pPr>
            <a:r>
              <a:rPr lang="en-US" dirty="0"/>
              <a:t>Security events are transformed into </a:t>
            </a:r>
            <a:r>
              <a:rPr lang="en-US" dirty="0" err="1"/>
              <a:t>AuditEvents</a:t>
            </a:r>
            <a:r>
              <a:rPr lang="en-US" dirty="0"/>
              <a:t> and published to the </a:t>
            </a:r>
            <a:r>
              <a:rPr lang="en-US" dirty="0" err="1"/>
              <a:t>AuditService</a:t>
            </a:r>
            <a:r>
              <a:rPr lang="en-US" dirty="0"/>
              <a:t>.</a:t>
            </a:r>
          </a:p>
          <a:p>
            <a:pPr marL="171450" indent="-171450">
              <a:buFont typeface="Arial"/>
              <a:buChar char="•"/>
            </a:pPr>
            <a:r>
              <a:rPr lang="en-US" dirty="0"/>
              <a:t>The default user will have the ADMIN role as well as the USER role.</a:t>
            </a:r>
          </a:p>
        </p:txBody>
      </p:sp>
      <p:sp>
        <p:nvSpPr>
          <p:cNvPr id="4" name="Slide Number Placeholder 3"/>
          <p:cNvSpPr>
            <a:spLocks noGrp="1"/>
          </p:cNvSpPr>
          <p:nvPr>
            <p:ph type="sldNum" sz="quarter" idx="10"/>
          </p:nvPr>
        </p:nvSpPr>
        <p:spPr/>
        <p:txBody>
          <a:bodyPr/>
          <a:lstStyle/>
          <a:p>
            <a:fld id="{19B87A38-3CEC-41F8-9B8A-7D549F200228}" type="slidenum">
              <a:rPr lang="en-US" smtClean="0"/>
              <a:t>6</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dirty="0"/>
              <a:t>A ‘gauge’ records a single value; and a ‘counter’ records a delta (an increment or decrement). Spring Boot Actuator also provides a </a:t>
            </a:r>
            <a:r>
              <a:rPr lang="en-US" sz="1200" dirty="0" err="1"/>
              <a:t>PublicMetrics</a:t>
            </a:r>
            <a:r>
              <a:rPr lang="en-US" sz="1200" dirty="0"/>
              <a:t> interface that you can implement to expose metrics that you cannot record via one of those two mechanisms. Look at </a:t>
            </a:r>
            <a:r>
              <a:rPr lang="en-US" sz="1200" dirty="0" err="1"/>
              <a:t>SystemPublicMetrics</a:t>
            </a:r>
            <a:r>
              <a:rPr lang="en-US" sz="1200" dirty="0"/>
              <a:t> for an example.</a:t>
            </a:r>
          </a:p>
          <a:p>
            <a:pPr marL="171450" indent="-171450">
              <a:buFont typeface="Arial"/>
              <a:buChar char="•"/>
            </a:pPr>
            <a:endParaRPr lang="en-US" sz="1200" dirty="0"/>
          </a:p>
          <a:p>
            <a:pPr marL="171450" indent="-171450">
              <a:buFont typeface="Arial"/>
              <a:buChar char="•"/>
            </a:pPr>
            <a:r>
              <a:rPr lang="en-US" sz="1200" dirty="0"/>
              <a:t>Metrics for all HTTP requests are automatically recorded, so if you hit the metrics endpoint you should see a response similar to this:</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7</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one wants to set the active Spring</a:t>
            </a:r>
            <a:r>
              <a:rPr lang="en-US" baseline="0" dirty="0"/>
              <a:t> profiles</a:t>
            </a:r>
          </a:p>
          <a:p>
            <a:endParaRPr lang="en-US" baseline="0" dirty="0"/>
          </a:p>
          <a:p>
            <a:r>
              <a:rPr lang="en-US" baseline="0" dirty="0"/>
              <a:t>The Spring Environment has an API for this, but normally one would set either a </a:t>
            </a:r>
            <a:r>
              <a:rPr lang="en-US" baseline="0" dirty="0" err="1"/>
              <a:t>System.property</a:t>
            </a:r>
            <a:r>
              <a:rPr lang="en-US" baseline="0" dirty="0"/>
              <a:t>, or an OS environment variable or it can be set in the </a:t>
            </a:r>
            <a:r>
              <a:rPr lang="en-US" baseline="0" dirty="0" err="1"/>
              <a:t>application.properties</a:t>
            </a:r>
            <a:r>
              <a:rPr lang="en-US" baseline="0" dirty="0"/>
              <a:t> (or </a:t>
            </a:r>
            <a:r>
              <a:rPr lang="en-US" baseline="0" dirty="0" err="1"/>
              <a:t>application.yml</a:t>
            </a:r>
            <a:r>
              <a:rPr lang="en-US" baseline="0" dirty="0"/>
              <a:t>) file</a:t>
            </a:r>
          </a:p>
          <a:p>
            <a:endParaRPr lang="en-US" baseline="0" dirty="0"/>
          </a:p>
          <a:p>
            <a:r>
              <a:rPr lang="en-US" baseline="0" dirty="0"/>
              <a:t>The YAML documents are merged in the order they are encountered (so later values override earlier ones)</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8</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endParaRPr lang="en-US" dirty="0"/>
          </a:p>
        </p:txBody>
      </p:sp>
    </p:spTree>
    <p:extLst>
      <p:ext uri="{BB962C8B-B14F-4D97-AF65-F5344CB8AC3E}">
        <p14:creationId xmlns:p14="http://schemas.microsoft.com/office/powerpoint/2010/main" val="231806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ivider 1">
    <p:spTree>
      <p:nvGrpSpPr>
        <p:cNvPr id="1" name="Shape 936"/>
        <p:cNvGrpSpPr/>
        <p:nvPr/>
      </p:nvGrpSpPr>
      <p:grpSpPr>
        <a:xfrm>
          <a:off x="0" y="0"/>
          <a:ext cx="0" cy="0"/>
          <a:chOff x="0" y="0"/>
          <a:chExt cx="0" cy="0"/>
        </a:xfrm>
      </p:grpSpPr>
      <p:sp>
        <p:nvSpPr>
          <p:cNvPr id="937" name="Shape 937"/>
          <p:cNvSpPr/>
          <p:nvPr/>
        </p:nvSpPr>
        <p:spPr>
          <a:xfrm>
            <a:off x="0" y="0"/>
            <a:ext cx="9144000" cy="2168525"/>
          </a:xfrm>
          <a:prstGeom prst="rect">
            <a:avLst/>
          </a:prstGeom>
          <a:gradFill>
            <a:gsLst>
              <a:gs pos="0">
                <a:schemeClr val="lt1"/>
              </a:gs>
              <a:gs pos="100000">
                <a:srgbClr val="BFBFBF">
                  <a:alpha val="60784"/>
                </a:srgbClr>
              </a:gs>
            </a:gsLst>
            <a:lin ang="16200000" scaled="0"/>
          </a:gradFill>
          <a:ln>
            <a:noFill/>
          </a:ln>
        </p:spPr>
        <p:txBody>
          <a:bodyPr lIns="91425" tIns="45700" rIns="91425" bIns="45700" anchor="ctr" anchorCtr="0">
            <a:noAutofit/>
          </a:bodyPr>
          <a:lstStyle/>
          <a:p>
            <a:pPr algn="ctr" defTabSz="914400"/>
            <a:endParaRPr kern="0">
              <a:solidFill>
                <a:srgbClr val="000000"/>
              </a:solidFill>
              <a:latin typeface="Calibri"/>
              <a:ea typeface="Calibri"/>
              <a:cs typeface="Calibri"/>
              <a:sym typeface="Calibri"/>
              <a:rtl val="0"/>
            </a:endParaRPr>
          </a:p>
        </p:txBody>
      </p:sp>
      <p:sp>
        <p:nvSpPr>
          <p:cNvPr id="938" name="Shape 938"/>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indent="0" algn="ctr" rtl="0">
              <a:lnSpc>
                <a:spcPct val="9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9" name="Shape 939"/>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indent="0" algn="l" rtl="0">
              <a:spcBef>
                <a:spcPts val="600"/>
              </a:spcBef>
              <a:spcAft>
                <a:spcPts val="0"/>
              </a:spcAft>
              <a:buClr>
                <a:schemeClr val="dk1"/>
              </a:buClr>
              <a:buFont typeface="Arial"/>
              <a:buNone/>
              <a:defRPr sz="2800" b="0" i="0" u="none" strike="noStrike" cap="none" baseline="0">
                <a:solidFill>
                  <a:schemeClr val="dk1"/>
                </a:solidFill>
                <a:latin typeface="Arial"/>
                <a:ea typeface="Arial"/>
                <a:cs typeface="Arial"/>
                <a:sym typeface="Arial"/>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82074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12983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364312017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373758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a:solidFill>
                  <a:schemeClr val="bg1">
                    <a:lumMod val="50000"/>
                  </a:schemeClr>
                </a:solidFill>
                <a:latin typeface="Arial"/>
                <a:cs typeface="Arial"/>
              </a:rPr>
              <a:t>© Copyright 2015 Pivotal.</a:t>
            </a:r>
            <a:r>
              <a:rPr lang="en-US" sz="600" baseline="0" dirty="0">
                <a:solidFill>
                  <a:schemeClr val="bg1">
                    <a:lumMod val="50000"/>
                  </a:schemeClr>
                </a:solidFill>
                <a:latin typeface="Arial"/>
                <a:cs typeface="Arial"/>
              </a:rPr>
              <a:t> </a:t>
            </a:r>
            <a:r>
              <a:rPr lang="en-US" sz="600" dirty="0">
                <a:solidFill>
                  <a:schemeClr val="bg1">
                    <a:lumMod val="50000"/>
                  </a:schemeClr>
                </a:solidFill>
                <a:latin typeface="Arial"/>
                <a:cs typeface="Arial"/>
              </a:rPr>
              <a:t>All rights reserved.</a:t>
            </a: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8803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5843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a:t>Click to edit Master</a:t>
            </a:r>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4193658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745965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193922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38953224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366522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6" name="Shape 296"/>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sz="2400">
                <a:solidFill>
                  <a:schemeClr val="dk1"/>
                </a:solidFill>
                <a:latin typeface="Arial"/>
                <a:ea typeface="Arial"/>
                <a:cs typeface="Arial"/>
                <a:sym typeface="Arial"/>
              </a:defRPr>
            </a:lvl1pPr>
            <a:lvl2pPr rtl="0">
              <a:spcBef>
                <a:spcPts val="300"/>
              </a:spcBef>
              <a:buClr>
                <a:schemeClr val="accent1"/>
              </a:buClr>
              <a:buFont typeface="Verdana"/>
              <a:buChar char="–"/>
              <a:defRPr sz="2000">
                <a:solidFill>
                  <a:schemeClr val="dk1"/>
                </a:solidFill>
                <a:latin typeface="Arial"/>
                <a:ea typeface="Arial"/>
                <a:cs typeface="Arial"/>
                <a:sym typeface="Arial"/>
              </a:defRPr>
            </a:lvl2pPr>
            <a:lvl3pPr rtl="0">
              <a:spcBef>
                <a:spcPts val="300"/>
              </a:spcBef>
              <a:buClr>
                <a:schemeClr val="accent1"/>
              </a:buClr>
              <a:buFont typeface="Verdana"/>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Verdana"/>
              <a:buChar char="—"/>
              <a:defRPr sz="1200">
                <a:solidFill>
                  <a:schemeClr val="dk1"/>
                </a:solidFill>
                <a:latin typeface="Arial"/>
                <a:ea typeface="Arial"/>
                <a:cs typeface="Arial"/>
                <a:sym typeface="Arial"/>
              </a:defRPr>
            </a:lvl4pPr>
            <a:lvl5pPr rtl="0">
              <a:spcBef>
                <a:spcPts val="300"/>
              </a:spcBef>
              <a:buClr>
                <a:schemeClr val="accent1"/>
              </a:buClr>
              <a:buFont typeface="Verdana"/>
              <a:buChar char="»"/>
              <a:defRPr sz="11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62472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199941480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292481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36676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60168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33416" y="357187"/>
            <a:ext cx="7877175" cy="857250"/>
          </a:xfrm>
          <a:prstGeom prst="rect">
            <a:avLst/>
          </a:prstGeom>
          <a:noFill/>
          <a:ln>
            <a:noFill/>
          </a:ln>
        </p:spPr>
        <p:txBody>
          <a:bodyPr lIns="91425" tIns="91425" rIns="91425" bIns="91425" anchor="ctr" anchorCtr="0"/>
          <a:lstStyle>
            <a:lvl1pPr algn="ctr" rtl="0">
              <a:spcBef>
                <a:spcPts val="0"/>
              </a:spcBef>
              <a:defRPr sz="4200">
                <a:latin typeface="Helvetica Neue"/>
                <a:ea typeface="Helvetica Neue"/>
                <a:cs typeface="Helvetica Neue"/>
                <a:sym typeface="Helvetica Neue"/>
              </a:defRPr>
            </a:lvl1pPr>
            <a:lvl2pPr indent="76200" algn="ctr" rtl="0">
              <a:spcBef>
                <a:spcPts val="0"/>
              </a:spcBef>
              <a:defRPr sz="4200">
                <a:latin typeface="Helvetica Neue"/>
                <a:ea typeface="Helvetica Neue"/>
                <a:cs typeface="Helvetica Neue"/>
                <a:sym typeface="Helvetica Neue"/>
              </a:defRPr>
            </a:lvl2pPr>
            <a:lvl3pPr indent="165100" algn="ctr" rtl="0">
              <a:spcBef>
                <a:spcPts val="0"/>
              </a:spcBef>
              <a:defRPr sz="4200">
                <a:latin typeface="Helvetica Neue"/>
                <a:ea typeface="Helvetica Neue"/>
                <a:cs typeface="Helvetica Neue"/>
                <a:sym typeface="Helvetica Neue"/>
              </a:defRPr>
            </a:lvl3pPr>
            <a:lvl4pPr indent="254000" algn="ctr" rtl="0">
              <a:spcBef>
                <a:spcPts val="0"/>
              </a:spcBef>
              <a:defRPr sz="4200">
                <a:latin typeface="Helvetica Neue"/>
                <a:ea typeface="Helvetica Neue"/>
                <a:cs typeface="Helvetica Neue"/>
                <a:sym typeface="Helvetica Neue"/>
              </a:defRPr>
            </a:lvl4pPr>
            <a:lvl5pPr indent="330200" algn="ctr" rtl="0">
              <a:spcBef>
                <a:spcPts val="0"/>
              </a:spcBef>
              <a:defRPr sz="4200">
                <a:latin typeface="Helvetica Neue"/>
                <a:ea typeface="Helvetica Neue"/>
                <a:cs typeface="Helvetica Neue"/>
                <a:sym typeface="Helvetica Neue"/>
              </a:defRPr>
            </a:lvl5pPr>
            <a:lvl6pPr indent="419100" algn="ctr" rtl="0">
              <a:spcBef>
                <a:spcPts val="0"/>
              </a:spcBef>
              <a:defRPr sz="4200">
                <a:latin typeface="Helvetica Neue"/>
                <a:ea typeface="Helvetica Neue"/>
                <a:cs typeface="Helvetica Neue"/>
                <a:sym typeface="Helvetica Neue"/>
              </a:defRPr>
            </a:lvl6pPr>
            <a:lvl7pPr indent="508000" algn="ctr" rtl="0">
              <a:spcBef>
                <a:spcPts val="0"/>
              </a:spcBef>
              <a:defRPr sz="4200">
                <a:latin typeface="Helvetica Neue"/>
                <a:ea typeface="Helvetica Neue"/>
                <a:cs typeface="Helvetica Neue"/>
                <a:sym typeface="Helvetica Neue"/>
              </a:defRPr>
            </a:lvl7pPr>
            <a:lvl8pPr indent="596900" algn="ctr" rtl="0">
              <a:spcBef>
                <a:spcPts val="0"/>
              </a:spcBef>
              <a:defRPr sz="4200">
                <a:latin typeface="Helvetica Neue"/>
                <a:ea typeface="Helvetica Neue"/>
                <a:cs typeface="Helvetica Neue"/>
                <a:sym typeface="Helvetica Neue"/>
              </a:defRPr>
            </a:lvl8pPr>
            <a:lvl9pPr indent="673100" algn="ctr" rtl="0">
              <a:spcBef>
                <a:spcPts val="0"/>
              </a:spcBef>
              <a:defRPr sz="4200">
                <a:latin typeface="Helvetica Neue"/>
                <a:ea typeface="Helvetica Neue"/>
                <a:cs typeface="Helvetica Neue"/>
                <a:sym typeface="Helvetica Neue"/>
              </a:defRPr>
            </a:lvl9pPr>
          </a:lstStyle>
          <a:p>
            <a:endParaRPr/>
          </a:p>
        </p:txBody>
      </p:sp>
      <p:sp>
        <p:nvSpPr>
          <p:cNvPr id="209" name="Shape 209"/>
          <p:cNvSpPr txBox="1">
            <a:spLocks noGrp="1"/>
          </p:cNvSpPr>
          <p:nvPr>
            <p:ph type="sldNum" idx="12"/>
          </p:nvPr>
        </p:nvSpPr>
        <p:spPr>
          <a:xfrm>
            <a:off x="8810928" y="5010157"/>
            <a:ext cx="102642" cy="92333"/>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600" b="0" i="0" u="none" strike="noStrike" cap="none" baseline="0">
                <a:solidFill>
                  <a:schemeClr val="dk1"/>
                </a:solidFill>
                <a:latin typeface="Helvetica Neue"/>
                <a:ea typeface="Helvetica Neue"/>
                <a:cs typeface="Helvetica Neue"/>
                <a:sym typeface="Helvetica Neue"/>
              </a:rPr>
              <a:t>‹#›</a:t>
            </a:fld>
            <a:endParaRPr lang="en-US" sz="600" b="0" i="0" u="none" strike="noStrike" cap="none" baseline="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0841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Shape 290"/>
        <p:cNvGrpSpPr/>
        <p:nvPr/>
      </p:nvGrpSpPr>
      <p:grpSpPr>
        <a:xfrm>
          <a:off x="0" y="0"/>
          <a:ext cx="0" cy="0"/>
          <a:chOff x="0" y="0"/>
          <a:chExt cx="0" cy="0"/>
        </a:xfrm>
      </p:grpSpPr>
      <p:sp>
        <p:nvSpPr>
          <p:cNvPr id="291" name="Shape 291"/>
          <p:cNvSpPr txBox="1">
            <a:spLocks noGrp="1"/>
          </p:cNvSpPr>
          <p:nvPr>
            <p:ph type="sldNum" idx="12"/>
          </p:nvPr>
        </p:nvSpPr>
        <p:spPr>
          <a:xfrm>
            <a:off x="8553450" y="5021494"/>
            <a:ext cx="533399" cy="127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b="0" i="0" u="none" strike="noStrike" cap="none" baseline="0">
                <a:solidFill>
                  <a:srgbClr val="4D4D4D"/>
                </a:solidFill>
                <a:latin typeface="Arial"/>
                <a:ea typeface="Arial"/>
                <a:cs typeface="Arial"/>
                <a:sym typeface="Arial"/>
              </a:rPr>
              <a:t>‹#›</a:t>
            </a:fld>
            <a:endParaRPr lang="en-US" sz="1800" b="0" i="0" u="none" strike="noStrike" cap="none" baseline="0">
              <a:solidFill>
                <a:srgbClr val="4D4D4D"/>
              </a:solidFill>
              <a:latin typeface="Arial"/>
              <a:ea typeface="Arial"/>
              <a:cs typeface="Arial"/>
              <a:sym typeface="Arial"/>
            </a:endParaRPr>
          </a:p>
        </p:txBody>
      </p:sp>
      <p:sp>
        <p:nvSpPr>
          <p:cNvPr id="292" name="Shape 292"/>
          <p:cNvSpPr txBox="1">
            <a:spLocks noGrp="1"/>
          </p:cNvSpPr>
          <p:nvPr>
            <p:ph type="title"/>
          </p:nvPr>
        </p:nvSpPr>
        <p:spPr>
          <a:xfrm>
            <a:off x="366712" y="325437"/>
            <a:ext cx="8410576" cy="623887"/>
          </a:xfrm>
          <a:prstGeom prst="rect">
            <a:avLst/>
          </a:prstGeom>
          <a:noFill/>
          <a:ln>
            <a:noFill/>
          </a:ln>
        </p:spPr>
        <p:txBody>
          <a:bodyPr lIns="91425" tIns="91425" rIns="91425" bIns="91425" anchor="t" anchorCtr="0"/>
          <a:lstStyle>
            <a:lvl1pPr algn="l" rtl="0">
              <a:spcBef>
                <a:spcPts val="0"/>
              </a:spcBef>
              <a:buClr>
                <a:srgbClr val="2C95DD"/>
              </a:buClr>
              <a:buNone/>
              <a:defRPr sz="3200">
                <a:solidFill>
                  <a:srgbClr val="2C95DD"/>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3" name="Shape 293"/>
          <p:cNvSpPr txBox="1">
            <a:spLocks noGrp="1"/>
          </p:cNvSpPr>
          <p:nvPr>
            <p:ph type="body" idx="1"/>
          </p:nvPr>
        </p:nvSpPr>
        <p:spPr>
          <a:xfrm>
            <a:off x="366713" y="1074737"/>
            <a:ext cx="8410576" cy="3429001"/>
          </a:xfrm>
          <a:prstGeom prst="rect">
            <a:avLst/>
          </a:prstGeom>
          <a:noFill/>
          <a:ln>
            <a:noFill/>
          </a:ln>
        </p:spPr>
        <p:txBody>
          <a:bodyPr lIns="91425" tIns="91425" rIns="91425" bIns="91425" anchor="t" anchorCtr="0"/>
          <a:lstStyle>
            <a:lvl1pPr marL="228600" indent="-50800" algn="l" rtl="0">
              <a:spcBef>
                <a:spcPts val="560"/>
              </a:spcBef>
              <a:buClr>
                <a:srgbClr val="2C95DD"/>
              </a:buClr>
              <a:buFont typeface="Arial"/>
              <a:buChar char="•"/>
              <a:defRPr sz="2800">
                <a:solidFill>
                  <a:schemeClr val="dk1"/>
                </a:solidFill>
              </a:defRPr>
            </a:lvl1pPr>
            <a:lvl2pPr marL="742950" indent="-133350" algn="l" rtl="0">
              <a:spcBef>
                <a:spcPts val="480"/>
              </a:spcBef>
              <a:buClr>
                <a:srgbClr val="2C95DD"/>
              </a:buClr>
              <a:buFont typeface="Arial"/>
              <a:buChar char="–"/>
              <a:defRPr sz="2400">
                <a:solidFill>
                  <a:schemeClr val="dk1"/>
                </a:solidFill>
              </a:defRPr>
            </a:lvl2pPr>
            <a:lvl3pPr marL="1143000" indent="-101600" algn="l" rtl="0">
              <a:spcBef>
                <a:spcPts val="400"/>
              </a:spcBef>
              <a:buClr>
                <a:srgbClr val="2C95DD"/>
              </a:buClr>
              <a:buFont typeface="Arial"/>
              <a:buChar char="•"/>
              <a:defRPr sz="2000">
                <a:solidFill>
                  <a:schemeClr val="dk1"/>
                </a:solidFill>
              </a:defRPr>
            </a:lvl3pPr>
            <a:lvl4pPr marL="1600200" indent="-114300" algn="l" rtl="0">
              <a:spcBef>
                <a:spcPts val="360"/>
              </a:spcBef>
              <a:buClr>
                <a:srgbClr val="2C95DD"/>
              </a:buClr>
              <a:buFont typeface="Arial"/>
              <a:buChar char="–"/>
              <a:defRPr sz="1800">
                <a:solidFill>
                  <a:schemeClr val="dk1"/>
                </a:solidFill>
              </a:defRPr>
            </a:lvl4pPr>
            <a:lvl5pPr marL="2057400" indent="-114300" algn="l" rtl="0">
              <a:spcBef>
                <a:spcPts val="360"/>
              </a:spcBef>
              <a:buClr>
                <a:srgbClr val="2C95DD"/>
              </a:buClr>
              <a:buFont typeface="Arial"/>
              <a:buChar char="»"/>
              <a:defRPr sz="1800">
                <a:solidFill>
                  <a:schemeClr val="dk1"/>
                </a:solidFill>
              </a:defRPr>
            </a:lvl5pPr>
            <a:lvl6pPr marL="2514600" indent="-101600" algn="l" rtl="0">
              <a:spcBef>
                <a:spcPts val="400"/>
              </a:spcBef>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0515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a:t>Click to edit Master</a:t>
            </a:r>
          </a:p>
        </p:txBody>
      </p:sp>
    </p:spTree>
    <p:extLst>
      <p:ext uri="{BB962C8B-B14F-4D97-AF65-F5344CB8AC3E}">
        <p14:creationId xmlns:p14="http://schemas.microsoft.com/office/powerpoint/2010/main" val="3116951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16322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33027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8081044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png"/><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457200" y="206375"/>
            <a:ext cx="8229600" cy="85725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2" name="Shape 932"/>
          <p:cNvSpPr txBox="1">
            <a:spLocks noGrp="1"/>
          </p:cNvSpPr>
          <p:nvPr>
            <p:ph type="body" idx="1"/>
          </p:nvPr>
        </p:nvSpPr>
        <p:spPr>
          <a:xfrm>
            <a:off x="457200" y="1200150"/>
            <a:ext cx="8229600" cy="3394075"/>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933" name="Shape 933"/>
          <p:cNvSpPr txBox="1">
            <a:spLocks noGrp="1"/>
          </p:cNvSpPr>
          <p:nvPr>
            <p:ph type="dt" idx="10"/>
          </p:nvPr>
        </p:nvSpPr>
        <p:spPr>
          <a:xfrm>
            <a:off x="457200" y="4767262"/>
            <a:ext cx="2133599" cy="274636"/>
          </a:xfrm>
          <a:prstGeom prst="rect">
            <a:avLst/>
          </a:prstGeom>
          <a:noFill/>
          <a:ln>
            <a:noFill/>
          </a:ln>
        </p:spPr>
        <p:txBody>
          <a:bodyPr lIns="91425" tIns="91425" rIns="91425" bIns="91425" anchor="ctr" anchorCtr="0"/>
          <a:lstStyle>
            <a:lvl1pPr marL="0" marR="0" indent="0" algn="l"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4" name="Shape 934"/>
          <p:cNvSpPr txBox="1">
            <a:spLocks noGrp="1"/>
          </p:cNvSpPr>
          <p:nvPr>
            <p:ph type="ftr" idx="11"/>
          </p:nvPr>
        </p:nvSpPr>
        <p:spPr>
          <a:xfrm>
            <a:off x="3124200" y="4767262"/>
            <a:ext cx="2895600" cy="274636"/>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5" name="Shape 935"/>
          <p:cNvSpPr txBox="1">
            <a:spLocks noGrp="1"/>
          </p:cNvSpPr>
          <p:nvPr>
            <p:ph type="sldNum" idx="12"/>
          </p:nvPr>
        </p:nvSpPr>
        <p:spPr>
          <a:xfrm>
            <a:off x="6553200" y="4767262"/>
            <a:ext cx="2133599" cy="274636"/>
          </a:xfrm>
          <a:prstGeom prst="rect">
            <a:avLst/>
          </a:prstGeom>
          <a:noFill/>
          <a:ln>
            <a:noFill/>
          </a:ln>
        </p:spPr>
        <p:txBody>
          <a:bodyPr lIns="91425" tIns="45700" rIns="91425" bIns="45700" anchor="ctr" anchorCtr="0">
            <a:noAutofit/>
          </a:bodyPr>
          <a:lstStyle/>
          <a:p>
            <a:pPr algn="r" defTabSz="914400">
              <a:buSzPct val="25000"/>
            </a:pPr>
            <a:fld id="{00000000-1234-1234-1234-123412341234}" type="slidenum">
              <a:rPr lang="en-US" sz="1200" kern="0">
                <a:solidFill>
                  <a:srgbClr val="888888"/>
                </a:solidFill>
                <a:latin typeface="Calibri"/>
                <a:ea typeface="Calibri"/>
                <a:cs typeface="Calibri"/>
                <a:sym typeface="Calibri"/>
                <a:rtl val="0"/>
              </a:rPr>
              <a:pPr algn="r" defTabSz="914400">
                <a:buSzPct val="25000"/>
              </a:pPr>
              <a:t>‹#›</a:t>
            </a:fld>
            <a:endParaRPr lang="en-US" sz="1200" kern="0">
              <a:solidFill>
                <a:srgbClr val="888888"/>
              </a:solidFill>
              <a:latin typeface="Calibri"/>
              <a:ea typeface="Calibri"/>
              <a:cs typeface="Calibri"/>
              <a:sym typeface="Calibri"/>
              <a:rtl val="0"/>
            </a:endParaRPr>
          </a:p>
        </p:txBody>
      </p:sp>
    </p:spTree>
    <p:extLst>
      <p:ext uri="{BB962C8B-B14F-4D97-AF65-F5344CB8AC3E}">
        <p14:creationId xmlns:p14="http://schemas.microsoft.com/office/powerpoint/2010/main" val="3060513235"/>
      </p:ext>
    </p:extLst>
  </p:cSld>
  <p:clrMap bg1="lt1" tx1="dk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8678641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34" r:id="rId8"/>
    <p:sldLayoutId id="2147483735" r:id="rId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93958337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_Bridge-01.jpeg"/>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8" name="Picture 7" descr="pivotal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738664"/>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a:solidFill>
                  <a:srgbClr val="00AE9E"/>
                </a:solidFill>
                <a:effectLst>
                  <a:outerShdw blurRad="50800" dist="38100" dir="5400000" algn="t" rotWithShape="0">
                    <a:prstClr val="black">
                      <a:alpha val="40000"/>
                    </a:prstClr>
                  </a:outerShdw>
                </a:effectLst>
                <a:latin typeface="Arial"/>
                <a:cs typeface="Arial"/>
              </a:rPr>
              <a:t>Cloud Native Applications</a:t>
            </a:r>
          </a:p>
        </p:txBody>
      </p:sp>
      <p:sp>
        <p:nvSpPr>
          <p:cNvPr id="6" name="TextBox 5"/>
          <p:cNvSpPr txBox="1"/>
          <p:nvPr/>
        </p:nvSpPr>
        <p:spPr>
          <a:xfrm>
            <a:off x="626110" y="2511428"/>
            <a:ext cx="6871970" cy="875111"/>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90000"/>
              </a:lnSpc>
              <a:spcAft>
                <a:spcPts val="1200"/>
              </a:spcAft>
            </a:pPr>
            <a:r>
              <a:rPr lang="en-US" sz="2800" spc="-100" dirty="0">
                <a:solidFill>
                  <a:schemeClr val="bg1"/>
                </a:solidFill>
                <a:effectLst>
                  <a:outerShdw blurRad="50800" dist="38100" dir="5400000" algn="t" rotWithShape="0">
                    <a:prstClr val="black">
                      <a:alpha val="40000"/>
                    </a:prstClr>
                  </a:outerShdw>
                </a:effectLst>
                <a:cs typeface="Arial"/>
              </a:rPr>
              <a:t>Advancing Spring Boot with Actuator and Profiles</a:t>
            </a:r>
          </a:p>
        </p:txBody>
      </p:sp>
    </p:spTree>
    <p:extLst>
      <p:ext uri="{BB962C8B-B14F-4D97-AF65-F5344CB8AC3E}">
        <p14:creationId xmlns:p14="http://schemas.microsoft.com/office/powerpoint/2010/main" val="370474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endParaRPr lang="en-US" dirty="0">
              <a:solidFill>
                <a:srgbClr val="138A7E"/>
              </a:solidFill>
            </a:endParaRPr>
          </a:p>
        </p:txBody>
      </p:sp>
      <p:sp>
        <p:nvSpPr>
          <p:cNvPr id="3" name="Content Placeholder 2"/>
          <p:cNvSpPr>
            <a:spLocks noGrp="1"/>
          </p:cNvSpPr>
          <p:nvPr>
            <p:ph sz="quarter" idx="10"/>
          </p:nvPr>
        </p:nvSpPr>
        <p:spPr>
          <a:xfrm>
            <a:off x="284479" y="1108074"/>
            <a:ext cx="7122161" cy="1919606"/>
          </a:xfrm>
        </p:spPr>
        <p:txBody>
          <a:bodyPr>
            <a:normAutofit/>
          </a:bodyPr>
          <a:lstStyle/>
          <a:p>
            <a:pPr marL="0" indent="0">
              <a:buNone/>
            </a:pPr>
            <a:r>
              <a:rPr lang="en-US" sz="1400" dirty="0"/>
              <a:t>Actuator</a:t>
            </a:r>
          </a:p>
          <a:p>
            <a:r>
              <a:rPr lang="en-US" sz="1400" dirty="0">
                <a:solidFill>
                  <a:srgbClr val="FFFFFF"/>
                </a:solidFill>
              </a:rPr>
              <a:t>Production grade features exposed as endpoints</a:t>
            </a:r>
          </a:p>
          <a:p>
            <a:pPr lvl="1"/>
            <a:r>
              <a:rPr lang="en-US" sz="1200" dirty="0">
                <a:solidFill>
                  <a:srgbClr val="FFFFFF"/>
                </a:solidFill>
              </a:rPr>
              <a:t>Metrics</a:t>
            </a:r>
          </a:p>
          <a:p>
            <a:pPr lvl="1"/>
            <a:r>
              <a:rPr lang="en-US" sz="1200" dirty="0">
                <a:solidFill>
                  <a:srgbClr val="FFFFFF"/>
                </a:solidFill>
              </a:rPr>
              <a:t>Health</a:t>
            </a:r>
          </a:p>
          <a:p>
            <a:pPr lvl="1"/>
            <a:r>
              <a:rPr lang="en-US" sz="1200" dirty="0">
                <a:solidFill>
                  <a:srgbClr val="FFFFFF"/>
                </a:solidFill>
              </a:rPr>
              <a:t>Configuration</a:t>
            </a:r>
          </a:p>
          <a:p>
            <a:pPr lvl="1"/>
            <a:r>
              <a:rPr lang="en-US" sz="1200" dirty="0">
                <a:solidFill>
                  <a:srgbClr val="FFFFFF"/>
                </a:solidFill>
              </a:rPr>
              <a:t>Errors</a:t>
            </a:r>
          </a:p>
          <a:p>
            <a:pPr lvl="1"/>
            <a:r>
              <a:rPr lang="en-US" sz="1200" dirty="0">
                <a:solidFill>
                  <a:srgbClr val="FFFFFF"/>
                </a:solidFill>
              </a:rPr>
              <a:t>Info</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8" name="Picture 7"/>
          <p:cNvPicPr>
            <a:picLocks noChangeAspect="1"/>
          </p:cNvPicPr>
          <p:nvPr/>
        </p:nvPicPr>
        <p:blipFill>
          <a:blip r:embed="rId3"/>
          <a:stretch>
            <a:fillRect/>
          </a:stretch>
        </p:blipFill>
        <p:spPr>
          <a:xfrm>
            <a:off x="3195688" y="2500138"/>
            <a:ext cx="2898140" cy="1055083"/>
          </a:xfrm>
          <a:prstGeom prst="rect">
            <a:avLst/>
          </a:prstGeom>
        </p:spPr>
      </p:pic>
    </p:spTree>
    <p:extLst>
      <p:ext uri="{BB962C8B-B14F-4D97-AF65-F5344CB8AC3E}">
        <p14:creationId xmlns:p14="http://schemas.microsoft.com/office/powerpoint/2010/main" val="2267769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Endpoints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9" name="Content Placeholder 8"/>
          <p:cNvPicPr>
            <a:picLocks noGrp="1" noChangeAspect="1"/>
          </p:cNvPicPr>
          <p:nvPr>
            <p:ph sz="quarter" idx="10"/>
          </p:nvPr>
        </p:nvPicPr>
        <p:blipFill rotWithShape="1">
          <a:blip r:embed="rId3"/>
          <a:srcRect t="-5381" b="2569"/>
          <a:stretch/>
        </p:blipFill>
        <p:spPr>
          <a:xfrm>
            <a:off x="1320800" y="834698"/>
            <a:ext cx="6661825" cy="3676341"/>
          </a:xfrm>
        </p:spPr>
      </p:pic>
    </p:spTree>
    <p:extLst>
      <p:ext uri="{BB962C8B-B14F-4D97-AF65-F5344CB8AC3E}">
        <p14:creationId xmlns:p14="http://schemas.microsoft.com/office/powerpoint/2010/main" val="25077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Endpoint</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4" name="Picture 3"/>
          <p:cNvPicPr>
            <a:picLocks noChangeAspect="1"/>
          </p:cNvPicPr>
          <p:nvPr/>
        </p:nvPicPr>
        <p:blipFill>
          <a:blip r:embed="rId3"/>
          <a:stretch>
            <a:fillRect/>
          </a:stretch>
        </p:blipFill>
        <p:spPr>
          <a:xfrm>
            <a:off x="1371600" y="1353820"/>
            <a:ext cx="6400800" cy="2971800"/>
          </a:xfrm>
          <a:prstGeom prst="rect">
            <a:avLst/>
          </a:prstGeom>
        </p:spPr>
      </p:pic>
    </p:spTree>
    <p:extLst>
      <p:ext uri="{BB962C8B-B14F-4D97-AF65-F5344CB8AC3E}">
        <p14:creationId xmlns:p14="http://schemas.microsoft.com/office/powerpoint/2010/main" val="225662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Indicators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3659477779"/>
              </p:ext>
            </p:extLst>
          </p:nvPr>
        </p:nvGraphicFramePr>
        <p:xfrm>
          <a:off x="152400" y="940170"/>
          <a:ext cx="8798560" cy="3657600"/>
        </p:xfrm>
        <a:graphic>
          <a:graphicData uri="http://schemas.openxmlformats.org/drawingml/2006/table">
            <a:tbl>
              <a:tblPr firstRow="1" bandRow="1">
                <a:tableStyleId>{C083E6E3-FA7D-4D7B-A595-EF9225AFEA82}</a:tableStyleId>
              </a:tblPr>
              <a:tblGrid>
                <a:gridCol w="4399280">
                  <a:extLst>
                    <a:ext uri="{9D8B030D-6E8A-4147-A177-3AD203B41FA5}">
                      <a16:colId xmlns:a16="http://schemas.microsoft.com/office/drawing/2014/main" val="20000"/>
                    </a:ext>
                  </a:extLst>
                </a:gridCol>
                <a:gridCol w="4399280">
                  <a:extLst>
                    <a:ext uri="{9D8B030D-6E8A-4147-A177-3AD203B41FA5}">
                      <a16:colId xmlns:a16="http://schemas.microsoft.com/office/drawing/2014/main" val="20001"/>
                    </a:ext>
                  </a:extLst>
                </a:gridCol>
              </a:tblGrid>
              <a:tr h="347122">
                <a:tc>
                  <a:txBody>
                    <a:bodyPr/>
                    <a:lstStyle/>
                    <a:p>
                      <a:r>
                        <a:rPr lang="en-US" b="1" dirty="0">
                          <a:solidFill>
                            <a:schemeClr val="bg2"/>
                          </a:solidFill>
                        </a:rPr>
                        <a:t>Health Indicator	</a:t>
                      </a:r>
                    </a:p>
                  </a:txBody>
                  <a:tcPr/>
                </a:tc>
                <a:tc>
                  <a:txBody>
                    <a:bodyPr/>
                    <a:lstStyle/>
                    <a:p>
                      <a:r>
                        <a:rPr lang="en-US" dirty="0">
                          <a:solidFill>
                            <a:schemeClr val="bg2"/>
                          </a:solidFill>
                        </a:rPr>
                        <a:t>Performed Checks</a:t>
                      </a:r>
                    </a:p>
                  </a:txBody>
                  <a:tcPr/>
                </a:tc>
                <a:extLst>
                  <a:ext uri="{0D108BD9-81ED-4DB2-BD59-A6C34878D82A}">
                    <a16:rowId xmlns:a16="http://schemas.microsoft.com/office/drawing/2014/main" val="10000"/>
                  </a:ext>
                </a:extLst>
              </a:tr>
              <a:tr h="347122">
                <a:tc>
                  <a:txBody>
                    <a:bodyPr/>
                    <a:lstStyle/>
                    <a:p>
                      <a:r>
                        <a:rPr lang="en-US" dirty="0" err="1">
                          <a:solidFill>
                            <a:schemeClr val="bg2"/>
                          </a:solidFill>
                        </a:rPr>
                        <a:t>DiskSpaceHealthIndicator</a:t>
                      </a:r>
                      <a:endParaRPr lang="en-US" dirty="0">
                        <a:solidFill>
                          <a:schemeClr val="bg2"/>
                        </a:solidFill>
                      </a:endParaRPr>
                    </a:p>
                  </a:txBody>
                  <a:tcPr/>
                </a:tc>
                <a:tc>
                  <a:txBody>
                    <a:bodyPr/>
                    <a:lstStyle/>
                    <a:p>
                      <a:r>
                        <a:rPr lang="en-US" dirty="0">
                          <a:solidFill>
                            <a:schemeClr val="bg2"/>
                          </a:solidFill>
                        </a:rPr>
                        <a:t>Checks for low </a:t>
                      </a:r>
                      <a:r>
                        <a:rPr lang="en-US" dirty="0">
                          <a:solidFill>
                            <a:schemeClr val="accent6"/>
                          </a:solidFill>
                        </a:rPr>
                        <a:t>Disk</a:t>
                      </a:r>
                      <a:r>
                        <a:rPr lang="en-US" dirty="0">
                          <a:solidFill>
                            <a:schemeClr val="bg2"/>
                          </a:solidFill>
                        </a:rPr>
                        <a:t> space</a:t>
                      </a:r>
                    </a:p>
                  </a:txBody>
                  <a:tcPr/>
                </a:tc>
                <a:extLst>
                  <a:ext uri="{0D108BD9-81ED-4DB2-BD59-A6C34878D82A}">
                    <a16:rowId xmlns:a16="http://schemas.microsoft.com/office/drawing/2014/main" val="10001"/>
                  </a:ext>
                </a:extLst>
              </a:tr>
              <a:tr h="359578">
                <a:tc>
                  <a:txBody>
                    <a:bodyPr/>
                    <a:lstStyle/>
                    <a:p>
                      <a:r>
                        <a:rPr lang="en-US" dirty="0" err="1">
                          <a:solidFill>
                            <a:schemeClr val="bg2"/>
                          </a:solidFill>
                        </a:rPr>
                        <a:t>DataSourceHealthIndicator</a:t>
                      </a:r>
                      <a:endParaRPr lang="en-US" dirty="0">
                        <a:solidFill>
                          <a:schemeClr val="bg2"/>
                        </a:solidFill>
                      </a:endParaRPr>
                    </a:p>
                  </a:txBody>
                  <a:tcPr/>
                </a:tc>
                <a:tc>
                  <a:txBody>
                    <a:bodyPr/>
                    <a:lstStyle/>
                    <a:p>
                      <a:r>
                        <a:rPr lang="en-US" dirty="0">
                          <a:solidFill>
                            <a:schemeClr val="bg2"/>
                          </a:solidFill>
                        </a:rPr>
                        <a:t>Check </a:t>
                      </a:r>
                      <a:r>
                        <a:rPr lang="en-US" dirty="0" err="1">
                          <a:solidFill>
                            <a:srgbClr val="F79646"/>
                          </a:solidFill>
                        </a:rPr>
                        <a:t>DataSource</a:t>
                      </a:r>
                      <a:r>
                        <a:rPr lang="en-US" dirty="0">
                          <a:solidFill>
                            <a:srgbClr val="F79646"/>
                          </a:solidFill>
                        </a:rPr>
                        <a:t> </a:t>
                      </a:r>
                      <a:r>
                        <a:rPr lang="en-US" dirty="0">
                          <a:solidFill>
                            <a:schemeClr val="bg2"/>
                          </a:solidFill>
                        </a:rPr>
                        <a:t>connection</a:t>
                      </a:r>
                    </a:p>
                  </a:txBody>
                  <a:tcPr/>
                </a:tc>
                <a:extLst>
                  <a:ext uri="{0D108BD9-81ED-4DB2-BD59-A6C34878D82A}">
                    <a16:rowId xmlns:a16="http://schemas.microsoft.com/office/drawing/2014/main" val="10002"/>
                  </a:ext>
                </a:extLst>
              </a:tr>
              <a:tr h="359578">
                <a:tc>
                  <a:txBody>
                    <a:bodyPr/>
                    <a:lstStyle/>
                    <a:p>
                      <a:r>
                        <a:rPr lang="en-US" dirty="0" err="1">
                          <a:solidFill>
                            <a:schemeClr val="bg2"/>
                          </a:solidFill>
                        </a:rPr>
                        <a:t>ElasticsearchHealthIndicator</a:t>
                      </a:r>
                      <a:endParaRPr lang="en-US" dirty="0">
                        <a:solidFill>
                          <a:schemeClr val="bg2"/>
                        </a:solidFill>
                      </a:endParaRPr>
                    </a:p>
                  </a:txBody>
                  <a:tcPr/>
                </a:tc>
                <a:tc>
                  <a:txBody>
                    <a:bodyPr/>
                    <a:lstStyle/>
                    <a:p>
                      <a:r>
                        <a:rPr lang="en-US" dirty="0">
                          <a:solidFill>
                            <a:schemeClr val="bg2"/>
                          </a:solidFill>
                        </a:rPr>
                        <a:t>Checks </a:t>
                      </a:r>
                      <a:r>
                        <a:rPr lang="en-US" dirty="0" err="1">
                          <a:solidFill>
                            <a:srgbClr val="F79646"/>
                          </a:solidFill>
                        </a:rPr>
                        <a:t>ElasticSearch</a:t>
                      </a:r>
                      <a:r>
                        <a:rPr lang="en-US" dirty="0">
                          <a:solidFill>
                            <a:srgbClr val="F79646"/>
                          </a:solidFill>
                        </a:rPr>
                        <a:t> </a:t>
                      </a:r>
                      <a:r>
                        <a:rPr lang="en-US" dirty="0">
                          <a:solidFill>
                            <a:schemeClr val="bg2"/>
                          </a:solidFill>
                        </a:rPr>
                        <a:t>cluster is up</a:t>
                      </a:r>
                    </a:p>
                  </a:txBody>
                  <a:tcPr/>
                </a:tc>
                <a:extLst>
                  <a:ext uri="{0D108BD9-81ED-4DB2-BD59-A6C34878D82A}">
                    <a16:rowId xmlns:a16="http://schemas.microsoft.com/office/drawing/2014/main" val="10003"/>
                  </a:ext>
                </a:extLst>
              </a:tr>
              <a:tr h="359578">
                <a:tc>
                  <a:txBody>
                    <a:bodyPr/>
                    <a:lstStyle/>
                    <a:p>
                      <a:r>
                        <a:rPr lang="en-US" dirty="0" err="1">
                          <a:solidFill>
                            <a:schemeClr val="bg2"/>
                          </a:solidFill>
                        </a:rPr>
                        <a:t>JmsHealthIndicator</a:t>
                      </a:r>
                      <a:endParaRPr lang="en-US" dirty="0">
                        <a:solidFill>
                          <a:schemeClr val="bg2"/>
                        </a:solidFill>
                      </a:endParaRPr>
                    </a:p>
                  </a:txBody>
                  <a:tcPr/>
                </a:tc>
                <a:tc>
                  <a:txBody>
                    <a:bodyPr/>
                    <a:lstStyle/>
                    <a:p>
                      <a:r>
                        <a:rPr lang="en-US" dirty="0">
                          <a:solidFill>
                            <a:schemeClr val="bg2"/>
                          </a:solidFill>
                        </a:rPr>
                        <a:t>Checks that a </a:t>
                      </a:r>
                      <a:r>
                        <a:rPr lang="en-US" dirty="0">
                          <a:solidFill>
                            <a:srgbClr val="F79646"/>
                          </a:solidFill>
                        </a:rPr>
                        <a:t>JMS</a:t>
                      </a:r>
                      <a:r>
                        <a:rPr lang="en-US" dirty="0">
                          <a:solidFill>
                            <a:schemeClr val="bg2"/>
                          </a:solidFill>
                        </a:rPr>
                        <a:t> broker is up</a:t>
                      </a:r>
                    </a:p>
                  </a:txBody>
                  <a:tcPr/>
                </a:tc>
                <a:extLst>
                  <a:ext uri="{0D108BD9-81ED-4DB2-BD59-A6C34878D82A}">
                    <a16:rowId xmlns:a16="http://schemas.microsoft.com/office/drawing/2014/main" val="10004"/>
                  </a:ext>
                </a:extLst>
              </a:tr>
              <a:tr h="359578">
                <a:tc>
                  <a:txBody>
                    <a:bodyPr/>
                    <a:lstStyle/>
                    <a:p>
                      <a:r>
                        <a:rPr lang="en-US" dirty="0" err="1">
                          <a:solidFill>
                            <a:schemeClr val="bg2"/>
                          </a:solidFill>
                        </a:rPr>
                        <a:t>MailHealthIndicator</a:t>
                      </a:r>
                      <a:endParaRPr lang="en-US" dirty="0">
                        <a:solidFill>
                          <a:schemeClr val="bg2"/>
                        </a:solidFill>
                      </a:endParaRPr>
                    </a:p>
                  </a:txBody>
                  <a:tcPr/>
                </a:tc>
                <a:tc>
                  <a:txBody>
                    <a:bodyPr/>
                    <a:lstStyle/>
                    <a:p>
                      <a:r>
                        <a:rPr lang="en-US" dirty="0">
                          <a:solidFill>
                            <a:schemeClr val="bg2"/>
                          </a:solidFill>
                        </a:rPr>
                        <a:t>Checks that a </a:t>
                      </a:r>
                      <a:r>
                        <a:rPr lang="en-US" dirty="0">
                          <a:solidFill>
                            <a:srgbClr val="F79646"/>
                          </a:solidFill>
                        </a:rPr>
                        <a:t>mail</a:t>
                      </a:r>
                      <a:r>
                        <a:rPr lang="en-US" dirty="0">
                          <a:solidFill>
                            <a:schemeClr val="bg2"/>
                          </a:solidFill>
                        </a:rPr>
                        <a:t> server is up</a:t>
                      </a:r>
                    </a:p>
                  </a:txBody>
                  <a:tcPr/>
                </a:tc>
                <a:extLst>
                  <a:ext uri="{0D108BD9-81ED-4DB2-BD59-A6C34878D82A}">
                    <a16:rowId xmlns:a16="http://schemas.microsoft.com/office/drawing/2014/main" val="10005"/>
                  </a:ext>
                </a:extLst>
              </a:tr>
              <a:tr h="359578">
                <a:tc>
                  <a:txBody>
                    <a:bodyPr/>
                    <a:lstStyle/>
                    <a:p>
                      <a:r>
                        <a:rPr lang="en-US" dirty="0" err="1">
                          <a:solidFill>
                            <a:schemeClr val="bg2"/>
                          </a:solidFill>
                        </a:rPr>
                        <a:t>MongoHealthIndicator</a:t>
                      </a:r>
                      <a:endParaRPr lang="en-US" dirty="0">
                        <a:solidFill>
                          <a:schemeClr val="bg2"/>
                        </a:solidFill>
                      </a:endParaRPr>
                    </a:p>
                  </a:txBody>
                  <a:tcPr/>
                </a:tc>
                <a:tc>
                  <a:txBody>
                    <a:bodyPr/>
                    <a:lstStyle/>
                    <a:p>
                      <a:r>
                        <a:rPr lang="en-US" dirty="0">
                          <a:solidFill>
                            <a:schemeClr val="bg2"/>
                          </a:solidFill>
                        </a:rPr>
                        <a:t>Checks that a </a:t>
                      </a:r>
                      <a:r>
                        <a:rPr lang="en-US" dirty="0">
                          <a:solidFill>
                            <a:srgbClr val="F79646"/>
                          </a:solidFill>
                        </a:rPr>
                        <a:t>Mongo</a:t>
                      </a:r>
                      <a:r>
                        <a:rPr lang="en-US" dirty="0">
                          <a:solidFill>
                            <a:schemeClr val="bg2"/>
                          </a:solidFill>
                        </a:rPr>
                        <a:t> database is up</a:t>
                      </a:r>
                    </a:p>
                  </a:txBody>
                  <a:tcPr/>
                </a:tc>
                <a:extLst>
                  <a:ext uri="{0D108BD9-81ED-4DB2-BD59-A6C34878D82A}">
                    <a16:rowId xmlns:a16="http://schemas.microsoft.com/office/drawing/2014/main" val="10006"/>
                  </a:ext>
                </a:extLst>
              </a:tr>
              <a:tr h="359578">
                <a:tc>
                  <a:txBody>
                    <a:bodyPr/>
                    <a:lstStyle/>
                    <a:p>
                      <a:r>
                        <a:rPr lang="en-US" dirty="0" err="1">
                          <a:solidFill>
                            <a:schemeClr val="bg2"/>
                          </a:solidFill>
                        </a:rPr>
                        <a:t>RabbitHealthIndicator</a:t>
                      </a:r>
                      <a:endParaRPr lang="en-US" dirty="0">
                        <a:solidFill>
                          <a:schemeClr val="bg2"/>
                        </a:solidFill>
                      </a:endParaRPr>
                    </a:p>
                  </a:txBody>
                  <a:tcPr/>
                </a:tc>
                <a:tc>
                  <a:txBody>
                    <a:bodyPr/>
                    <a:lstStyle/>
                    <a:p>
                      <a:r>
                        <a:rPr lang="en-US" dirty="0">
                          <a:solidFill>
                            <a:schemeClr val="bg2"/>
                          </a:solidFill>
                        </a:rPr>
                        <a:t>Checks that a </a:t>
                      </a:r>
                      <a:r>
                        <a:rPr lang="en-US" dirty="0">
                          <a:solidFill>
                            <a:srgbClr val="F79646"/>
                          </a:solidFill>
                        </a:rPr>
                        <a:t>Rabbit</a:t>
                      </a:r>
                      <a:r>
                        <a:rPr lang="en-US" dirty="0">
                          <a:solidFill>
                            <a:schemeClr val="bg2"/>
                          </a:solidFill>
                        </a:rPr>
                        <a:t> server is up</a:t>
                      </a:r>
                    </a:p>
                  </a:txBody>
                  <a:tcPr/>
                </a:tc>
                <a:extLst>
                  <a:ext uri="{0D108BD9-81ED-4DB2-BD59-A6C34878D82A}">
                    <a16:rowId xmlns:a16="http://schemas.microsoft.com/office/drawing/2014/main" val="10007"/>
                  </a:ext>
                </a:extLst>
              </a:tr>
              <a:tr h="359578">
                <a:tc>
                  <a:txBody>
                    <a:bodyPr/>
                    <a:lstStyle/>
                    <a:p>
                      <a:r>
                        <a:rPr lang="en-US" dirty="0" err="1">
                          <a:solidFill>
                            <a:schemeClr val="bg2"/>
                          </a:solidFill>
                        </a:rPr>
                        <a:t>RedisHealthIndicator</a:t>
                      </a:r>
                      <a:endParaRPr lang="en-US" dirty="0">
                        <a:solidFill>
                          <a:schemeClr val="bg2"/>
                        </a:solidFill>
                      </a:endParaRPr>
                    </a:p>
                  </a:txBody>
                  <a:tcPr/>
                </a:tc>
                <a:tc>
                  <a:txBody>
                    <a:bodyPr/>
                    <a:lstStyle/>
                    <a:p>
                      <a:r>
                        <a:rPr lang="en-US" dirty="0">
                          <a:solidFill>
                            <a:schemeClr val="bg2"/>
                          </a:solidFill>
                        </a:rPr>
                        <a:t>Checks that a </a:t>
                      </a:r>
                      <a:r>
                        <a:rPr lang="en-US" dirty="0" err="1">
                          <a:solidFill>
                            <a:srgbClr val="F79646"/>
                          </a:solidFill>
                        </a:rPr>
                        <a:t>Redis</a:t>
                      </a:r>
                      <a:r>
                        <a:rPr lang="en-US" dirty="0">
                          <a:solidFill>
                            <a:srgbClr val="F79646"/>
                          </a:solidFill>
                        </a:rPr>
                        <a:t> </a:t>
                      </a:r>
                      <a:r>
                        <a:rPr lang="en-US" dirty="0">
                          <a:solidFill>
                            <a:schemeClr val="bg2"/>
                          </a:solidFill>
                        </a:rPr>
                        <a:t>server is up</a:t>
                      </a:r>
                    </a:p>
                  </a:txBody>
                  <a:tcPr/>
                </a:tc>
                <a:extLst>
                  <a:ext uri="{0D108BD9-81ED-4DB2-BD59-A6C34878D82A}">
                    <a16:rowId xmlns:a16="http://schemas.microsoft.com/office/drawing/2014/main" val="10008"/>
                  </a:ext>
                </a:extLst>
              </a:tr>
              <a:tr h="359578">
                <a:tc>
                  <a:txBody>
                    <a:bodyPr/>
                    <a:lstStyle/>
                    <a:p>
                      <a:r>
                        <a:rPr lang="en-US" dirty="0" err="1">
                          <a:solidFill>
                            <a:schemeClr val="bg2"/>
                          </a:solidFill>
                        </a:rPr>
                        <a:t>SolrHealthIndicator</a:t>
                      </a:r>
                      <a:endParaRPr lang="en-US" dirty="0">
                        <a:solidFill>
                          <a:schemeClr val="bg2"/>
                        </a:solidFill>
                      </a:endParaRPr>
                    </a:p>
                  </a:txBody>
                  <a:tcPr/>
                </a:tc>
                <a:tc>
                  <a:txBody>
                    <a:bodyPr/>
                    <a:lstStyle/>
                    <a:p>
                      <a:r>
                        <a:rPr lang="en-US" dirty="0">
                          <a:solidFill>
                            <a:schemeClr val="bg2"/>
                          </a:solidFill>
                        </a:rPr>
                        <a:t>Checks that a </a:t>
                      </a:r>
                      <a:r>
                        <a:rPr lang="en-US" dirty="0" err="1">
                          <a:solidFill>
                            <a:srgbClr val="F79646"/>
                          </a:solidFill>
                        </a:rPr>
                        <a:t>Solr</a:t>
                      </a:r>
                      <a:r>
                        <a:rPr lang="en-US" dirty="0">
                          <a:solidFill>
                            <a:srgbClr val="F79646"/>
                          </a:solidFill>
                        </a:rPr>
                        <a:t> </a:t>
                      </a:r>
                      <a:r>
                        <a:rPr lang="en-US" dirty="0">
                          <a:solidFill>
                            <a:schemeClr val="bg2"/>
                          </a:solidFill>
                        </a:rPr>
                        <a:t>server is up</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7585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Access</a:t>
            </a:r>
            <a:endParaRPr lang="en-US" dirty="0">
              <a:solidFill>
                <a:srgbClr val="138A7E"/>
              </a:solidFill>
            </a:endParaRPr>
          </a:p>
        </p:txBody>
      </p:sp>
      <p:sp>
        <p:nvSpPr>
          <p:cNvPr id="3" name="Content Placeholder 2"/>
          <p:cNvSpPr>
            <a:spLocks noGrp="1"/>
          </p:cNvSpPr>
          <p:nvPr>
            <p:ph sz="quarter" idx="10"/>
          </p:nvPr>
        </p:nvSpPr>
        <p:spPr>
          <a:xfrm>
            <a:off x="457199" y="1108075"/>
            <a:ext cx="4378961" cy="1990725"/>
          </a:xfrm>
        </p:spPr>
        <p:txBody>
          <a:bodyPr>
            <a:normAutofit/>
          </a:bodyPr>
          <a:lstStyle/>
          <a:p>
            <a:pPr marL="0" indent="0">
              <a:buNone/>
            </a:pPr>
            <a:r>
              <a:rPr lang="en-US" sz="1400" dirty="0"/>
              <a:t>Importing Spring Security Dependency</a:t>
            </a:r>
          </a:p>
          <a:p>
            <a:pPr marL="0" indent="0">
              <a:buNone/>
            </a:pPr>
            <a:endParaRPr lang="en-US" sz="1400" b="1" i="1" u="sng" dirty="0">
              <a:solidFill>
                <a:srgbClr val="FFFFFF"/>
              </a:solidFill>
            </a:endParaRPr>
          </a:p>
          <a:p>
            <a:pPr marL="0" indent="0">
              <a:buNone/>
            </a:pPr>
            <a:endParaRPr lang="en-US" sz="1400" b="1" i="1" u="sng" dirty="0">
              <a:solidFill>
                <a:srgbClr val="FFFFFF"/>
              </a:solidFill>
            </a:endParaRPr>
          </a:p>
          <a:p>
            <a:pPr marL="0" indent="0">
              <a:buNone/>
            </a:pPr>
            <a:endParaRPr lang="en-US" sz="1400" b="1" i="1" u="sng" dirty="0">
              <a:solidFill>
                <a:srgbClr val="FFFFFF"/>
              </a:solidFill>
            </a:endParaRPr>
          </a:p>
          <a:p>
            <a:pPr marL="0" indent="0">
              <a:buNone/>
            </a:pPr>
            <a:endParaRPr lang="en-US" sz="1400" b="1" i="1" u="sng" dirty="0">
              <a:solidFill>
                <a:srgbClr val="FFFFFF"/>
              </a:solidFill>
            </a:endParaRPr>
          </a:p>
          <a:p>
            <a:pPr marL="0" indent="0">
              <a:buNone/>
            </a:pPr>
            <a:endParaRPr lang="en-US" sz="1400" b="1" i="1" u="sng" dirty="0">
              <a:solidFill>
                <a:srgbClr val="FFFFFF"/>
              </a:solidFill>
            </a:endParaRPr>
          </a:p>
          <a:p>
            <a:pPr marL="0" indent="0">
              <a:buNone/>
            </a:pPr>
            <a:r>
              <a:rPr lang="en-US" sz="1400" dirty="0">
                <a:solidFill>
                  <a:srgbClr val="FFFFFF"/>
                </a:solidFill>
              </a:rPr>
              <a:t>Setting required Authentication &amp; Authorization Roles</a:t>
            </a:r>
          </a:p>
          <a:p>
            <a:pPr marL="0" indent="0">
              <a:buNone/>
            </a:pPr>
            <a:endParaRPr lang="en-US" sz="1400" dirty="0">
              <a:solidFill>
                <a:srgbClr val="FFFFFF"/>
              </a:solidFill>
            </a:endParaRPr>
          </a:p>
          <a:p>
            <a:pPr marL="0" indent="0">
              <a:buNone/>
            </a:pPr>
            <a:endParaRPr lang="en-US" sz="1400" dirty="0">
              <a:solidFill>
                <a:srgbClr val="FFFFFF"/>
              </a:solidFill>
            </a:endParaRPr>
          </a:p>
          <a:p>
            <a:pPr marL="0" indent="0">
              <a:buNone/>
            </a:pPr>
            <a:endParaRPr lang="en-US" sz="1400" dirty="0">
              <a:solidFill>
                <a:srgbClr val="FFFFFF"/>
              </a:solidFill>
            </a:endParaRPr>
          </a:p>
          <a:p>
            <a:pPr marL="0" indent="0">
              <a:buNone/>
            </a:pPr>
            <a:endParaRPr lang="en-US" sz="1400" dirty="0"/>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4" name="Picture 3"/>
          <p:cNvPicPr>
            <a:picLocks noChangeAspect="1"/>
          </p:cNvPicPr>
          <p:nvPr/>
        </p:nvPicPr>
        <p:blipFill>
          <a:blip r:embed="rId3"/>
          <a:stretch>
            <a:fillRect/>
          </a:stretch>
        </p:blipFill>
        <p:spPr>
          <a:xfrm>
            <a:off x="1419336" y="1470660"/>
            <a:ext cx="6345807" cy="916940"/>
          </a:xfrm>
          <a:prstGeom prst="rect">
            <a:avLst/>
          </a:prstGeom>
        </p:spPr>
      </p:pic>
      <p:pic>
        <p:nvPicPr>
          <p:cNvPr id="5" name="Picture 4"/>
          <p:cNvPicPr>
            <a:picLocks noChangeAspect="1"/>
          </p:cNvPicPr>
          <p:nvPr/>
        </p:nvPicPr>
        <p:blipFill>
          <a:blip r:embed="rId4"/>
          <a:stretch>
            <a:fillRect/>
          </a:stretch>
        </p:blipFill>
        <p:spPr>
          <a:xfrm>
            <a:off x="1419336" y="3098800"/>
            <a:ext cx="3797300" cy="1028700"/>
          </a:xfrm>
          <a:prstGeom prst="rect">
            <a:avLst/>
          </a:prstGeom>
        </p:spPr>
      </p:pic>
    </p:spTree>
    <p:extLst>
      <p:ext uri="{BB962C8B-B14F-4D97-AF65-F5344CB8AC3E}">
        <p14:creationId xmlns:p14="http://schemas.microsoft.com/office/powerpoint/2010/main" val="403830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endParaRPr lang="en-US" dirty="0">
              <a:solidFill>
                <a:srgbClr val="138A7E"/>
              </a:solidFill>
            </a:endParaRPr>
          </a:p>
        </p:txBody>
      </p:sp>
      <p:sp>
        <p:nvSpPr>
          <p:cNvPr id="3" name="Content Placeholder 2"/>
          <p:cNvSpPr>
            <a:spLocks noGrp="1"/>
          </p:cNvSpPr>
          <p:nvPr>
            <p:ph sz="quarter" idx="10"/>
          </p:nvPr>
        </p:nvSpPr>
        <p:spPr>
          <a:xfrm>
            <a:off x="123018" y="1108075"/>
            <a:ext cx="6761089" cy="696955"/>
          </a:xfrm>
        </p:spPr>
        <p:txBody>
          <a:bodyPr>
            <a:normAutofit/>
          </a:bodyPr>
          <a:lstStyle/>
          <a:p>
            <a:pPr marL="0" indent="0">
              <a:buNone/>
            </a:pPr>
            <a:r>
              <a:rPr lang="en-US" sz="1400" dirty="0"/>
              <a:t>Spring Boot Actuator includes a metrics service with ‘gauge’ and ‘counter support</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4" name="Picture 3"/>
          <p:cNvPicPr>
            <a:picLocks noChangeAspect="1"/>
          </p:cNvPicPr>
          <p:nvPr/>
        </p:nvPicPr>
        <p:blipFill>
          <a:blip r:embed="rId3"/>
          <a:stretch>
            <a:fillRect/>
          </a:stretch>
        </p:blipFill>
        <p:spPr>
          <a:xfrm>
            <a:off x="6810780" y="941057"/>
            <a:ext cx="2168641" cy="3603408"/>
          </a:xfrm>
          <a:prstGeom prst="rect">
            <a:avLst/>
          </a:prstGeom>
        </p:spPr>
      </p:pic>
      <p:pic>
        <p:nvPicPr>
          <p:cNvPr id="5" name="Picture 4"/>
          <p:cNvPicPr>
            <a:picLocks noChangeAspect="1"/>
          </p:cNvPicPr>
          <p:nvPr/>
        </p:nvPicPr>
        <p:blipFill>
          <a:blip r:embed="rId4"/>
          <a:stretch>
            <a:fillRect/>
          </a:stretch>
        </p:blipFill>
        <p:spPr>
          <a:xfrm>
            <a:off x="1026037" y="2270852"/>
            <a:ext cx="4304134" cy="2323753"/>
          </a:xfrm>
          <a:prstGeom prst="rect">
            <a:avLst/>
          </a:prstGeom>
        </p:spPr>
      </p:pic>
      <p:sp>
        <p:nvSpPr>
          <p:cNvPr id="9" name="Content Placeholder 2"/>
          <p:cNvSpPr txBox="1">
            <a:spLocks/>
          </p:cNvSpPr>
          <p:nvPr/>
        </p:nvSpPr>
        <p:spPr>
          <a:xfrm>
            <a:off x="123019" y="1864178"/>
            <a:ext cx="6537380" cy="69695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solidFill>
                  <a:srgbClr val="FFFFFF"/>
                </a:solidFill>
              </a:rPr>
              <a:t>Record your own metrics, inject </a:t>
            </a:r>
            <a:r>
              <a:rPr lang="en-US" sz="1400" dirty="0" err="1">
                <a:solidFill>
                  <a:srgbClr val="FFFFFF"/>
                </a:solidFill>
              </a:rPr>
              <a:t>CounterService</a:t>
            </a:r>
            <a:r>
              <a:rPr lang="en-US" sz="1400" dirty="0">
                <a:solidFill>
                  <a:srgbClr val="FFFFFF"/>
                </a:solidFill>
              </a:rPr>
              <a:t> and/or </a:t>
            </a:r>
            <a:r>
              <a:rPr lang="en-US" sz="1400" dirty="0" err="1">
                <a:solidFill>
                  <a:srgbClr val="FFFFFF"/>
                </a:solidFill>
              </a:rPr>
              <a:t>GaugeService</a:t>
            </a:r>
            <a:r>
              <a:rPr lang="en-US" sz="1400" dirty="0">
                <a:solidFill>
                  <a:srgbClr val="FFFFFF"/>
                </a:solidFill>
              </a:rPr>
              <a:t> into your bean</a:t>
            </a:r>
          </a:p>
        </p:txBody>
      </p:sp>
    </p:spTree>
    <p:extLst>
      <p:ext uri="{BB962C8B-B14F-4D97-AF65-F5344CB8AC3E}">
        <p14:creationId xmlns:p14="http://schemas.microsoft.com/office/powerpoint/2010/main" val="79120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Profiles</a:t>
            </a:r>
            <a:endParaRPr lang="en-US" dirty="0">
              <a:solidFill>
                <a:srgbClr val="138A7E"/>
              </a:solidFill>
            </a:endParaRPr>
          </a:p>
        </p:txBody>
      </p:sp>
      <p:sp>
        <p:nvSpPr>
          <p:cNvPr id="3" name="Content Placeholder 2"/>
          <p:cNvSpPr>
            <a:spLocks noGrp="1"/>
          </p:cNvSpPr>
          <p:nvPr>
            <p:ph sz="quarter" idx="10"/>
          </p:nvPr>
        </p:nvSpPr>
        <p:spPr>
          <a:xfrm>
            <a:off x="457200" y="1108075"/>
            <a:ext cx="3285616" cy="3402964"/>
          </a:xfrm>
        </p:spPr>
        <p:txBody>
          <a:bodyPr>
            <a:normAutofit/>
          </a:bodyPr>
          <a:lstStyle/>
          <a:p>
            <a:pPr>
              <a:buClr>
                <a:srgbClr val="008774"/>
              </a:buClr>
            </a:pPr>
            <a:r>
              <a:rPr lang="en-US" sz="1400" dirty="0">
                <a:solidFill>
                  <a:srgbClr val="EEECE1"/>
                </a:solidFill>
                <a:sym typeface="Arial"/>
              </a:rPr>
              <a:t>YAML file can contain for several documents </a:t>
            </a:r>
          </a:p>
          <a:p>
            <a:pPr>
              <a:buClr>
                <a:srgbClr val="008774"/>
              </a:buClr>
            </a:pPr>
            <a:endParaRPr lang="en-US" sz="1400" dirty="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Convenient to specify alternate configurations in the same file </a:t>
            </a: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Set the active profile</a:t>
            </a:r>
          </a:p>
          <a:p>
            <a:pPr marL="0" indent="0">
              <a:buClr>
                <a:srgbClr val="008774"/>
              </a:buClr>
              <a:buNone/>
            </a:pPr>
            <a:endParaRPr lang="en-US" sz="1050" dirty="0">
              <a:solidFill>
                <a:srgbClr val="EEECE1"/>
              </a:solidFill>
              <a:sym typeface="Arial"/>
            </a:endParaRPr>
          </a:p>
          <a:p>
            <a:pPr marL="0" indent="0">
              <a:buClr>
                <a:srgbClr val="008774"/>
              </a:buClr>
              <a:buNone/>
            </a:pPr>
            <a:r>
              <a:rPr lang="en-US" sz="1200" dirty="0">
                <a:solidFill>
                  <a:srgbClr val="EEECE1"/>
                </a:solidFill>
                <a:sym typeface="Arial"/>
              </a:rPr>
              <a:t>SPRING_PROFILES_ACTIVE=production</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a:solidFill>
                  <a:srgbClr val="EEECE1"/>
                </a:solidFill>
                <a:sym typeface="Arial"/>
              </a:rPr>
              <a:t>     or</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err="1">
                <a:solidFill>
                  <a:srgbClr val="EEECE1"/>
                </a:solidFill>
                <a:sym typeface="Arial"/>
              </a:rPr>
              <a:t>spring.profiles.active</a:t>
            </a:r>
            <a:r>
              <a:rPr lang="en-US" sz="1200" dirty="0">
                <a:solidFill>
                  <a:srgbClr val="EEECE1"/>
                </a:solidFill>
                <a:sym typeface="Arial"/>
              </a:rPr>
              <a:t>=production</a:t>
            </a:r>
          </a:p>
          <a:p>
            <a:pPr marL="0" indent="0">
              <a:buClr>
                <a:srgbClr val="008774"/>
              </a:buClr>
              <a:buNone/>
            </a:pPr>
            <a:endParaRPr lang="en-US" sz="1050" dirty="0">
              <a:solidFill>
                <a:srgbClr val="EEECE1"/>
              </a:solidFill>
              <a:sym typeface="Arial"/>
            </a:endParaRPr>
          </a:p>
          <a:p>
            <a:pPr>
              <a:buClr>
                <a:srgbClr val="008774"/>
              </a:buClr>
            </a:pPr>
            <a:endParaRPr lang="en-US" sz="1400" dirty="0">
              <a:solidFill>
                <a:srgbClr val="EEECE1"/>
              </a:solidFill>
              <a:sym typeface="Aria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sp>
        <p:nvSpPr>
          <p:cNvPr id="4" name="TextBox 3"/>
          <p:cNvSpPr txBox="1"/>
          <p:nvPr/>
        </p:nvSpPr>
        <p:spPr>
          <a:xfrm>
            <a:off x="2439514" y="2941530"/>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3916130" y="1255320"/>
            <a:ext cx="3060700" cy="2921000"/>
          </a:xfrm>
          <a:prstGeom prst="rect">
            <a:avLst/>
          </a:prstGeom>
        </p:spPr>
      </p:pic>
      <p:pic>
        <p:nvPicPr>
          <p:cNvPr id="8" name="Picture 7"/>
          <p:cNvPicPr>
            <a:picLocks noChangeAspect="1"/>
          </p:cNvPicPr>
          <p:nvPr/>
        </p:nvPicPr>
        <p:blipFill>
          <a:blip r:embed="rId4"/>
          <a:stretch>
            <a:fillRect/>
          </a:stretch>
        </p:blipFill>
        <p:spPr>
          <a:xfrm>
            <a:off x="3742816" y="1861193"/>
            <a:ext cx="2981159" cy="702926"/>
          </a:xfrm>
          <a:prstGeom prst="rect">
            <a:avLst/>
          </a:prstGeom>
        </p:spPr>
      </p:pic>
      <p:pic>
        <p:nvPicPr>
          <p:cNvPr id="9" name="Picture 8"/>
          <p:cNvPicPr>
            <a:picLocks noChangeAspect="1"/>
          </p:cNvPicPr>
          <p:nvPr/>
        </p:nvPicPr>
        <p:blipFill>
          <a:blip r:embed="rId4"/>
          <a:stretch>
            <a:fillRect/>
          </a:stretch>
        </p:blipFill>
        <p:spPr>
          <a:xfrm>
            <a:off x="3742816" y="3099954"/>
            <a:ext cx="2981159" cy="702926"/>
          </a:xfrm>
          <a:prstGeom prst="rect">
            <a:avLst/>
          </a:prstGeom>
        </p:spPr>
      </p:pic>
      <p:sp>
        <p:nvSpPr>
          <p:cNvPr id="10" name="Content Placeholder 2"/>
          <p:cNvSpPr txBox="1">
            <a:spLocks/>
          </p:cNvSpPr>
          <p:nvPr/>
        </p:nvSpPr>
        <p:spPr>
          <a:xfrm>
            <a:off x="7285192" y="1519890"/>
            <a:ext cx="1845018"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a:t>Development profile</a:t>
            </a:r>
          </a:p>
        </p:txBody>
      </p:sp>
      <p:sp>
        <p:nvSpPr>
          <p:cNvPr id="11" name="Content Placeholder 2"/>
          <p:cNvSpPr txBox="1">
            <a:spLocks/>
          </p:cNvSpPr>
          <p:nvPr/>
        </p:nvSpPr>
        <p:spPr>
          <a:xfrm>
            <a:off x="7285192" y="2691464"/>
            <a:ext cx="1612972"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a:t>Production profile</a:t>
            </a:r>
          </a:p>
        </p:txBody>
      </p:sp>
      <p:pic>
        <p:nvPicPr>
          <p:cNvPr id="12" name="Picture 11"/>
          <p:cNvPicPr>
            <a:picLocks noChangeAspect="1"/>
          </p:cNvPicPr>
          <p:nvPr/>
        </p:nvPicPr>
        <p:blipFill>
          <a:blip r:embed="rId5"/>
          <a:stretch>
            <a:fillRect/>
          </a:stretch>
        </p:blipFill>
        <p:spPr>
          <a:xfrm>
            <a:off x="6025153" y="2941530"/>
            <a:ext cx="1107639" cy="259447"/>
          </a:xfrm>
          <a:prstGeom prst="rect">
            <a:avLst/>
          </a:prstGeom>
        </p:spPr>
      </p:pic>
      <p:pic>
        <p:nvPicPr>
          <p:cNvPr id="13" name="Picture 12"/>
          <p:cNvPicPr>
            <a:picLocks noChangeAspect="1"/>
          </p:cNvPicPr>
          <p:nvPr/>
        </p:nvPicPr>
        <p:blipFill>
          <a:blip r:embed="rId5"/>
          <a:stretch>
            <a:fillRect/>
          </a:stretch>
        </p:blipFill>
        <p:spPr>
          <a:xfrm>
            <a:off x="6177553" y="1731469"/>
            <a:ext cx="1107639" cy="259447"/>
          </a:xfrm>
          <a:prstGeom prst="rect">
            <a:avLst/>
          </a:prstGeom>
        </p:spPr>
      </p:pic>
    </p:spTree>
    <p:extLst>
      <p:ext uri="{BB962C8B-B14F-4D97-AF65-F5344CB8AC3E}">
        <p14:creationId xmlns:p14="http://schemas.microsoft.com/office/powerpoint/2010/main" val="791209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26670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2574630"/>
            <a:ext cx="8410499" cy="1136944"/>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cap="all" dirty="0">
                <a:solidFill>
                  <a:srgbClr val="74CEC7"/>
                </a:solidFill>
              </a:rPr>
              <a:t>Lab</a:t>
            </a:r>
            <a:br>
              <a:rPr lang="en-US" cap="all" dirty="0">
                <a:solidFill>
                  <a:srgbClr val="74CEC7"/>
                </a:solidFill>
              </a:rPr>
            </a:br>
            <a:r>
              <a:rPr lang="en-US" cap="all" dirty="0">
                <a:solidFill>
                  <a:srgbClr val="74CEC7"/>
                </a:solidFill>
              </a:rPr>
              <a:t>Implementing Health Checks</a:t>
            </a:r>
          </a:p>
          <a:p>
            <a:pPr algn="ctr">
              <a:buSzPct val="25000"/>
            </a:pPr>
            <a:endParaRPr lang="en" sz="2100" cap="all" dirty="0">
              <a:solidFill>
                <a:srgbClr val="74CEC7"/>
              </a:solidFill>
            </a:endParaRPr>
          </a:p>
        </p:txBody>
      </p:sp>
    </p:spTree>
    <p:extLst>
      <p:ext uri="{BB962C8B-B14F-4D97-AF65-F5344CB8AC3E}">
        <p14:creationId xmlns:p14="http://schemas.microsoft.com/office/powerpoint/2010/main" val="2596675479"/>
      </p:ext>
    </p:extLst>
  </p:cSld>
  <p:clrMapOvr>
    <a:masterClrMapping/>
  </p:clrMapOvr>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27563</TotalTime>
  <Words>700</Words>
  <Application>Microsoft Macintosh PowerPoint</Application>
  <PresentationFormat>On-screen Show (16:9)</PresentationFormat>
  <Paragraphs>96</Paragraphs>
  <Slides>9</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Calibri</vt:lpstr>
      <vt:lpstr>Helvetica Neue</vt:lpstr>
      <vt:lpstr>Noto Symbol</vt:lpstr>
      <vt:lpstr>Verdana</vt:lpstr>
      <vt:lpstr>3_Office Theme</vt:lpstr>
      <vt:lpstr>Pivotal Main</vt:lpstr>
      <vt:lpstr>1_Pivotal Main</vt:lpstr>
      <vt:lpstr>PowerPoint Presentation</vt:lpstr>
      <vt:lpstr>Getting Started</vt:lpstr>
      <vt:lpstr>Endpoints</vt:lpstr>
      <vt:lpstr>Health Endpoint</vt:lpstr>
      <vt:lpstr>Health Indicators</vt:lpstr>
      <vt:lpstr>HTTP Access</vt:lpstr>
      <vt:lpstr>Metrics</vt:lpstr>
      <vt:lpstr>Profiles</vt:lpstr>
      <vt:lpstr>PowerPoint Presentation</vt:lpstr>
    </vt:vector>
  </TitlesOfParts>
  <Manager/>
  <Company>BCom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Robert Brough</dc:creator>
  <cp:keywords/>
  <dc:description/>
  <cp:lastModifiedBy>Jeffrey Ellin</cp:lastModifiedBy>
  <cp:revision>266</cp:revision>
  <dcterms:created xsi:type="dcterms:W3CDTF">2015-10-05T21:15:00Z</dcterms:created>
  <dcterms:modified xsi:type="dcterms:W3CDTF">2021-07-14T19:46:17Z</dcterms:modified>
  <cp:category/>
</cp:coreProperties>
</file>