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10" r:id="rId3"/>
    <p:sldId id="312" r:id="rId4"/>
    <p:sldId id="313" r:id="rId5"/>
    <p:sldId id="316" r:id="rId6"/>
    <p:sldId id="314" r:id="rId7"/>
    <p:sldId id="315" r:id="rId8"/>
    <p:sldId id="317" r:id="rId9"/>
    <p:sldId id="318" r:id="rId10"/>
    <p:sldId id="3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3300"/>
    <a:srgbClr val="745A00"/>
    <a:srgbClr val="C55A11"/>
    <a:srgbClr val="AD6513"/>
    <a:srgbClr val="FCC613"/>
    <a:srgbClr val="FFDD6D"/>
    <a:srgbClr val="DD53F8"/>
    <a:srgbClr val="E100FF"/>
    <a:srgbClr val="E85EF9"/>
    <a:srgbClr val="BB3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/>
    <p:restoredTop sz="90476"/>
  </p:normalViewPr>
  <p:slideViewPr>
    <p:cSldViewPr snapToGrid="0" showGuides="1">
      <p:cViewPr varScale="1">
        <p:scale>
          <a:sx n="111" d="100"/>
          <a:sy n="111" d="100"/>
        </p:scale>
        <p:origin x="1712" y="19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AFF5F-4593-4642-B263-46DC71846A50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73B4-3B7A-5C47-BA0A-325276D0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Give example of different types of hardware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Examples of different type of software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This course is about creating software applications, special kind of applications which are often termed as websites or web applications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606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Give examples of CPUs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Examples of storage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Ram is for temporary data which is needed while execution of a programs, fast speed and temporary in nature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98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Give examples of operating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45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Lets start understanding the flow of data on your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4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84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Resources are scarce – always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They will cost money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Your job as a programmers to save these resources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11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A good or a bad programmer is defined by the resources your program uses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Always strive for effective utilization of resources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How to do it? The entire course is about that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 am sure you will learn programming and I am committed for that cause, that’s not difficult. 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You will realis eventually, What separates a seasoned programmer from a newbie is how a programmer uses computing resources. That’s  what differentiates a good programmer from a bad one.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38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4B0-5224-B0DF-7293-F4066317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810A-B6B9-C0BD-1265-DFCF1814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9265-9BFA-1BC2-CDD6-47A3F94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4205-5F65-3747-0E48-5926F2D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9A60-B65A-047C-1901-9E58799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BB7-6F7E-5B81-4F71-4BE7777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98EFD-6E2D-073D-2777-B8197B8A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A36-4478-D24E-E2AB-CF9EEA3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C77E-E47B-EBFA-D7E2-EB8CAFC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DF2F-19EC-AA0F-C42C-20F34B9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B8503-2440-79EE-E716-072BE6DE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235D-189D-2752-0AD8-7B97748C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B4F1-B968-C9DC-36A0-40D3A92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1C7E-F8C8-E7B1-5AE1-6C0FD243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4DB4-9403-A5D1-815E-2C890E8D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753-60BE-D4E8-DF98-50EB878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022-9CC0-F395-2126-25FD48B7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A9DC-7053-2EC2-614A-ACE263E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7403-D3DF-EED7-AC4A-58DC6AC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9626-CF06-4327-1460-B41D736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E38-3DF8-0E50-B41F-24E2F964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70C4-F003-C288-3E3B-F320E8E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0F96-1D0B-7BE6-0DA5-722FDD17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A99A-36B8-13EE-009B-F71B62B1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676F-30E5-E5C7-0601-07574EB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B2-55D6-055B-5C09-E65DD8C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56CA-6EF2-B2E8-7D4B-52ECBC95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6E81-36C0-EE8A-9E4E-8470ED1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4CF9-8A85-9602-5D37-E5036C3F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346B-1F76-4AD0-4C90-AD72342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1F1-5E0B-7A68-8722-F157529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BBD-1722-4224-F9BB-8EBD1C00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CB22-1AE7-CA9A-D0DC-DC78375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5AA36-5AC2-7491-7C18-242609E9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9B3A-36E2-CFCE-6301-878B769EC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6ABAF-F340-A78E-DFD6-A0867F84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98BD-30CD-7920-E753-C252CA2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ABC1-3752-46E5-F1AF-00F01D4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F4455-339C-F08F-C4CD-B3F2A795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960-22DE-E5A9-7830-63B79FA7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E3637-07FD-41EA-C7DB-1E60FA87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13C8-AE6B-EC91-149D-C4F99AB0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A696-6FF2-5CBD-6F28-EC15D57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34D-D93A-3844-6818-5266D3B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EED5-89A1-ACE4-55B7-3E9C29A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3269-AD29-F734-147B-CF871F8F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10A-D478-0EAA-0D79-6B89626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1B23-CF69-1895-9367-83A95BCF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00D4B-7EEA-3448-A4D6-3B78AD01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6B4C-B757-9048-D019-358A41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17CD-B648-BBC6-40F2-86A87DD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F0EB-2058-FC2E-EDCF-37CD7BC3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20EC-5AFE-8DF7-F581-AEE45E4A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9887F-796D-C2EF-5316-35FE5764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A06E-DDBD-D2B6-9290-9E50813A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58D9-110B-23FB-23FE-284059F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022B-6382-BE9C-A25F-0B02B029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3489-F0FC-18E2-45F1-463EFAA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037D-89B3-121A-2C40-3A64E32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A659-082C-0B10-3680-E2AAC011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4A2A-5365-7A34-B293-F60F5448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7AAE-89D3-5444-979C-39A9910DDA2F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B83F-380E-CA22-46AF-AE6DC794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42CC-6023-539B-3E1C-4866E62C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emf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emf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2.emf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openxmlformats.org/officeDocument/2006/relationships/image" Target="../media/image2.emf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DEFE-3BD7-6534-F0FE-3E6113B81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96" y="2189079"/>
            <a:ext cx="9144000" cy="203055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What Is a </a:t>
            </a:r>
            <a:b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Computer?</a:t>
            </a:r>
          </a:p>
        </p:txBody>
      </p:sp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2050484" y="51778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6810715" y="590334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675273" y="587509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976C4D-1AC5-50E3-8628-B479D40EB899}"/>
              </a:ext>
            </a:extLst>
          </p:cNvPr>
          <p:cNvSpPr txBox="1">
            <a:spLocks/>
          </p:cNvSpPr>
          <p:nvPr/>
        </p:nvSpPr>
        <p:spPr>
          <a:xfrm>
            <a:off x="723796" y="4219629"/>
            <a:ext cx="9144000" cy="3919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>
                <a:solidFill>
                  <a:srgbClr val="745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Full-Stack Web Development Bootcamp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2DCE46-4D3D-048C-110E-664919AFD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81" y="194051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2040050" y="6305205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362379" y="6174406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375928" y="109433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5" y="236"/>
            <a:ext cx="10343288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What Makes a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Good or Bad </a:t>
            </a: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Programmer?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A8CDA5-2A90-6C6E-A1C1-444D18FE9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0160" y="4488625"/>
            <a:ext cx="720000" cy="72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3EAB2F-0484-9274-9ABC-B8F393E7F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0160" y="3260591"/>
            <a:ext cx="720000" cy="72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2F3F10-7298-6E12-F6BE-5A61E2158A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0161" y="1968314"/>
            <a:ext cx="720000" cy="720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46A6128-D72C-0DF0-6E79-4814F4785111}"/>
              </a:ext>
            </a:extLst>
          </p:cNvPr>
          <p:cNvSpPr/>
          <p:nvPr/>
        </p:nvSpPr>
        <p:spPr>
          <a:xfrm>
            <a:off x="9145728" y="1443742"/>
            <a:ext cx="2368866" cy="438148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651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80868-AD8E-A145-617F-E13CD4A9FDB6}"/>
              </a:ext>
            </a:extLst>
          </p:cNvPr>
          <p:cNvSpPr txBox="1"/>
          <p:nvPr/>
        </p:nvSpPr>
        <p:spPr>
          <a:xfrm>
            <a:off x="9024095" y="1032773"/>
            <a:ext cx="2612130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Effective Use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4D15405-81F9-0DE4-B5D7-B731826676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557" y="2688314"/>
            <a:ext cx="1260000" cy="126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05951D-28BB-C297-A704-F6165CA77993}"/>
              </a:ext>
            </a:extLst>
          </p:cNvPr>
          <p:cNvSpPr txBox="1"/>
          <p:nvPr/>
        </p:nvSpPr>
        <p:spPr>
          <a:xfrm>
            <a:off x="974123" y="3980591"/>
            <a:ext cx="1524868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Programmer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CBAC1-E19D-22C6-D42B-A41A0746CC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488" y="2707560"/>
            <a:ext cx="1260000" cy="12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A4DCAC-AAF7-D46A-39A9-93361BA62D89}"/>
              </a:ext>
            </a:extLst>
          </p:cNvPr>
          <p:cNvSpPr txBox="1"/>
          <p:nvPr/>
        </p:nvSpPr>
        <p:spPr>
          <a:xfrm>
            <a:off x="5335811" y="3980591"/>
            <a:ext cx="1524868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Good or Bad?</a:t>
            </a:r>
          </a:p>
        </p:txBody>
      </p:sp>
    </p:spTree>
    <p:extLst>
      <p:ext uri="{BB962C8B-B14F-4D97-AF65-F5344CB8AC3E}">
        <p14:creationId xmlns:p14="http://schemas.microsoft.com/office/powerpoint/2010/main" val="3129512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360827" y="586221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997918" y="360817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045088" y="6065897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What is a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Computer?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0F5EFB-CBDA-D3F4-1996-172049FA3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000" y="2257972"/>
            <a:ext cx="1260000" cy="12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1EE1F2-DB8A-D4CE-6D5D-74B5A6144C38}"/>
              </a:ext>
            </a:extLst>
          </p:cNvPr>
          <p:cNvSpPr txBox="1"/>
          <p:nvPr/>
        </p:nvSpPr>
        <p:spPr>
          <a:xfrm>
            <a:off x="3378927" y="3754575"/>
            <a:ext cx="543414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423300"/>
                </a:solidFill>
                <a:latin typeface="Poppins"/>
              </a:rPr>
              <a:t>Definition of a Computer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C4425-544E-0C2B-FD64-0F9BD5886A51}"/>
              </a:ext>
            </a:extLst>
          </p:cNvPr>
          <p:cNvSpPr txBox="1"/>
          <p:nvPr/>
        </p:nvSpPr>
        <p:spPr>
          <a:xfrm>
            <a:off x="1663337" y="4227781"/>
            <a:ext cx="8865326" cy="89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40"/>
              </a:lnSpc>
            </a:pPr>
            <a:r>
              <a:rPr lang="en-US" sz="1600" dirty="0">
                <a:solidFill>
                  <a:srgbClr val="745A00"/>
                </a:solidFill>
                <a:latin typeface="Poppins"/>
              </a:rPr>
              <a:t>A computer is an electronic device that processes data, executes instructions, and performs tasks through hardware and software to solve problems and automate operations.</a:t>
            </a:r>
          </a:p>
        </p:txBody>
      </p:sp>
    </p:spTree>
    <p:extLst>
      <p:ext uri="{BB962C8B-B14F-4D97-AF65-F5344CB8AC3E}">
        <p14:creationId xmlns:p14="http://schemas.microsoft.com/office/powerpoint/2010/main" val="303896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2799227" y="6110695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522392" y="1336177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1374105" y="1624526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5" y="236"/>
            <a:ext cx="10343288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A Combination Of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Hardware and Software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0F5EFB-CBDA-D3F4-1996-172049FA3E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442" y="3164882"/>
            <a:ext cx="990000" cy="99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2B8D41-C5A4-9E91-C328-1C8B5453075C}"/>
              </a:ext>
            </a:extLst>
          </p:cNvPr>
          <p:cNvSpPr txBox="1"/>
          <p:nvPr/>
        </p:nvSpPr>
        <p:spPr>
          <a:xfrm>
            <a:off x="7806463" y="2497143"/>
            <a:ext cx="261213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Hardware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50B72-E76A-9252-33F1-8147B4EA2F1E}"/>
              </a:ext>
            </a:extLst>
          </p:cNvPr>
          <p:cNvSpPr txBox="1"/>
          <p:nvPr/>
        </p:nvSpPr>
        <p:spPr>
          <a:xfrm>
            <a:off x="6877785" y="2916096"/>
            <a:ext cx="4469484" cy="49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40"/>
              </a:lnSpc>
            </a:pPr>
            <a:r>
              <a:rPr lang="en-US" sz="1200" dirty="0">
                <a:solidFill>
                  <a:srgbClr val="745A00"/>
                </a:solidFill>
                <a:latin typeface="Poppins"/>
              </a:rPr>
              <a:t>The physical components of a computer, including the processor, memory, and storage devices.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59D088-23FA-2D05-34FD-A8B42239B6BD}"/>
              </a:ext>
            </a:extLst>
          </p:cNvPr>
          <p:cNvSpPr txBox="1"/>
          <p:nvPr/>
        </p:nvSpPr>
        <p:spPr>
          <a:xfrm>
            <a:off x="7806463" y="4883292"/>
            <a:ext cx="261213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Software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440CA-DF73-23DC-B2A9-F2111B4F486C}"/>
              </a:ext>
            </a:extLst>
          </p:cNvPr>
          <p:cNvSpPr txBox="1"/>
          <p:nvPr/>
        </p:nvSpPr>
        <p:spPr>
          <a:xfrm>
            <a:off x="6651363" y="5302245"/>
            <a:ext cx="4922328" cy="49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40"/>
              </a:lnSpc>
            </a:pPr>
            <a:r>
              <a:rPr lang="en-US" sz="1200" dirty="0">
                <a:solidFill>
                  <a:srgbClr val="745A00"/>
                </a:solidFill>
                <a:latin typeface="Poppins"/>
              </a:rPr>
              <a:t>Programs and applications that provide instructions for the hardware to perform specific tasks.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17FBFB-D4D1-5089-6E16-9F0E8B24A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3313" y="1725555"/>
            <a:ext cx="720000" cy="72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8488349-46D0-F545-C58C-A470C0483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2527" y="4122974"/>
            <a:ext cx="720000" cy="72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EF1DCC-44D5-A2B4-C4BF-2287C5BA0FF5}"/>
              </a:ext>
            </a:extLst>
          </p:cNvPr>
          <p:cNvSpPr txBox="1"/>
          <p:nvPr/>
        </p:nvSpPr>
        <p:spPr>
          <a:xfrm>
            <a:off x="1966153" y="4116851"/>
            <a:ext cx="1926578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Computer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31959B1-06B6-542B-7D02-A2B712017ED2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 flipV="1">
            <a:off x="3424442" y="2085555"/>
            <a:ext cx="5298871" cy="1574327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0147DE8B-B300-228D-7717-191547F814AA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424442" y="3659882"/>
            <a:ext cx="5328085" cy="823092"/>
          </a:xfrm>
          <a:prstGeom prst="bentConnector3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81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11228406" y="382663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522393" y="6062415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157952" y="6208520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5" y="236"/>
            <a:ext cx="10343288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Three Important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B8D41-C5A4-9E91-C328-1C8B5453075C}"/>
              </a:ext>
            </a:extLst>
          </p:cNvPr>
          <p:cNvSpPr txBox="1"/>
          <p:nvPr/>
        </p:nvSpPr>
        <p:spPr>
          <a:xfrm>
            <a:off x="672164" y="3517101"/>
            <a:ext cx="261213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Central Processing Unit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50B72-E76A-9252-33F1-8147B4EA2F1E}"/>
              </a:ext>
            </a:extLst>
          </p:cNvPr>
          <p:cNvSpPr txBox="1"/>
          <p:nvPr/>
        </p:nvSpPr>
        <p:spPr>
          <a:xfrm>
            <a:off x="345493" y="3936054"/>
            <a:ext cx="326547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40"/>
              </a:lnSpc>
            </a:pPr>
            <a:r>
              <a:rPr lang="en-US" sz="1200" dirty="0">
                <a:solidFill>
                  <a:srgbClr val="745A00"/>
                </a:solidFill>
                <a:latin typeface="Poppins"/>
              </a:rPr>
              <a:t>The Central Processing Unit (CPU) is the brain of the computer, responsible for executing instructions and processing data.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D17FBFB-D4D1-5089-6E16-9F0E8B24A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014" y="2745513"/>
            <a:ext cx="720000" cy="72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E73BBFA-8E41-8688-D343-57349C82469D}"/>
              </a:ext>
            </a:extLst>
          </p:cNvPr>
          <p:cNvSpPr txBox="1"/>
          <p:nvPr/>
        </p:nvSpPr>
        <p:spPr>
          <a:xfrm>
            <a:off x="4759532" y="3517101"/>
            <a:ext cx="261213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Storage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5B06D3-8435-FD82-1B51-D211A4615C4E}"/>
              </a:ext>
            </a:extLst>
          </p:cNvPr>
          <p:cNvSpPr txBox="1"/>
          <p:nvPr/>
        </p:nvSpPr>
        <p:spPr>
          <a:xfrm>
            <a:off x="4432861" y="3936054"/>
            <a:ext cx="3265470" cy="70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40"/>
              </a:lnSpc>
            </a:pPr>
            <a:r>
              <a:rPr lang="en-US" sz="1200" dirty="0">
                <a:solidFill>
                  <a:srgbClr val="745A00"/>
                </a:solidFill>
                <a:latin typeface="Poppins"/>
              </a:rPr>
              <a:t>Storage is where data and programs are saved permanently, such as on a hard drive or SSD.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9A08B-0802-173C-789F-4834FD436BFE}"/>
              </a:ext>
            </a:extLst>
          </p:cNvPr>
          <p:cNvSpPr txBox="1"/>
          <p:nvPr/>
        </p:nvSpPr>
        <p:spPr>
          <a:xfrm>
            <a:off x="8846900" y="3517101"/>
            <a:ext cx="261213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Random Access Memory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9D52DB-8925-D76B-D131-E52EB4C7175E}"/>
              </a:ext>
            </a:extLst>
          </p:cNvPr>
          <p:cNvSpPr txBox="1"/>
          <p:nvPr/>
        </p:nvSpPr>
        <p:spPr>
          <a:xfrm>
            <a:off x="8520229" y="3936054"/>
            <a:ext cx="3265470" cy="702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40"/>
              </a:lnSpc>
            </a:pPr>
            <a:r>
              <a:rPr lang="en-US" sz="1200" dirty="0">
                <a:solidFill>
                  <a:srgbClr val="745A00"/>
                </a:solidFill>
                <a:latin typeface="Poppins"/>
              </a:rPr>
              <a:t>Memory (RAM) temporarily holds data and instructions for quick access by the CPU while tasks are being executed.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CC7FB25-9461-25F3-F13E-C39E80E19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526" y="2763621"/>
            <a:ext cx="720000" cy="720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5CB4FA6-7B6E-E4C0-1F74-081F820EED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9846" y="275465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99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971671" y="6152576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799587" y="1067018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1151107" y="357686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5" y="236"/>
            <a:ext cx="10343288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Who Manages These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Components?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21E600-D317-B6A3-A82A-778E9E4CF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6953" y="4488625"/>
            <a:ext cx="720000" cy="7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BC9C56-C2D1-114F-4318-F4E1CC8A44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953" y="3260591"/>
            <a:ext cx="720000" cy="7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714611-01F2-04A2-EEA1-6E4F1523B5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6954" y="1968314"/>
            <a:ext cx="720000" cy="720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863BB8E-03AC-D0A6-0124-1A16B3C13B8C}"/>
              </a:ext>
            </a:extLst>
          </p:cNvPr>
          <p:cNvSpPr/>
          <p:nvPr/>
        </p:nvSpPr>
        <p:spPr>
          <a:xfrm>
            <a:off x="8732521" y="1443742"/>
            <a:ext cx="2368866" cy="438148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651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CBD22-24F2-A38F-C2C3-09658997E7E0}"/>
              </a:ext>
            </a:extLst>
          </p:cNvPr>
          <p:cNvSpPr txBox="1"/>
          <p:nvPr/>
        </p:nvSpPr>
        <p:spPr>
          <a:xfrm>
            <a:off x="8610888" y="1032773"/>
            <a:ext cx="2612130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Computer Hardware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0B49DB-EEA2-18B8-C9CF-0A1B855939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4896" y="3194639"/>
            <a:ext cx="900000" cy="90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CFC0FC-0C94-1A50-6296-B6E981DAA7AD}"/>
              </a:ext>
            </a:extLst>
          </p:cNvPr>
          <p:cNvSpPr txBox="1"/>
          <p:nvPr/>
        </p:nvSpPr>
        <p:spPr>
          <a:xfrm>
            <a:off x="4625343" y="4143310"/>
            <a:ext cx="261213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Operating System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43C4EB3-0E50-953A-D0EB-41517C9444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5248" y="3185432"/>
            <a:ext cx="900000" cy="90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AE17B7-2F34-A980-B27A-5296B66FF51E}"/>
              </a:ext>
            </a:extLst>
          </p:cNvPr>
          <p:cNvSpPr txBox="1"/>
          <p:nvPr/>
        </p:nvSpPr>
        <p:spPr>
          <a:xfrm>
            <a:off x="1059183" y="4125022"/>
            <a:ext cx="261213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User Input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E80B60-238A-56AB-183B-FCB3A4889E0F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>
            <a:off x="2815248" y="3635432"/>
            <a:ext cx="2629648" cy="920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0D7EB2-1822-B1D7-9EB4-EC4D1D583786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6344896" y="3634485"/>
            <a:ext cx="2387625" cy="1015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315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9978047" y="6163431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568444" y="1112003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961739" y="6180940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5" y="236"/>
            <a:ext cx="10343288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Opening a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Calculator 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B8D41-C5A4-9E91-C328-1C8B5453075C}"/>
              </a:ext>
            </a:extLst>
          </p:cNvPr>
          <p:cNvSpPr txBox="1"/>
          <p:nvPr/>
        </p:nvSpPr>
        <p:spPr>
          <a:xfrm>
            <a:off x="737839" y="4294341"/>
            <a:ext cx="2612130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Applications On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Windows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CC7FB25-9461-25F3-F13E-C39E80E19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6953" y="4488625"/>
            <a:ext cx="720000" cy="720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5CB4FA6-7B6E-E4C0-1F74-081F820EED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953" y="3260591"/>
            <a:ext cx="720000" cy="72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2107697-F0FF-F3A3-9677-D10E9896F4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6954" y="1968314"/>
            <a:ext cx="720000" cy="72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B0ED96-CD05-8422-669B-8D041DFFC8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03904" y="3086666"/>
            <a:ext cx="1080000" cy="1080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851C34E-2FA2-6E4D-6732-689568170B51}"/>
              </a:ext>
            </a:extLst>
          </p:cNvPr>
          <p:cNvSpPr/>
          <p:nvPr/>
        </p:nvSpPr>
        <p:spPr>
          <a:xfrm>
            <a:off x="8732521" y="1443742"/>
            <a:ext cx="2368866" cy="438148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651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DFC69-7BA0-0669-C021-979C1678ED43}"/>
              </a:ext>
            </a:extLst>
          </p:cNvPr>
          <p:cNvSpPr txBox="1"/>
          <p:nvPr/>
        </p:nvSpPr>
        <p:spPr>
          <a:xfrm>
            <a:off x="8610888" y="1032773"/>
            <a:ext cx="2612130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What is the role of each?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3B3D78-C366-9E31-0D5E-DA8AFF9CF1A3}"/>
              </a:ext>
            </a:extLst>
          </p:cNvPr>
          <p:cNvSpPr txBox="1"/>
          <p:nvPr/>
        </p:nvSpPr>
        <p:spPr>
          <a:xfrm>
            <a:off x="4753423" y="4266909"/>
            <a:ext cx="261213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Calculator Application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1A2DD0-4C4D-9ABE-02DA-760CFE5898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4488" y="3047821"/>
            <a:ext cx="1170000" cy="11700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E1C67F-58AB-1FB6-FFFB-E18431852AFA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2583904" y="3626666"/>
            <a:ext cx="2890584" cy="615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100AEA-71E3-8B70-78F4-68ED2A9B0C61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>
            <a:off x="6644488" y="3632821"/>
            <a:ext cx="2088033" cy="166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7F9921B8-BF81-16AD-02C5-F611C63EF6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4488" y="3551882"/>
            <a:ext cx="614477" cy="6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94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11228406" y="382663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522393" y="6062415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157952" y="6208520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5" y="236"/>
            <a:ext cx="10343288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Loading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Calculator Application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73BBFA-8E41-8688-D343-57349C82469D}"/>
              </a:ext>
            </a:extLst>
          </p:cNvPr>
          <p:cNvSpPr txBox="1"/>
          <p:nvPr/>
        </p:nvSpPr>
        <p:spPr>
          <a:xfrm>
            <a:off x="6685004" y="3869010"/>
            <a:ext cx="1782958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Storage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CC7FB25-9461-25F3-F13E-C39E80E19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412" y="3133818"/>
            <a:ext cx="720000" cy="720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5CB4FA6-7B6E-E4C0-1F74-081F820EED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1157" y="3133548"/>
            <a:ext cx="720000" cy="7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44D6EC-CBD9-7CDB-2AF4-D5F5248A8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9870" y="3133008"/>
            <a:ext cx="720000" cy="7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097947-0F12-109B-BC68-9282817A0302}"/>
              </a:ext>
            </a:extLst>
          </p:cNvPr>
          <p:cNvSpPr txBox="1"/>
          <p:nvPr/>
        </p:nvSpPr>
        <p:spPr>
          <a:xfrm>
            <a:off x="907436" y="3848743"/>
            <a:ext cx="1524868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Calculator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1C4447-26A9-3C6B-74DE-258BA1DAA0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5253" y="3128743"/>
            <a:ext cx="720000" cy="72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D64837-7D87-218D-CE81-D28923436837}"/>
              </a:ext>
            </a:extLst>
          </p:cNvPr>
          <p:cNvSpPr txBox="1"/>
          <p:nvPr/>
        </p:nvSpPr>
        <p:spPr>
          <a:xfrm>
            <a:off x="3169188" y="3848743"/>
            <a:ext cx="261213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Operating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1D29C-204A-7392-75EB-E6B4516A93D8}"/>
              </a:ext>
            </a:extLst>
          </p:cNvPr>
          <p:cNvSpPr txBox="1"/>
          <p:nvPr/>
        </p:nvSpPr>
        <p:spPr>
          <a:xfrm>
            <a:off x="9460377" y="3896442"/>
            <a:ext cx="1782958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RAM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CF543C-777D-5765-E8DC-576F07787B21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2029870" y="3488743"/>
            <a:ext cx="2085383" cy="426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33C1EA-D92A-0C5E-D33E-4A21DEBA5AF8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4835253" y="3488743"/>
            <a:ext cx="2361159" cy="507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555220-1B1A-14B8-FFC7-5EF1264D8B11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7916412" y="3493548"/>
            <a:ext cx="2074745" cy="27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88D67C-324B-B016-49B3-687E3F263664}"/>
              </a:ext>
            </a:extLst>
          </p:cNvPr>
          <p:cNvSpPr txBox="1"/>
          <p:nvPr/>
        </p:nvSpPr>
        <p:spPr>
          <a:xfrm>
            <a:off x="1719828" y="3122738"/>
            <a:ext cx="2612130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User Opens Calculator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E09FC1-9A1A-F10C-0991-65FCAD6766F7}"/>
              </a:ext>
            </a:extLst>
          </p:cNvPr>
          <p:cNvSpPr txBox="1"/>
          <p:nvPr/>
        </p:nvSpPr>
        <p:spPr>
          <a:xfrm>
            <a:off x="4719060" y="3122738"/>
            <a:ext cx="2612130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Finds Calculator in Storage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4EC24-F923-F1BE-D888-948F980F9E01}"/>
              </a:ext>
            </a:extLst>
          </p:cNvPr>
          <p:cNvSpPr txBox="1"/>
          <p:nvPr/>
        </p:nvSpPr>
        <p:spPr>
          <a:xfrm>
            <a:off x="7635996" y="3122738"/>
            <a:ext cx="2612130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Copies it to RAM for usage</a:t>
            </a:r>
          </a:p>
        </p:txBody>
      </p:sp>
    </p:spTree>
    <p:extLst>
      <p:ext uri="{BB962C8B-B14F-4D97-AF65-F5344CB8AC3E}">
        <p14:creationId xmlns:p14="http://schemas.microsoft.com/office/powerpoint/2010/main" val="3041654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840512" y="6120576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408413" y="1054322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693653" y="593294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5" y="236"/>
            <a:ext cx="10343288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How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Calculator Works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73BBFA-8E41-8688-D343-57349C82469D}"/>
              </a:ext>
            </a:extLst>
          </p:cNvPr>
          <p:cNvSpPr txBox="1"/>
          <p:nvPr/>
        </p:nvSpPr>
        <p:spPr>
          <a:xfrm>
            <a:off x="6556988" y="3869010"/>
            <a:ext cx="1782958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44D6EC-CBD9-7CDB-2AF4-D5F5248A8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854" y="3133008"/>
            <a:ext cx="720000" cy="7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097947-0F12-109B-BC68-9282817A0302}"/>
              </a:ext>
            </a:extLst>
          </p:cNvPr>
          <p:cNvSpPr txBox="1"/>
          <p:nvPr/>
        </p:nvSpPr>
        <p:spPr>
          <a:xfrm>
            <a:off x="779420" y="3848743"/>
            <a:ext cx="1524868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Calculator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1C4447-26A9-3C6B-74DE-258BA1DAA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7237" y="3128743"/>
            <a:ext cx="720000" cy="72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D64837-7D87-218D-CE81-D28923436837}"/>
              </a:ext>
            </a:extLst>
          </p:cNvPr>
          <p:cNvSpPr txBox="1"/>
          <p:nvPr/>
        </p:nvSpPr>
        <p:spPr>
          <a:xfrm>
            <a:off x="3041172" y="3848743"/>
            <a:ext cx="2612130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Operating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1D29C-204A-7392-75EB-E6B4516A93D8}"/>
              </a:ext>
            </a:extLst>
          </p:cNvPr>
          <p:cNvSpPr txBox="1"/>
          <p:nvPr/>
        </p:nvSpPr>
        <p:spPr>
          <a:xfrm>
            <a:off x="9688977" y="3896442"/>
            <a:ext cx="1782958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CPU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CF543C-777D-5765-E8DC-576F07787B21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1901854" y="3488743"/>
            <a:ext cx="2085383" cy="426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33C1EA-D92A-0C5E-D33E-4A21DEBA5AF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707237" y="3488743"/>
            <a:ext cx="2361159" cy="5075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555220-1B1A-14B8-FFC7-5EF1264D8B11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7788396" y="3493008"/>
            <a:ext cx="2431361" cy="81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88D67C-324B-B016-49B3-687E3F263664}"/>
              </a:ext>
            </a:extLst>
          </p:cNvPr>
          <p:cNvSpPr txBox="1"/>
          <p:nvPr/>
        </p:nvSpPr>
        <p:spPr>
          <a:xfrm>
            <a:off x="1591812" y="3122738"/>
            <a:ext cx="2612130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Requests For A Calculation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E09FC1-9A1A-F10C-0991-65FCAD6766F7}"/>
              </a:ext>
            </a:extLst>
          </p:cNvPr>
          <p:cNvSpPr txBox="1"/>
          <p:nvPr/>
        </p:nvSpPr>
        <p:spPr>
          <a:xfrm>
            <a:off x="4591044" y="3122738"/>
            <a:ext cx="2612130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Passes Instruction to App in RAM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C4EC24-F923-F1BE-D888-948F980F9E01}"/>
              </a:ext>
            </a:extLst>
          </p:cNvPr>
          <p:cNvSpPr txBox="1"/>
          <p:nvPr/>
        </p:nvSpPr>
        <p:spPr>
          <a:xfrm>
            <a:off x="7681716" y="3122738"/>
            <a:ext cx="2612130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App tells CPU to process request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92519B-D98D-36A4-DF9A-9B9FB6FDA23A}"/>
              </a:ext>
            </a:extLst>
          </p:cNvPr>
          <p:cNvSpPr txBox="1"/>
          <p:nvPr/>
        </p:nvSpPr>
        <p:spPr>
          <a:xfrm>
            <a:off x="235789" y="4285010"/>
            <a:ext cx="26121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40"/>
              </a:lnSpc>
            </a:pPr>
            <a:r>
              <a:rPr lang="en-US" sz="1200" dirty="0">
                <a:solidFill>
                  <a:srgbClr val="745A00"/>
                </a:solidFill>
                <a:latin typeface="Poppins"/>
              </a:rPr>
              <a:t>2 + 2 =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63CB9-5725-F13F-F8F2-346BF4F24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9757" y="3133008"/>
            <a:ext cx="720000" cy="720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94DFB9-15F5-73A1-C85F-05389E610C46}"/>
              </a:ext>
            </a:extLst>
          </p:cNvPr>
          <p:cNvCxnSpPr>
            <a:cxnSpLocks/>
          </p:cNvCxnSpPr>
          <p:nvPr/>
        </p:nvCxnSpPr>
        <p:spPr>
          <a:xfrm flipH="1">
            <a:off x="7822327" y="4090726"/>
            <a:ext cx="245323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6D445F-9C62-386A-C9A8-3BADDFF3EB2A}"/>
              </a:ext>
            </a:extLst>
          </p:cNvPr>
          <p:cNvCxnSpPr>
            <a:cxnSpLocks/>
          </p:cNvCxnSpPr>
          <p:nvPr/>
        </p:nvCxnSpPr>
        <p:spPr>
          <a:xfrm flipH="1">
            <a:off x="5271151" y="4090726"/>
            <a:ext cx="182467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CF31B0-D000-9736-687B-47EA42576C29}"/>
              </a:ext>
            </a:extLst>
          </p:cNvPr>
          <p:cNvCxnSpPr>
            <a:cxnSpLocks/>
          </p:cNvCxnSpPr>
          <p:nvPr/>
        </p:nvCxnSpPr>
        <p:spPr>
          <a:xfrm flipH="1">
            <a:off x="2125615" y="4090726"/>
            <a:ext cx="12759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C05ADCD-5CA7-6F85-A018-724F04CE59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8467" y="313354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1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7936256" y="6109244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455047" y="76839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554389" y="6320510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5" y="236"/>
            <a:ext cx="10343288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Why It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Matters?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A8CDA5-2A90-6C6E-A1C1-444D18FE9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5162" y="4488625"/>
            <a:ext cx="720000" cy="72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3EAB2F-0484-9274-9ABC-B8F393E7F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5162" y="3260591"/>
            <a:ext cx="720000" cy="72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2F3F10-7298-6E12-F6BE-5A61E2158A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5163" y="1968314"/>
            <a:ext cx="720000" cy="720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46A6128-D72C-0DF0-6E79-4814F4785111}"/>
              </a:ext>
            </a:extLst>
          </p:cNvPr>
          <p:cNvSpPr/>
          <p:nvPr/>
        </p:nvSpPr>
        <p:spPr>
          <a:xfrm>
            <a:off x="6690730" y="1443742"/>
            <a:ext cx="2368866" cy="438148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D6513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80868-AD8E-A145-617F-E13CD4A9FDB6}"/>
              </a:ext>
            </a:extLst>
          </p:cNvPr>
          <p:cNvSpPr txBox="1"/>
          <p:nvPr/>
        </p:nvSpPr>
        <p:spPr>
          <a:xfrm>
            <a:off x="6569097" y="1032773"/>
            <a:ext cx="2612130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Scarce Resources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4D15405-81F9-0DE4-B5D7-B731826676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3792" y="2688314"/>
            <a:ext cx="1260000" cy="126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05951D-28BB-C297-A704-F6165CA77993}"/>
              </a:ext>
            </a:extLst>
          </p:cNvPr>
          <p:cNvSpPr txBox="1"/>
          <p:nvPr/>
        </p:nvSpPr>
        <p:spPr>
          <a:xfrm>
            <a:off x="3551358" y="3980591"/>
            <a:ext cx="1524868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Programmer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05A3F23-8002-877C-D78E-7069D0B5F8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650" y="2778314"/>
            <a:ext cx="1260000" cy="1260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DAD6706-3F69-66F0-F87B-54A9D477239E}"/>
              </a:ext>
            </a:extLst>
          </p:cNvPr>
          <p:cNvSpPr txBox="1"/>
          <p:nvPr/>
        </p:nvSpPr>
        <p:spPr>
          <a:xfrm>
            <a:off x="571216" y="3980591"/>
            <a:ext cx="1524868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Many Users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4AC8E42-9CBB-3EB6-95FB-23988D6E44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3385" y="2958314"/>
            <a:ext cx="1080000" cy="108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94225BA-A649-BD56-C2D8-8AD3DE8668C8}"/>
              </a:ext>
            </a:extLst>
          </p:cNvPr>
          <p:cNvSpPr txBox="1"/>
          <p:nvPr/>
        </p:nvSpPr>
        <p:spPr>
          <a:xfrm>
            <a:off x="10007528" y="3980591"/>
            <a:ext cx="1524868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423300"/>
                </a:solidFill>
                <a:latin typeface="Poppins"/>
              </a:rPr>
              <a:t>Money</a:t>
            </a:r>
          </a:p>
        </p:txBody>
      </p:sp>
    </p:spTree>
    <p:extLst>
      <p:ext uri="{BB962C8B-B14F-4D97-AF65-F5344CB8AC3E}">
        <p14:creationId xmlns:p14="http://schemas.microsoft.com/office/powerpoint/2010/main" val="2501511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3284</TotalTime>
  <Words>445</Words>
  <Application>Microsoft Macintosh PowerPoint</Application>
  <PresentationFormat>Widescreen</PresentationFormat>
  <Paragraphs>77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Poppins</vt:lpstr>
      <vt:lpstr>Office Theme</vt:lpstr>
      <vt:lpstr>What Is a  Computer?</vt:lpstr>
      <vt:lpstr>What is a Computer?</vt:lpstr>
      <vt:lpstr>A Combination Of Hardware and Software</vt:lpstr>
      <vt:lpstr>Three Important Components</vt:lpstr>
      <vt:lpstr>Who Manages These Components?</vt:lpstr>
      <vt:lpstr>Opening a Calculator Application</vt:lpstr>
      <vt:lpstr>Loading Calculator Application</vt:lpstr>
      <vt:lpstr>How Calculator Works</vt:lpstr>
      <vt:lpstr>Why It Matters?</vt:lpstr>
      <vt:lpstr>What Makes a Good or Bad Programmer?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NESTJS</dc:title>
  <dc:creator>Microsoft Office User</dc:creator>
  <cp:lastModifiedBy>Microsoft Office User</cp:lastModifiedBy>
  <cp:revision>303</cp:revision>
  <dcterms:created xsi:type="dcterms:W3CDTF">2024-02-28T11:24:07Z</dcterms:created>
  <dcterms:modified xsi:type="dcterms:W3CDTF">2024-09-15T08:26:55Z</dcterms:modified>
</cp:coreProperties>
</file>