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10" r:id="rId3"/>
    <p:sldId id="312" r:id="rId4"/>
    <p:sldId id="313" r:id="rId5"/>
    <p:sldId id="314" r:id="rId6"/>
    <p:sldId id="315" r:id="rId7"/>
    <p:sldId id="316" r:id="rId8"/>
    <p:sldId id="318" r:id="rId9"/>
    <p:sldId id="321" r:id="rId10"/>
    <p:sldId id="317" r:id="rId11"/>
    <p:sldId id="319" r:id="rId12"/>
    <p:sldId id="3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745A00"/>
    <a:srgbClr val="423300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3"/>
  </p:normalViewPr>
  <p:slideViewPr>
    <p:cSldViewPr snapToGrid="0" showGuides="1">
      <p:cViewPr varScale="1">
        <p:scale>
          <a:sx n="142" d="100"/>
          <a:sy n="142" d="100"/>
        </p:scale>
        <p:origin x="824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There is nothing magical going on inside your computer, its electricity and patterns based on these electrical signals that are processed as logical operations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2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9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The computer in the end can only understand electrical signals.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Hence compiler converts all Human readable code to binary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2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emf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a CPU Works?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Binary, ASCII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DCE46-4D3D-048C-110E-664919AF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49959" y="8476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08681" y="61744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836470" y="632196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Code Could Now Be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Human Readable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9394A4-C77B-0D0D-B606-7E5C98401347}"/>
              </a:ext>
            </a:extLst>
          </p:cNvPr>
          <p:cNvSpPr txBox="1"/>
          <p:nvPr/>
        </p:nvSpPr>
        <p:spPr>
          <a:xfrm>
            <a:off x="2302236" y="4454234"/>
            <a:ext cx="7514503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Because of encodings like ASCII humans could now write code in human readable syntax and computers could understand it as well.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6EC5C-88AE-5470-3DF2-1A6EA6E56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846" y="1948327"/>
            <a:ext cx="5194307" cy="19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5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63133" y="61670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20" y="51046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119806" y="612600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is Code Converted to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Binary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6EC5C-88AE-5470-3DF2-1A6EA6E56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65" y="2722409"/>
            <a:ext cx="3674274" cy="1413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25ADE4-0BD8-6649-D8FA-B00E231C9DD4}"/>
              </a:ext>
            </a:extLst>
          </p:cNvPr>
          <p:cNvSpPr txBox="1"/>
          <p:nvPr/>
        </p:nvSpPr>
        <p:spPr>
          <a:xfrm>
            <a:off x="1202737" y="4214106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Your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B2810B-848E-97A0-5C7E-E81AE6B12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5569" y="2889000"/>
            <a:ext cx="1080000" cy="10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DFB50-8FE3-EDED-68AE-0EB4FAB9A4D9}"/>
              </a:ext>
            </a:extLst>
          </p:cNvPr>
          <p:cNvSpPr txBox="1"/>
          <p:nvPr/>
        </p:nvSpPr>
        <p:spPr>
          <a:xfrm>
            <a:off x="6011772" y="4214106"/>
            <a:ext cx="173746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Compiler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4D2B05-6A86-36FC-0DF0-1BE77A06BC7E}"/>
              </a:ext>
            </a:extLst>
          </p:cNvPr>
          <p:cNvSpPr txBox="1"/>
          <p:nvPr/>
        </p:nvSpPr>
        <p:spPr>
          <a:xfrm>
            <a:off x="9739040" y="4214106"/>
            <a:ext cx="1737466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Binary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451F25-1543-5EC8-4F72-E8C2B0C36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9018" y="2941878"/>
            <a:ext cx="1080000" cy="108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1C5F4-C449-8387-05F3-F4E33B9D7CCB}"/>
              </a:ext>
            </a:extLst>
          </p:cNvPr>
          <p:cNvCxnSpPr>
            <a:cxnSpLocks/>
          </p:cNvCxnSpPr>
          <p:nvPr/>
        </p:nvCxnSpPr>
        <p:spPr>
          <a:xfrm>
            <a:off x="4650378" y="3465513"/>
            <a:ext cx="144562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A34513-EDCC-714B-539E-279371EF0AC8}"/>
              </a:ext>
            </a:extLst>
          </p:cNvPr>
          <p:cNvCxnSpPr>
            <a:cxnSpLocks/>
          </p:cNvCxnSpPr>
          <p:nvPr/>
        </p:nvCxnSpPr>
        <p:spPr>
          <a:xfrm>
            <a:off x="7802881" y="3465513"/>
            <a:ext cx="1936159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43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49959" y="8476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08681" y="61744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836470" y="632196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High Level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Programming Languages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9394A4-C77B-0D0D-B606-7E5C98401347}"/>
              </a:ext>
            </a:extLst>
          </p:cNvPr>
          <p:cNvSpPr txBox="1"/>
          <p:nvPr/>
        </p:nvSpPr>
        <p:spPr>
          <a:xfrm>
            <a:off x="2302236" y="4132017"/>
            <a:ext cx="7514503" cy="89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The ability to have a compiler to compile human readable code to machine code or Binary, paved a way for creation of many high level programming languages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39165D-F5B7-D3B1-1652-D2EAE2E9B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315" y="2605542"/>
            <a:ext cx="900000" cy="90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03EAB58-5C83-B750-9110-B54DBA54A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6755" y="2605542"/>
            <a:ext cx="901352" cy="1096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803407-F23E-8F4C-B26F-C767DFA78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547" y="2693296"/>
            <a:ext cx="900000" cy="9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721E4C-5F1D-8675-F01C-9A87ACC0FA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6987" y="2693296"/>
            <a:ext cx="798261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AF85A5-3553-99B5-45B5-3692097733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79688" y="2693296"/>
            <a:ext cx="18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9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Electricity Becomes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The Brain?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3754575"/>
            <a:ext cx="543414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Have You Every Wondered?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227781"/>
            <a:ext cx="8865326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How does a CPU, powered by electricity, transforms an electric signal into logic? How is it able to use electricity to perform logical operations?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FE747D-498E-4D73-E3A0-B8F84E39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245" y="2423590"/>
            <a:ext cx="900000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E56215-386D-CD29-4640-556862790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301" y="2513590"/>
            <a:ext cx="810000" cy="81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25479-6A49-DDCE-2451-1A4F6FD30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488" y="2513590"/>
            <a:ext cx="81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0863364" y="71794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478700" y="117437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31716" y="631575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We First Need To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Understand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Binary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3754575"/>
            <a:ext cx="543414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What is Binary?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227781"/>
            <a:ext cx="8865326" cy="89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In mathematics, binary refers to the base-2 number system, which uses only two digits: 0 and 1. Binary as a formal system was studied and popularized by </a:t>
            </a:r>
            <a:r>
              <a:rPr lang="en-US" sz="1500" b="1" dirty="0">
                <a:solidFill>
                  <a:srgbClr val="745A00"/>
                </a:solidFill>
                <a:latin typeface="Poppins SemiBold" pitchFamily="2" charset="77"/>
                <a:cs typeface="Poppins SemiBold" pitchFamily="2" charset="77"/>
              </a:rPr>
              <a:t>Gottfried Wilhelm Leibniz</a:t>
            </a:r>
            <a:r>
              <a:rPr lang="en-US" sz="1500" dirty="0">
                <a:solidFill>
                  <a:srgbClr val="745A00"/>
                </a:solidFill>
                <a:latin typeface="Poppins"/>
              </a:rPr>
              <a:t>, a German mathematician and philosopher, in the 17th century.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A859BC-E474-FD75-63F8-13390516B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000" y="258658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06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Binary Works?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1359718"/>
            <a:ext cx="543414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How Are Values Represented?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1987648"/>
            <a:ext cx="8865326" cy="3872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0 = Binary 0000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1 = Binary 0001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2 = Binary 0010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3 = Binary 0011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4 = Binary 0100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5 = Binary 0101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6 = Binary 0110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7 = Binary 0111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8 = Binary 1000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9 = Binary 1001</a:t>
            </a:r>
          </a:p>
          <a:p>
            <a:pPr algn="ctr">
              <a:lnSpc>
                <a:spcPct val="150000"/>
              </a:lnSpc>
            </a:pPr>
            <a:r>
              <a:rPr lang="en-US" sz="1500" dirty="0">
                <a:solidFill>
                  <a:srgbClr val="745A00"/>
                </a:solidFill>
                <a:latin typeface="Poppins"/>
              </a:rPr>
              <a:t>Decimal 10 = Binary 1010</a:t>
            </a:r>
          </a:p>
        </p:txBody>
      </p:sp>
    </p:spTree>
    <p:extLst>
      <p:ext uri="{BB962C8B-B14F-4D97-AF65-F5344CB8AC3E}">
        <p14:creationId xmlns:p14="http://schemas.microsoft.com/office/powerpoint/2010/main" val="3438282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51270" y="108992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013849" y="6314771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71601" y="6235695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Binary Is Like A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Switch?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E7707-940E-1AA8-D293-B86CB737C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29" y="2402319"/>
            <a:ext cx="2257107" cy="2257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C4BB5-F189-19E3-6F71-498DE70391A2}"/>
              </a:ext>
            </a:extLst>
          </p:cNvPr>
          <p:cNvSpPr txBox="1"/>
          <p:nvPr/>
        </p:nvSpPr>
        <p:spPr>
          <a:xfrm>
            <a:off x="5435736" y="2899281"/>
            <a:ext cx="329184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55A11"/>
                </a:solidFill>
                <a:latin typeface="Poppins"/>
              </a:rPr>
              <a:t>1</a:t>
            </a:r>
            <a:r>
              <a:rPr lang="en-US" sz="2200" b="1" dirty="0">
                <a:solidFill>
                  <a:srgbClr val="423300"/>
                </a:solidFill>
                <a:latin typeface="Poppins"/>
              </a:rPr>
              <a:t> - Represents 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697E6-10F4-9AFE-0896-DC082EBBCE83}"/>
              </a:ext>
            </a:extLst>
          </p:cNvPr>
          <p:cNvSpPr txBox="1"/>
          <p:nvPr/>
        </p:nvSpPr>
        <p:spPr>
          <a:xfrm>
            <a:off x="5435736" y="3700469"/>
            <a:ext cx="3291840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rgbClr val="C55A11"/>
                </a:solidFill>
                <a:latin typeface="Poppins"/>
              </a:rPr>
              <a:t>0</a:t>
            </a:r>
            <a:r>
              <a:rPr lang="en-US" sz="2200" b="1" dirty="0">
                <a:solidFill>
                  <a:srgbClr val="423300"/>
                </a:solidFill>
                <a:latin typeface="Poppins"/>
              </a:rPr>
              <a:t> - Represents Off</a:t>
            </a:r>
          </a:p>
        </p:txBody>
      </p:sp>
    </p:spTree>
    <p:extLst>
      <p:ext uri="{BB962C8B-B14F-4D97-AF65-F5344CB8AC3E}">
        <p14:creationId xmlns:p14="http://schemas.microsoft.com/office/powerpoint/2010/main" val="612537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51269" y="6308110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796307" y="468105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76264" y="607106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Why Does It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Matter?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45A285-E319-51BB-53E4-672338E2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716" y="2809635"/>
            <a:ext cx="1260000" cy="126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EE2ED3-3623-E34E-2690-D253C9DECC82}"/>
              </a:ext>
            </a:extLst>
          </p:cNvPr>
          <p:cNvSpPr/>
          <p:nvPr/>
        </p:nvSpPr>
        <p:spPr>
          <a:xfrm>
            <a:off x="7410049" y="1608836"/>
            <a:ext cx="3555652" cy="419107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901A8-C603-EC7B-54EA-6DD4ED838A74}"/>
              </a:ext>
            </a:extLst>
          </p:cNvPr>
          <p:cNvSpPr txBox="1"/>
          <p:nvPr/>
        </p:nvSpPr>
        <p:spPr>
          <a:xfrm>
            <a:off x="7881810" y="1283747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Each Either On or Off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4765E-1B1C-FF42-EDE0-3BD82CEA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1735532"/>
            <a:ext cx="360000" cy="3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2EF59-51FD-0236-9F4C-C2222C45C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1735532"/>
            <a:ext cx="360000" cy="3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A2E9A3-AE2F-7B20-66AE-942349AF1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1735532"/>
            <a:ext cx="360000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E8C9F8-7786-5B8A-15AE-6EA08D0E3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1735532"/>
            <a:ext cx="360000" cy="3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2B753F5-3307-B064-FB5D-F7CD76E73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1735532"/>
            <a:ext cx="360000" cy="3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8020C7-DFD2-442E-93F2-612484AC4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1735532"/>
            <a:ext cx="360000" cy="36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D330C4-385F-A0D0-21C9-065E3E8F06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1735532"/>
            <a:ext cx="360000" cy="3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B9A255-5B48-49EF-84C6-A50FCFC64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1735532"/>
            <a:ext cx="360000" cy="360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4FAEC5-35A7-D4A7-C9EC-00F76C0BB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1735532"/>
            <a:ext cx="360000" cy="3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B80FFE6-61D4-1ACA-5A24-DCD19B518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2110000"/>
            <a:ext cx="360000" cy="36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DB973C-A0BD-2138-5FD7-27769571A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2110000"/>
            <a:ext cx="360000" cy="36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337227-6938-AD80-3064-DD956B4A9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2110000"/>
            <a:ext cx="360000" cy="36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F553118-6CB9-B9D0-A27B-170509B2B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2110000"/>
            <a:ext cx="360000" cy="36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2DC698-EBA5-144B-A1B5-D33A3A95F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2110000"/>
            <a:ext cx="360000" cy="360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0F63A4-6D9D-010D-A371-F77D1ABB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2110000"/>
            <a:ext cx="360000" cy="360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EB5BAB-56AB-544B-1D68-47EDBF125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2110000"/>
            <a:ext cx="360000" cy="360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D2A729-719D-66CB-14F9-9A13897EC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2110000"/>
            <a:ext cx="360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37C30F5-1B7C-1B22-D38F-B5F55A58B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2110000"/>
            <a:ext cx="360000" cy="360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714BC52-10B9-2D53-27FD-639150082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2449635"/>
            <a:ext cx="360000" cy="36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847FB8-DD61-DC9D-548D-3E748D566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2449635"/>
            <a:ext cx="360000" cy="3600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ED6448-F9B1-FD48-22DA-128B93D5E1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2449635"/>
            <a:ext cx="360000" cy="360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59140D-C2BF-DD7F-D588-4AD5EBBA4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2449635"/>
            <a:ext cx="360000" cy="3600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76E2AA7-67B6-EFF5-05E3-0AF9202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2449635"/>
            <a:ext cx="360000" cy="360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898BC67-9469-BC4B-D85F-168CAAEC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2449635"/>
            <a:ext cx="360000" cy="3600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AE4FABE-1C03-3300-2661-C481C8FF8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2449635"/>
            <a:ext cx="360000" cy="360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C5DFE7B-43D0-6C8A-E932-B4D1EB9A9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2449635"/>
            <a:ext cx="360000" cy="360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8ABDD83-934C-C25A-D6CF-D268E73E0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2449635"/>
            <a:ext cx="360000" cy="3600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018C5F-75C4-3156-1110-259C4C136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2824103"/>
            <a:ext cx="360000" cy="360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37965A5-92A8-3911-A108-FB234A3D9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2824103"/>
            <a:ext cx="360000" cy="3600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B919047-CAE4-FAA0-7378-600863887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2824103"/>
            <a:ext cx="360000" cy="360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1C56C1-4BC1-9511-6D29-6DA55FEBC8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2824103"/>
            <a:ext cx="360000" cy="360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AC9C7B6-A9A7-6122-583E-AA348E976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2824103"/>
            <a:ext cx="360000" cy="360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9937B6A-D3A1-44B6-2622-A657FCA73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2824103"/>
            <a:ext cx="360000" cy="36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17199C-5182-C786-870B-AE4E93407E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2824103"/>
            <a:ext cx="360000" cy="3600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55F7D2C-DE09-8878-3542-181C4FB39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2824103"/>
            <a:ext cx="360000" cy="360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D32ADA-C277-B84F-99BA-8E7047562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2824103"/>
            <a:ext cx="360000" cy="3600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ACE7986-9C1A-A0FB-EA7F-D02D44A92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3189863"/>
            <a:ext cx="360000" cy="360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1563BCB-5739-FFC4-3017-03B07D950A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3189863"/>
            <a:ext cx="360000" cy="3600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D6BDA71-A88D-FC92-B195-B4A8E9FD8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3189863"/>
            <a:ext cx="360000" cy="360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7E00855-4195-1B51-693D-248457AB3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3189863"/>
            <a:ext cx="360000" cy="360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075FFAA-D35B-A1C6-609E-7E345B5CA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3189863"/>
            <a:ext cx="360000" cy="3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155B74-7B51-46ED-B034-F4DCC93FB9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3189863"/>
            <a:ext cx="360000" cy="360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24CB3FD-7E96-ED1A-C547-066C3C8E6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3189863"/>
            <a:ext cx="360000" cy="3600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A6EB3F-2FEE-858E-259D-DDBCAD079E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3189863"/>
            <a:ext cx="360000" cy="3600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6F12867-2E36-0A8E-3044-BB4AA429C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3189863"/>
            <a:ext cx="360000" cy="360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B2B38DD-0CD2-A112-B90D-3D730074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3564331"/>
            <a:ext cx="360000" cy="360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B65DC0F-F586-271F-6A5E-23DD373A0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3564331"/>
            <a:ext cx="360000" cy="360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A511424-C52C-41EC-F212-BE58F4FE1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3564331"/>
            <a:ext cx="360000" cy="360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B8BF014-BABC-D87F-7F9A-0043150A6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3564331"/>
            <a:ext cx="360000" cy="3600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B3752C0-973D-298B-565E-77BCECEF0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3564331"/>
            <a:ext cx="360000" cy="3600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BDD8E6B-91C1-024B-E8A7-BD1E965EA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3564331"/>
            <a:ext cx="360000" cy="3600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6494B57-3D91-6F5E-F7A1-69136B601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3564331"/>
            <a:ext cx="360000" cy="36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76BDDFD-2C0D-5670-A0F0-3CA535A86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3564331"/>
            <a:ext cx="360000" cy="360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01667A4-24F8-9131-5B00-E81E81003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3564331"/>
            <a:ext cx="360000" cy="36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B6922FC-2D3F-6245-E43E-8C4A81612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3903966"/>
            <a:ext cx="360000" cy="36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AFF4BB1-04C4-40A4-87F4-19B8D4C74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3903966"/>
            <a:ext cx="360000" cy="3600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B07F86-BCEE-833C-5BF5-F2D7BE970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3903966"/>
            <a:ext cx="360000" cy="3600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F4E6326-F5FD-3B46-CFA0-206C8F287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3903966"/>
            <a:ext cx="360000" cy="360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4AF41517-46AD-EFCB-40BB-7A7004C11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3903966"/>
            <a:ext cx="360000" cy="360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F33AEAA8-39E2-F5F3-F332-88108CD07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3903966"/>
            <a:ext cx="360000" cy="3600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69892C7-BB16-97E8-CF0E-F2F6D825B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3903966"/>
            <a:ext cx="360000" cy="3600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8DF13581-9F28-6AD2-4CC1-EB3A28C6CD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3903966"/>
            <a:ext cx="360000" cy="3600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6D53F50-C9FA-DAFD-F9E5-A595CD83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3903966"/>
            <a:ext cx="360000" cy="3600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65CA2AF4-7898-288E-CDAD-0C44BA232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4278434"/>
            <a:ext cx="360000" cy="3600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93F9C39-1787-9DFF-F176-5C200967D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4278434"/>
            <a:ext cx="360000" cy="360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4F569DB-C33E-C240-F7DC-D7E29025AD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4278434"/>
            <a:ext cx="360000" cy="3600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3C39832-7375-FC1C-CBBB-5B8148F9C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4278434"/>
            <a:ext cx="360000" cy="3600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973F220-B161-86C2-1D62-877FAB9B8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4278434"/>
            <a:ext cx="360000" cy="3600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357F801-99C1-3163-2CFC-081D816D7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4278434"/>
            <a:ext cx="360000" cy="3600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970359E-3EC6-5B53-8FB0-513CCC9A5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4278434"/>
            <a:ext cx="360000" cy="3600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4022DF4D-A44B-77A0-D277-B35A214A8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4278434"/>
            <a:ext cx="360000" cy="3600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84ADAC0-19AE-C255-03D2-0220379BD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4278434"/>
            <a:ext cx="360000" cy="3600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9F3690A-D688-6834-58E5-48DE7DB458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4635485"/>
            <a:ext cx="360000" cy="3600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CF0111D-C390-9018-2C84-72C4C8BB3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4635485"/>
            <a:ext cx="360000" cy="3600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B48E653-BE0E-99E8-8DB1-C4A0358D5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4635485"/>
            <a:ext cx="360000" cy="3600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F6679D1-16EB-C851-6B4E-CB739D059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4635485"/>
            <a:ext cx="360000" cy="3600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CEEDDB24-4B2B-3BFE-0CBF-86BA71576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4635485"/>
            <a:ext cx="360000" cy="3600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244013F-2AC3-679B-AEB8-38D9CAEF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4635485"/>
            <a:ext cx="360000" cy="360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0225C2-E993-79FB-5745-974895547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4635485"/>
            <a:ext cx="360000" cy="360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7645ED3-74FC-77DE-707B-D93E05002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4635485"/>
            <a:ext cx="360000" cy="360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9261D12-C80A-DA09-5AA9-78B5912C13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4635485"/>
            <a:ext cx="360000" cy="3600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C8DBB7A-8431-43E4-195A-E94DBA60C3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4975120"/>
            <a:ext cx="360000" cy="3600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FFF3996-5F66-8D5C-8E5D-C191AF33A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4975120"/>
            <a:ext cx="360000" cy="360000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EEF2CC7-6FC8-479C-3CD1-1D587C02D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4975120"/>
            <a:ext cx="360000" cy="3600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03BA2571-BFA8-CADB-30E4-1A4163C44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4975120"/>
            <a:ext cx="360000" cy="360000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D9A233E4-7D39-A5B2-B07C-54B203694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4975120"/>
            <a:ext cx="360000" cy="3600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52B707B3-5A3E-FA54-A010-4420EC373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4975120"/>
            <a:ext cx="360000" cy="3600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0F7391F-EF2A-7F5B-F6F2-9DE8D9F7A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4975120"/>
            <a:ext cx="360000" cy="360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17F3D6E6-82FF-61C5-E4FE-70DB523C6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4975120"/>
            <a:ext cx="360000" cy="360000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8ACF7D09-1E06-DF14-43BE-16DEEEEEA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4975120"/>
            <a:ext cx="360000" cy="360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5081898-54A2-3F0C-A1DE-0B0D4174B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352" y="5349588"/>
            <a:ext cx="360000" cy="3600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1AB6E432-DFA4-6B0C-0F47-CBB4E5FA1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946" y="5349588"/>
            <a:ext cx="360000" cy="3600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F389AE1-707B-6F02-AEAF-E0AB3E9C9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123" y="5349588"/>
            <a:ext cx="360000" cy="3600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5560AB1-A584-8B6E-243F-C3446167FA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4883" y="5349588"/>
            <a:ext cx="360000" cy="3600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CD45DEF0-70AE-4424-C75C-3F61A7FF2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0643" y="5349588"/>
            <a:ext cx="360000" cy="36000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841AFEF-7387-57A3-85C6-266300CD9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6403" y="5349588"/>
            <a:ext cx="360000" cy="3600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1F55AF9-A8DE-5037-68FB-D8C9D1337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328" y="5349588"/>
            <a:ext cx="360000" cy="3600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229ADC5-B267-6091-0FAB-76D21ABBE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5671" y="5349588"/>
            <a:ext cx="360000" cy="3600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3BB7008A-9369-BE71-AE1F-955DB6CD7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4014" y="5349588"/>
            <a:ext cx="360000" cy="360000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27A9CF1-059A-DE0B-4577-D1352A5D1194}"/>
              </a:ext>
            </a:extLst>
          </p:cNvPr>
          <p:cNvCxnSpPr>
            <a:cxnSpLocks/>
          </p:cNvCxnSpPr>
          <p:nvPr/>
        </p:nvCxnSpPr>
        <p:spPr>
          <a:xfrm>
            <a:off x="3466013" y="3465513"/>
            <a:ext cx="363147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4D55A922-5571-6142-C445-9CAC7E5BE013}"/>
              </a:ext>
            </a:extLst>
          </p:cNvPr>
          <p:cNvSpPr txBox="1"/>
          <p:nvPr/>
        </p:nvSpPr>
        <p:spPr>
          <a:xfrm>
            <a:off x="3875867" y="3051587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Millions Of Transistors</a:t>
            </a:r>
          </a:p>
        </p:txBody>
      </p:sp>
    </p:spTree>
    <p:extLst>
      <p:ext uri="{BB962C8B-B14F-4D97-AF65-F5344CB8AC3E}">
        <p14:creationId xmlns:p14="http://schemas.microsoft.com/office/powerpoint/2010/main" val="327012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49959" y="8476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208681" y="61744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836470" y="632196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Problem - Code Was Written in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Binary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60E548-959D-8AA0-A865-BBB3D56BC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1590403"/>
            <a:ext cx="2754086" cy="4131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E6300A-BAEE-1C11-5BB4-943FA93FD77F}"/>
              </a:ext>
            </a:extLst>
          </p:cNvPr>
          <p:cNvSpPr txBox="1"/>
          <p:nvPr/>
        </p:nvSpPr>
        <p:spPr>
          <a:xfrm>
            <a:off x="1518778" y="1265314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Old Code In Binary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E1D7B-61F7-17EC-7F8D-CE8E53E914B9}"/>
              </a:ext>
            </a:extLst>
          </p:cNvPr>
          <p:cNvSpPr txBox="1"/>
          <p:nvPr/>
        </p:nvSpPr>
        <p:spPr>
          <a:xfrm>
            <a:off x="5528265" y="2955794"/>
            <a:ext cx="464820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Very Difficult To Develop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9394A4-C77B-0D0D-B606-7E5C98401347}"/>
              </a:ext>
            </a:extLst>
          </p:cNvPr>
          <p:cNvSpPr txBox="1"/>
          <p:nvPr/>
        </p:nvSpPr>
        <p:spPr>
          <a:xfrm>
            <a:off x="5528264" y="3429000"/>
            <a:ext cx="5766753" cy="1163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Writing code in binary was difficult due to its complexity, error-prone nature, and lack of human readable syntax, making it unscalable for developing larger, more sophisticated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3101684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0708372" y="445304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812132" y="631477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59994" y="95406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Moving Towards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Standardization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1E1D7B-61F7-17EC-7F8D-CE8E53E914B9}"/>
              </a:ext>
            </a:extLst>
          </p:cNvPr>
          <p:cNvSpPr txBox="1"/>
          <p:nvPr/>
        </p:nvSpPr>
        <p:spPr>
          <a:xfrm>
            <a:off x="4833463" y="2679847"/>
            <a:ext cx="703652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ASCII (American Standard Code for Information Interchange)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D9394A4-C77B-0D0D-B606-7E5C98401347}"/>
              </a:ext>
            </a:extLst>
          </p:cNvPr>
          <p:cNvSpPr txBox="1"/>
          <p:nvPr/>
        </p:nvSpPr>
        <p:spPr>
          <a:xfrm>
            <a:off x="4833463" y="3578636"/>
            <a:ext cx="7161448" cy="89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4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ASCII (American Standard Code for Information Interchange) is a character encoding standard that assigns a numerical value to letters, digits, punctuation marks, and control characters.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AB6B0-7F1D-70E2-EC2A-EA757184370E}"/>
              </a:ext>
            </a:extLst>
          </p:cNvPr>
          <p:cNvSpPr txBox="1"/>
          <p:nvPr/>
        </p:nvSpPr>
        <p:spPr>
          <a:xfrm>
            <a:off x="499803" y="2081290"/>
            <a:ext cx="43336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A: ASCII = 01000001 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B: ASCII = 01000010 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C: ASCII = 01000011 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a: ASCII = 01100001 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b: ASCII = 01100010 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c: ASCII = 01100011</a:t>
            </a:r>
          </a:p>
        </p:txBody>
      </p:sp>
    </p:spTree>
    <p:extLst>
      <p:ext uri="{BB962C8B-B14F-4D97-AF65-F5344CB8AC3E}">
        <p14:creationId xmlns:p14="http://schemas.microsoft.com/office/powerpoint/2010/main" val="192700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0708372" y="445304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812132" y="631477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59994" y="95406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Multiple Attempts for </a:t>
            </a:r>
            <a:r>
              <a:rPr lang="en-US" sz="3600" b="1" dirty="0">
                <a:solidFill>
                  <a:srgbClr val="C55A11"/>
                </a:solidFill>
                <a:latin typeface="Poppins" pitchFamily="2" charset="77"/>
                <a:cs typeface="Poppins" pitchFamily="2" charset="77"/>
              </a:rPr>
              <a:t>Standardization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AB6B0-7F1D-70E2-EC2A-EA757184370E}"/>
              </a:ext>
            </a:extLst>
          </p:cNvPr>
          <p:cNvSpPr txBox="1"/>
          <p:nvPr/>
        </p:nvSpPr>
        <p:spPr>
          <a:xfrm>
            <a:off x="1110343" y="1686215"/>
            <a:ext cx="9971314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ASCII (1963)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American Standard Code for Information Interchange.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EBCDIC (1963)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Extended Binary Coded Decimal Interchange Code.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ISO-8859 (1987)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A family of 8-bit encodings by the International Organization for Standardization.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Shift JIS (1986)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Developed by Microsoft and ASCII Corporation.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Unicode (1991)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A universal character set designed to cover all languages and symbols.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UTF-8 (1993)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Developed by Ken Thompson and Rob Pike. Variable-length encoding for Unicode, backward compatible with ASCII. The most popular encoding for the web due to its efficiency and compatibility.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sz="1400" b="1" dirty="0">
                <a:solidFill>
                  <a:srgbClr val="745A00"/>
                </a:solidFill>
                <a:latin typeface="Poppins"/>
              </a:rPr>
              <a:t>UTF-16 (1996) </a:t>
            </a:r>
            <a:r>
              <a:rPr lang="en-US" sz="1400" dirty="0">
                <a:solidFill>
                  <a:srgbClr val="745A00"/>
                </a:solidFill>
                <a:latin typeface="Poppins"/>
              </a:rPr>
              <a:t>Variable-length encoding for Unicode using 16-bit units. </a:t>
            </a:r>
          </a:p>
        </p:txBody>
      </p:sp>
    </p:spTree>
    <p:extLst>
      <p:ext uri="{BB962C8B-B14F-4D97-AF65-F5344CB8AC3E}">
        <p14:creationId xmlns:p14="http://schemas.microsoft.com/office/powerpoint/2010/main" val="4001986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560</Words>
  <Application>Microsoft Macintosh PowerPoint</Application>
  <PresentationFormat>Widescreen</PresentationFormat>
  <Paragraphs>66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Poppins SemiBold</vt:lpstr>
      <vt:lpstr>Office Theme</vt:lpstr>
      <vt:lpstr>How a CPU Works? Binary, ASCII</vt:lpstr>
      <vt:lpstr>How Electricity Becomes The Brain?</vt:lpstr>
      <vt:lpstr>We First Need To Understand Binary</vt:lpstr>
      <vt:lpstr>How Binary Works?</vt:lpstr>
      <vt:lpstr>Binary Is Like A Switch?</vt:lpstr>
      <vt:lpstr>Why Does It Matter?</vt:lpstr>
      <vt:lpstr>Problem - Code Was Written in Binary</vt:lpstr>
      <vt:lpstr>Moving Towards Standardization</vt:lpstr>
      <vt:lpstr>Multiple Attempts for Standardization</vt:lpstr>
      <vt:lpstr>Code Could Now Be Human Readable</vt:lpstr>
      <vt:lpstr>How is Code Converted to Binary</vt:lpstr>
      <vt:lpstr>High Level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Microsoft Office User</cp:lastModifiedBy>
  <cp:revision>294</cp:revision>
  <dcterms:created xsi:type="dcterms:W3CDTF">2024-02-28T11:24:07Z</dcterms:created>
  <dcterms:modified xsi:type="dcterms:W3CDTF">2024-09-15T11:40:05Z</dcterms:modified>
</cp:coreProperties>
</file>