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310" r:id="rId3"/>
    <p:sldId id="312" r:id="rId4"/>
    <p:sldId id="313" r:id="rId5"/>
    <p:sldId id="316" r:id="rId6"/>
    <p:sldId id="314" r:id="rId7"/>
    <p:sldId id="31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3300"/>
    <a:srgbClr val="745A00"/>
    <a:srgbClr val="C55A11"/>
    <a:srgbClr val="AD6513"/>
    <a:srgbClr val="FCC613"/>
    <a:srgbClr val="FFDD6D"/>
    <a:srgbClr val="DD53F8"/>
    <a:srgbClr val="E100FF"/>
    <a:srgbClr val="E85EF9"/>
    <a:srgbClr val="BB3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194"/>
    <p:restoredTop sz="89761"/>
  </p:normalViewPr>
  <p:slideViewPr>
    <p:cSldViewPr snapToGrid="0" showGuides="1">
      <p:cViewPr varScale="1">
        <p:scale>
          <a:sx n="138" d="100"/>
          <a:sy n="138" d="100"/>
        </p:scale>
        <p:origin x="1072" y="184"/>
      </p:cViewPr>
      <p:guideLst>
        <p:guide orient="horz" pos="2183"/>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AFF5F-4593-4642-B263-46DC71846A50}" type="datetimeFigureOut">
              <a:rPr lang="en-US" smtClean="0"/>
              <a:t>8/27/24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D73B4-3B7A-5C47-BA0A-325276D0DB7E}" type="slidenum">
              <a:rPr lang="en-US" smtClean="0"/>
              <a:t>‹#›</a:t>
            </a:fld>
            <a:endParaRPr lang="en-US"/>
          </a:p>
        </p:txBody>
      </p:sp>
    </p:spTree>
    <p:extLst>
      <p:ext uri="{BB962C8B-B14F-4D97-AF65-F5344CB8AC3E}">
        <p14:creationId xmlns:p14="http://schemas.microsoft.com/office/powerpoint/2010/main" val="3036001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It’s a combination of two technologies</a:t>
            </a:r>
          </a:p>
        </p:txBody>
      </p:sp>
      <p:sp>
        <p:nvSpPr>
          <p:cNvPr id="4" name="Slide Number Placeholder 3"/>
          <p:cNvSpPr>
            <a:spLocks noGrp="1"/>
          </p:cNvSpPr>
          <p:nvPr>
            <p:ph type="sldNum" sz="quarter" idx="5"/>
          </p:nvPr>
        </p:nvSpPr>
        <p:spPr/>
        <p:txBody>
          <a:bodyPr/>
          <a:lstStyle/>
          <a:p>
            <a:fld id="{80ED73B4-3B7A-5C47-BA0A-325276D0DB7E}" type="slidenum">
              <a:rPr lang="en-US" smtClean="0"/>
              <a:t>4</a:t>
            </a:fld>
            <a:endParaRPr lang="en-US"/>
          </a:p>
        </p:txBody>
      </p:sp>
    </p:spTree>
    <p:extLst>
      <p:ext uri="{BB962C8B-B14F-4D97-AF65-F5344CB8AC3E}">
        <p14:creationId xmlns:p14="http://schemas.microsoft.com/office/powerpoint/2010/main" val="1876157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It’s a combination of two technologies</a:t>
            </a:r>
          </a:p>
        </p:txBody>
      </p:sp>
      <p:sp>
        <p:nvSpPr>
          <p:cNvPr id="4" name="Slide Number Placeholder 3"/>
          <p:cNvSpPr>
            <a:spLocks noGrp="1"/>
          </p:cNvSpPr>
          <p:nvPr>
            <p:ph type="sldNum" sz="quarter" idx="5"/>
          </p:nvPr>
        </p:nvSpPr>
        <p:spPr/>
        <p:txBody>
          <a:bodyPr/>
          <a:lstStyle/>
          <a:p>
            <a:fld id="{80ED73B4-3B7A-5C47-BA0A-325276D0DB7E}" type="slidenum">
              <a:rPr lang="en-US" smtClean="0"/>
              <a:t>5</a:t>
            </a:fld>
            <a:endParaRPr lang="en-US"/>
          </a:p>
        </p:txBody>
      </p:sp>
    </p:spTree>
    <p:extLst>
      <p:ext uri="{BB962C8B-B14F-4D97-AF65-F5344CB8AC3E}">
        <p14:creationId xmlns:p14="http://schemas.microsoft.com/office/powerpoint/2010/main" val="170237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80ED73B4-3B7A-5C47-BA0A-325276D0DB7E}" type="slidenum">
              <a:rPr lang="en-US" smtClean="0"/>
              <a:t>7</a:t>
            </a:fld>
            <a:endParaRPr lang="en-US"/>
          </a:p>
        </p:txBody>
      </p:sp>
    </p:spTree>
    <p:extLst>
      <p:ext uri="{BB962C8B-B14F-4D97-AF65-F5344CB8AC3E}">
        <p14:creationId xmlns:p14="http://schemas.microsoft.com/office/powerpoint/2010/main" val="3704018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4B0-5224-B0DF-7293-F406631750C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48810A-B6B9-C0BD-1265-DFCF18146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8519265-9BFA-1BC2-CDD6-47A3F947ED64}"/>
              </a:ext>
            </a:extLst>
          </p:cNvPr>
          <p:cNvSpPr>
            <a:spLocks noGrp="1"/>
          </p:cNvSpPr>
          <p:nvPr>
            <p:ph type="dt" sz="half" idx="10"/>
          </p:nvPr>
        </p:nvSpPr>
        <p:spPr/>
        <p:txBody>
          <a:bodyPr/>
          <a:lstStyle/>
          <a:p>
            <a:fld id="{A0CE7AAE-89D3-5444-979C-39A9910DDA2F}" type="datetimeFigureOut">
              <a:rPr lang="en-US" smtClean="0"/>
              <a:t>8/27/24</a:t>
            </a:fld>
            <a:endParaRPr lang="en-US"/>
          </a:p>
        </p:txBody>
      </p:sp>
      <p:sp>
        <p:nvSpPr>
          <p:cNvPr id="5" name="Footer Placeholder 4">
            <a:extLst>
              <a:ext uri="{FF2B5EF4-FFF2-40B4-BE49-F238E27FC236}">
                <a16:creationId xmlns:a16="http://schemas.microsoft.com/office/drawing/2014/main" id="{3CE74205-5F65-3747-0E48-5926F2DAE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49A60-B65A-047C-1901-9E58799F46D8}"/>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04194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9BB7-6F7E-5B81-4F71-4BE777730CA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698EFD-6E2D-073D-2777-B8197B8AD90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FCEA36-4478-D24E-E2AB-CF9EEA3E9F2A}"/>
              </a:ext>
            </a:extLst>
          </p:cNvPr>
          <p:cNvSpPr>
            <a:spLocks noGrp="1"/>
          </p:cNvSpPr>
          <p:nvPr>
            <p:ph type="dt" sz="half" idx="10"/>
          </p:nvPr>
        </p:nvSpPr>
        <p:spPr/>
        <p:txBody>
          <a:bodyPr/>
          <a:lstStyle/>
          <a:p>
            <a:fld id="{A0CE7AAE-89D3-5444-979C-39A9910DDA2F}" type="datetimeFigureOut">
              <a:rPr lang="en-US" smtClean="0"/>
              <a:t>8/27/24</a:t>
            </a:fld>
            <a:endParaRPr lang="en-US"/>
          </a:p>
        </p:txBody>
      </p:sp>
      <p:sp>
        <p:nvSpPr>
          <p:cNvPr id="5" name="Footer Placeholder 4">
            <a:extLst>
              <a:ext uri="{FF2B5EF4-FFF2-40B4-BE49-F238E27FC236}">
                <a16:creationId xmlns:a16="http://schemas.microsoft.com/office/drawing/2014/main" id="{A63BC77E-E47B-EBFA-D7E2-EB8CAFC4C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8DF2F-19EC-AA0F-C42C-20F34B9C706A}"/>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117065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B8503-2440-79EE-E716-072BE6DE3E8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CF235D-189D-2752-0AD8-7B97748CAC2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86B4F1-B968-C9DC-36A0-40D3A9249691}"/>
              </a:ext>
            </a:extLst>
          </p:cNvPr>
          <p:cNvSpPr>
            <a:spLocks noGrp="1"/>
          </p:cNvSpPr>
          <p:nvPr>
            <p:ph type="dt" sz="half" idx="10"/>
          </p:nvPr>
        </p:nvSpPr>
        <p:spPr/>
        <p:txBody>
          <a:bodyPr/>
          <a:lstStyle/>
          <a:p>
            <a:fld id="{A0CE7AAE-89D3-5444-979C-39A9910DDA2F}" type="datetimeFigureOut">
              <a:rPr lang="en-US" smtClean="0"/>
              <a:t>8/27/24</a:t>
            </a:fld>
            <a:endParaRPr lang="en-US"/>
          </a:p>
        </p:txBody>
      </p:sp>
      <p:sp>
        <p:nvSpPr>
          <p:cNvPr id="5" name="Footer Placeholder 4">
            <a:extLst>
              <a:ext uri="{FF2B5EF4-FFF2-40B4-BE49-F238E27FC236}">
                <a16:creationId xmlns:a16="http://schemas.microsoft.com/office/drawing/2014/main" id="{5FE11C7E-F8C8-E7B1-5AE1-6C0FD2430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64DB4-9403-A5D1-815E-2C890E8D9E38}"/>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30423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0753-60BE-D4E8-DF98-50EB8781B3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64FF022-9CC0-F395-2126-25FD48B7EA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C5A9DC-7053-2EC2-614A-ACE263E42A17}"/>
              </a:ext>
            </a:extLst>
          </p:cNvPr>
          <p:cNvSpPr>
            <a:spLocks noGrp="1"/>
          </p:cNvSpPr>
          <p:nvPr>
            <p:ph type="dt" sz="half" idx="10"/>
          </p:nvPr>
        </p:nvSpPr>
        <p:spPr/>
        <p:txBody>
          <a:bodyPr/>
          <a:lstStyle/>
          <a:p>
            <a:fld id="{A0CE7AAE-89D3-5444-979C-39A9910DDA2F}" type="datetimeFigureOut">
              <a:rPr lang="en-US" smtClean="0"/>
              <a:t>8/27/24</a:t>
            </a:fld>
            <a:endParaRPr lang="en-US"/>
          </a:p>
        </p:txBody>
      </p:sp>
      <p:sp>
        <p:nvSpPr>
          <p:cNvPr id="5" name="Footer Placeholder 4">
            <a:extLst>
              <a:ext uri="{FF2B5EF4-FFF2-40B4-BE49-F238E27FC236}">
                <a16:creationId xmlns:a16="http://schemas.microsoft.com/office/drawing/2014/main" id="{2A487403-D3DF-EED7-AC4A-58DC6ACD6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F9626-CF06-4327-1460-B41D736AD62E}"/>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272489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E38-3DF8-0E50-B41F-24E2F9647C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0DF70C4-F003-C288-3E3B-F320E8EDA2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AF0F96-1D0B-7BE6-0DA5-722FDD17D8A8}"/>
              </a:ext>
            </a:extLst>
          </p:cNvPr>
          <p:cNvSpPr>
            <a:spLocks noGrp="1"/>
          </p:cNvSpPr>
          <p:nvPr>
            <p:ph type="dt" sz="half" idx="10"/>
          </p:nvPr>
        </p:nvSpPr>
        <p:spPr/>
        <p:txBody>
          <a:bodyPr/>
          <a:lstStyle/>
          <a:p>
            <a:fld id="{A0CE7AAE-89D3-5444-979C-39A9910DDA2F}" type="datetimeFigureOut">
              <a:rPr lang="en-US" smtClean="0"/>
              <a:t>8/27/24</a:t>
            </a:fld>
            <a:endParaRPr lang="en-US"/>
          </a:p>
        </p:txBody>
      </p:sp>
      <p:sp>
        <p:nvSpPr>
          <p:cNvPr id="5" name="Footer Placeholder 4">
            <a:extLst>
              <a:ext uri="{FF2B5EF4-FFF2-40B4-BE49-F238E27FC236}">
                <a16:creationId xmlns:a16="http://schemas.microsoft.com/office/drawing/2014/main" id="{8FBFA99A-36B8-13EE-009B-F71B62B1E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5676F-30E5-E5C7-0601-07574EB2D6DA}"/>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139151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B8B2-55D6-055B-5C09-E65DD8C951A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75256CA-6EF2-B2E8-7D4B-52ECBC9585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456E81-36C0-EE8A-9E4E-8470ED18AA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4A4CF9-8A85-9602-5D37-E5036C3F74B5}"/>
              </a:ext>
            </a:extLst>
          </p:cNvPr>
          <p:cNvSpPr>
            <a:spLocks noGrp="1"/>
          </p:cNvSpPr>
          <p:nvPr>
            <p:ph type="dt" sz="half" idx="10"/>
          </p:nvPr>
        </p:nvSpPr>
        <p:spPr/>
        <p:txBody>
          <a:bodyPr/>
          <a:lstStyle/>
          <a:p>
            <a:fld id="{A0CE7AAE-89D3-5444-979C-39A9910DDA2F}" type="datetimeFigureOut">
              <a:rPr lang="en-US" smtClean="0"/>
              <a:t>8/27/24</a:t>
            </a:fld>
            <a:endParaRPr lang="en-US"/>
          </a:p>
        </p:txBody>
      </p:sp>
      <p:sp>
        <p:nvSpPr>
          <p:cNvPr id="6" name="Footer Placeholder 5">
            <a:extLst>
              <a:ext uri="{FF2B5EF4-FFF2-40B4-BE49-F238E27FC236}">
                <a16:creationId xmlns:a16="http://schemas.microsoft.com/office/drawing/2014/main" id="{E3A8346B-1F76-4AD0-4C90-AD7234282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91F1-5E0B-7A68-8722-F1575298775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92774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FBBD-1722-4224-F9BB-8EBD1C001F3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54CB22-1AE7-CA9A-D0DC-DC783753CB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E55AA36-5AC2-7491-7C18-242609E9FE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0A99B3A-36E2-CFCE-6301-878B769EC1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1E6ABAF-F340-A78E-DFD6-A0867F846F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FF998BD-30CD-7920-E753-C252CA2B2BBA}"/>
              </a:ext>
            </a:extLst>
          </p:cNvPr>
          <p:cNvSpPr>
            <a:spLocks noGrp="1"/>
          </p:cNvSpPr>
          <p:nvPr>
            <p:ph type="dt" sz="half" idx="10"/>
          </p:nvPr>
        </p:nvSpPr>
        <p:spPr/>
        <p:txBody>
          <a:bodyPr/>
          <a:lstStyle/>
          <a:p>
            <a:fld id="{A0CE7AAE-89D3-5444-979C-39A9910DDA2F}" type="datetimeFigureOut">
              <a:rPr lang="en-US" smtClean="0"/>
              <a:t>8/27/24</a:t>
            </a:fld>
            <a:endParaRPr lang="en-US"/>
          </a:p>
        </p:txBody>
      </p:sp>
      <p:sp>
        <p:nvSpPr>
          <p:cNvPr id="8" name="Footer Placeholder 7">
            <a:extLst>
              <a:ext uri="{FF2B5EF4-FFF2-40B4-BE49-F238E27FC236}">
                <a16:creationId xmlns:a16="http://schemas.microsoft.com/office/drawing/2014/main" id="{3AA7ABC1-3752-46E5-F1AF-00F01D4BE0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2F4455-339C-F08F-C4CD-B3F2A7952737}"/>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50423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A960-22DE-E5A9-7830-63B79FA7472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1E3637-07FD-41EA-C7DB-1E60FA870257}"/>
              </a:ext>
            </a:extLst>
          </p:cNvPr>
          <p:cNvSpPr>
            <a:spLocks noGrp="1"/>
          </p:cNvSpPr>
          <p:nvPr>
            <p:ph type="dt" sz="half" idx="10"/>
          </p:nvPr>
        </p:nvSpPr>
        <p:spPr/>
        <p:txBody>
          <a:bodyPr/>
          <a:lstStyle/>
          <a:p>
            <a:fld id="{A0CE7AAE-89D3-5444-979C-39A9910DDA2F}" type="datetimeFigureOut">
              <a:rPr lang="en-US" smtClean="0"/>
              <a:t>8/27/24</a:t>
            </a:fld>
            <a:endParaRPr lang="en-US"/>
          </a:p>
        </p:txBody>
      </p:sp>
      <p:sp>
        <p:nvSpPr>
          <p:cNvPr id="4" name="Footer Placeholder 3">
            <a:extLst>
              <a:ext uri="{FF2B5EF4-FFF2-40B4-BE49-F238E27FC236}">
                <a16:creationId xmlns:a16="http://schemas.microsoft.com/office/drawing/2014/main" id="{201F13C8-AE6B-EC91-149D-C4F99AB0D4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F6A696-6FF2-5CBD-6F28-EC15D5709D21}"/>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56809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8334D-D93A-3844-6818-5266D3B3D6E9}"/>
              </a:ext>
            </a:extLst>
          </p:cNvPr>
          <p:cNvSpPr>
            <a:spLocks noGrp="1"/>
          </p:cNvSpPr>
          <p:nvPr>
            <p:ph type="dt" sz="half" idx="10"/>
          </p:nvPr>
        </p:nvSpPr>
        <p:spPr/>
        <p:txBody>
          <a:bodyPr/>
          <a:lstStyle/>
          <a:p>
            <a:fld id="{A0CE7AAE-89D3-5444-979C-39A9910DDA2F}" type="datetimeFigureOut">
              <a:rPr lang="en-US" smtClean="0"/>
              <a:t>8/27/24</a:t>
            </a:fld>
            <a:endParaRPr lang="en-US"/>
          </a:p>
        </p:txBody>
      </p:sp>
      <p:sp>
        <p:nvSpPr>
          <p:cNvPr id="3" name="Footer Placeholder 2">
            <a:extLst>
              <a:ext uri="{FF2B5EF4-FFF2-40B4-BE49-F238E27FC236}">
                <a16:creationId xmlns:a16="http://schemas.microsoft.com/office/drawing/2014/main" id="{5FB9EED5-89A1-ACE4-55B7-3E9C29A579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EA3269-AD29-F734-147B-CF871F8F93D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29341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F10A-D478-0EAA-0D79-6B89626364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0101B23-CF69-1895-9367-83A95BCF1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E200D4B-7EEA-3448-A4D6-3B78AD012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856B4C-B757-9048-D019-358A416E5641}"/>
              </a:ext>
            </a:extLst>
          </p:cNvPr>
          <p:cNvSpPr>
            <a:spLocks noGrp="1"/>
          </p:cNvSpPr>
          <p:nvPr>
            <p:ph type="dt" sz="half" idx="10"/>
          </p:nvPr>
        </p:nvSpPr>
        <p:spPr/>
        <p:txBody>
          <a:bodyPr/>
          <a:lstStyle/>
          <a:p>
            <a:fld id="{A0CE7AAE-89D3-5444-979C-39A9910DDA2F}" type="datetimeFigureOut">
              <a:rPr lang="en-US" smtClean="0"/>
              <a:t>8/27/24</a:t>
            </a:fld>
            <a:endParaRPr lang="en-US"/>
          </a:p>
        </p:txBody>
      </p:sp>
      <p:sp>
        <p:nvSpPr>
          <p:cNvPr id="6" name="Footer Placeholder 5">
            <a:extLst>
              <a:ext uri="{FF2B5EF4-FFF2-40B4-BE49-F238E27FC236}">
                <a16:creationId xmlns:a16="http://schemas.microsoft.com/office/drawing/2014/main" id="{CFFE17CD-B648-BBC6-40F2-86A87DD4A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5F0EB-2058-FC2E-EDCF-37CD7BC36E7B}"/>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60055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20EC-5AFE-8DF7-F581-AEE45E4A99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869887F-796D-C2EF-5316-35FE57640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76A06E-DDBD-D2B6-9290-9E50813A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7558D9-110B-23FB-23FE-284059F2192C}"/>
              </a:ext>
            </a:extLst>
          </p:cNvPr>
          <p:cNvSpPr>
            <a:spLocks noGrp="1"/>
          </p:cNvSpPr>
          <p:nvPr>
            <p:ph type="dt" sz="half" idx="10"/>
          </p:nvPr>
        </p:nvSpPr>
        <p:spPr/>
        <p:txBody>
          <a:bodyPr/>
          <a:lstStyle/>
          <a:p>
            <a:fld id="{A0CE7AAE-89D3-5444-979C-39A9910DDA2F}" type="datetimeFigureOut">
              <a:rPr lang="en-US" smtClean="0"/>
              <a:t>8/27/24</a:t>
            </a:fld>
            <a:endParaRPr lang="en-US"/>
          </a:p>
        </p:txBody>
      </p:sp>
      <p:sp>
        <p:nvSpPr>
          <p:cNvPr id="6" name="Footer Placeholder 5">
            <a:extLst>
              <a:ext uri="{FF2B5EF4-FFF2-40B4-BE49-F238E27FC236}">
                <a16:creationId xmlns:a16="http://schemas.microsoft.com/office/drawing/2014/main" id="{B628022B-6382-BE9C-A25F-0B02B0293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23489-F0FC-18E2-45F1-463EFAAB24A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35651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2012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99037D-89B3-121A-2C40-3A64E3262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6CA659-082C-0B10-3680-E2AAC011B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A14A2A-5365-7A34-B293-F60F54484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E7AAE-89D3-5444-979C-39A9910DDA2F}" type="datetimeFigureOut">
              <a:rPr lang="en-US" smtClean="0"/>
              <a:t>8/27/24</a:t>
            </a:fld>
            <a:endParaRPr lang="en-US"/>
          </a:p>
        </p:txBody>
      </p:sp>
      <p:sp>
        <p:nvSpPr>
          <p:cNvPr id="5" name="Footer Placeholder 4">
            <a:extLst>
              <a:ext uri="{FF2B5EF4-FFF2-40B4-BE49-F238E27FC236}">
                <a16:creationId xmlns:a16="http://schemas.microsoft.com/office/drawing/2014/main" id="{EDF3B83F-380E-CA22-46AF-AE6DC794F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1D42CC-6023-539B-3E1C-4866E62C8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6BFF1-75E3-3D43-94C4-129BFF8AF248}" type="slidenum">
              <a:rPr lang="en-US" smtClean="0"/>
              <a:t>‹#›</a:t>
            </a:fld>
            <a:endParaRPr lang="en-US"/>
          </a:p>
        </p:txBody>
      </p:sp>
    </p:spTree>
    <p:extLst>
      <p:ext uri="{BB962C8B-B14F-4D97-AF65-F5344CB8AC3E}">
        <p14:creationId xmlns:p14="http://schemas.microsoft.com/office/powerpoint/2010/main" val="124089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DEFE-3BD7-6534-F0FE-3E6113B81D72}"/>
              </a:ext>
            </a:extLst>
          </p:cNvPr>
          <p:cNvSpPr>
            <a:spLocks noGrp="1"/>
          </p:cNvSpPr>
          <p:nvPr>
            <p:ph type="ctrTitle"/>
          </p:nvPr>
        </p:nvSpPr>
        <p:spPr>
          <a:xfrm>
            <a:off x="723796" y="2189079"/>
            <a:ext cx="9144000" cy="2030550"/>
          </a:xfrm>
          <a:ln>
            <a:noFill/>
          </a:ln>
        </p:spPr>
        <p:txBody>
          <a:bodyPr>
            <a:normAutofit/>
          </a:bodyPr>
          <a:lstStyle/>
          <a:p>
            <a:pPr algn="l"/>
            <a:r>
              <a:rPr lang="en-US" sz="3800" b="1" dirty="0">
                <a:solidFill>
                  <a:srgbClr val="423300"/>
                </a:solidFill>
                <a:latin typeface="Poppins" pitchFamily="2" charset="77"/>
                <a:cs typeface="Poppins" pitchFamily="2" charset="77"/>
              </a:rPr>
              <a:t>What Is The </a:t>
            </a:r>
            <a:br>
              <a:rPr lang="en-US" sz="3800" b="1" dirty="0">
                <a:solidFill>
                  <a:srgbClr val="423300"/>
                </a:solidFill>
                <a:latin typeface="Poppins" pitchFamily="2" charset="77"/>
                <a:cs typeface="Poppins" pitchFamily="2" charset="77"/>
              </a:rPr>
            </a:br>
            <a:r>
              <a:rPr lang="en-US" sz="3800" b="1" dirty="0">
                <a:solidFill>
                  <a:schemeClr val="accent2">
                    <a:lumMod val="75000"/>
                  </a:schemeClr>
                </a:solidFill>
                <a:latin typeface="Poppins" pitchFamily="2" charset="77"/>
                <a:cs typeface="Poppins" pitchFamily="2" charset="77"/>
              </a:rPr>
              <a:t>Internet?</a:t>
            </a:r>
          </a:p>
        </p:txBody>
      </p:sp>
      <p:sp>
        <p:nvSpPr>
          <p:cNvPr id="5" name="4-point Star 4">
            <a:extLst>
              <a:ext uri="{FF2B5EF4-FFF2-40B4-BE49-F238E27FC236}">
                <a16:creationId xmlns:a16="http://schemas.microsoft.com/office/drawing/2014/main" id="{72042A47-18F1-19EA-DA4D-4B338208F7AB}"/>
              </a:ext>
            </a:extLst>
          </p:cNvPr>
          <p:cNvSpPr/>
          <p:nvPr/>
        </p:nvSpPr>
        <p:spPr>
          <a:xfrm rot="2055929">
            <a:off x="2050484" y="51778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6810715" y="5903344"/>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675273" y="5875098"/>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9" name="Title 1">
            <a:extLst>
              <a:ext uri="{FF2B5EF4-FFF2-40B4-BE49-F238E27FC236}">
                <a16:creationId xmlns:a16="http://schemas.microsoft.com/office/drawing/2014/main" id="{C0976C4D-1AC5-50E3-8628-B479D40EB899}"/>
              </a:ext>
            </a:extLst>
          </p:cNvPr>
          <p:cNvSpPr txBox="1">
            <a:spLocks/>
          </p:cNvSpPr>
          <p:nvPr/>
        </p:nvSpPr>
        <p:spPr>
          <a:xfrm>
            <a:off x="723796" y="4219629"/>
            <a:ext cx="9144000" cy="391925"/>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700" dirty="0">
                <a:solidFill>
                  <a:srgbClr val="745A00"/>
                </a:solidFill>
                <a:latin typeface="Arial" panose="020B0604020202020204" pitchFamily="34" charset="0"/>
                <a:cs typeface="Arial" panose="020B0604020202020204" pitchFamily="34" charset="0"/>
              </a:rPr>
              <a:t>Full-Stack Web Development Bootcamp</a:t>
            </a:r>
          </a:p>
        </p:txBody>
      </p:sp>
      <p:pic>
        <p:nvPicPr>
          <p:cNvPr id="10" name="Picture 9">
            <a:extLst>
              <a:ext uri="{FF2B5EF4-FFF2-40B4-BE49-F238E27FC236}">
                <a16:creationId xmlns:a16="http://schemas.microsoft.com/office/drawing/2014/main" id="{862DCE46-4D3D-048C-110E-664919AFDDBF}"/>
              </a:ext>
            </a:extLst>
          </p:cNvPr>
          <p:cNvPicPr>
            <a:picLocks noChangeAspect="1"/>
          </p:cNvPicPr>
          <p:nvPr/>
        </p:nvPicPr>
        <p:blipFill>
          <a:blip r:embed="rId4"/>
          <a:stretch>
            <a:fillRect/>
          </a:stretch>
        </p:blipFill>
        <p:spPr>
          <a:xfrm>
            <a:off x="815081" y="1940519"/>
            <a:ext cx="900000" cy="900000"/>
          </a:xfrm>
          <a:prstGeom prst="rect">
            <a:avLst/>
          </a:prstGeom>
        </p:spPr>
      </p:pic>
    </p:spTree>
    <p:extLst>
      <p:ext uri="{BB962C8B-B14F-4D97-AF65-F5344CB8AC3E}">
        <p14:creationId xmlns:p14="http://schemas.microsoft.com/office/powerpoint/2010/main" val="38265223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360827" y="586221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997918" y="360817"/>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10045088" y="6065897"/>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Computers Can </a:t>
            </a:r>
            <a:r>
              <a:rPr lang="en-US" sz="3600" b="1" dirty="0">
                <a:solidFill>
                  <a:schemeClr val="accent2">
                    <a:lumMod val="75000"/>
                  </a:schemeClr>
                </a:solidFill>
                <a:latin typeface="Poppins" pitchFamily="2" charset="77"/>
                <a:cs typeface="Poppins" pitchFamily="2" charset="77"/>
              </a:rPr>
              <a:t>Connect</a:t>
            </a:r>
          </a:p>
        </p:txBody>
      </p:sp>
      <p:sp>
        <p:nvSpPr>
          <p:cNvPr id="11" name="TextBox 10">
            <a:extLst>
              <a:ext uri="{FF2B5EF4-FFF2-40B4-BE49-F238E27FC236}">
                <a16:creationId xmlns:a16="http://schemas.microsoft.com/office/drawing/2014/main" id="{171EE1F2-DB8A-D4CE-6D5D-74B5A6144C38}"/>
              </a:ext>
            </a:extLst>
          </p:cNvPr>
          <p:cNvSpPr txBox="1"/>
          <p:nvPr/>
        </p:nvSpPr>
        <p:spPr>
          <a:xfrm>
            <a:off x="3378927" y="3414941"/>
            <a:ext cx="5434146" cy="473206"/>
          </a:xfrm>
          <a:prstGeom prst="rect">
            <a:avLst/>
          </a:prstGeom>
          <a:noFill/>
        </p:spPr>
        <p:txBody>
          <a:bodyPr wrap="square" rtlCol="0">
            <a:spAutoFit/>
          </a:bodyPr>
          <a:lstStyle/>
          <a:p>
            <a:pPr algn="ctr">
              <a:lnSpc>
                <a:spcPct val="150000"/>
              </a:lnSpc>
            </a:pPr>
            <a:r>
              <a:rPr lang="en-US" b="1" dirty="0">
                <a:solidFill>
                  <a:srgbClr val="423300"/>
                </a:solidFill>
                <a:latin typeface="Poppins"/>
              </a:rPr>
              <a:t>The First Computer Network</a:t>
            </a:r>
          </a:p>
        </p:txBody>
      </p:sp>
      <p:sp>
        <p:nvSpPr>
          <p:cNvPr id="12" name="TextBox 11">
            <a:extLst>
              <a:ext uri="{FF2B5EF4-FFF2-40B4-BE49-F238E27FC236}">
                <a16:creationId xmlns:a16="http://schemas.microsoft.com/office/drawing/2014/main" id="{B1DC4425-544E-0C2B-FD64-0F9BD5886A51}"/>
              </a:ext>
            </a:extLst>
          </p:cNvPr>
          <p:cNvSpPr txBox="1"/>
          <p:nvPr/>
        </p:nvSpPr>
        <p:spPr>
          <a:xfrm>
            <a:off x="1663337" y="3888147"/>
            <a:ext cx="8865326" cy="1163780"/>
          </a:xfrm>
          <a:prstGeom prst="rect">
            <a:avLst/>
          </a:prstGeom>
          <a:noFill/>
        </p:spPr>
        <p:txBody>
          <a:bodyPr wrap="square" rtlCol="0">
            <a:spAutoFit/>
          </a:bodyPr>
          <a:lstStyle/>
          <a:p>
            <a:pPr algn="ctr">
              <a:lnSpc>
                <a:spcPts val="2140"/>
              </a:lnSpc>
            </a:pPr>
            <a:r>
              <a:rPr lang="en-US" sz="1600" dirty="0">
                <a:solidFill>
                  <a:srgbClr val="745A00"/>
                </a:solidFill>
                <a:latin typeface="Poppins"/>
              </a:rPr>
              <a:t>The first computer network, </a:t>
            </a:r>
            <a:r>
              <a:rPr lang="en-US" sz="1600" b="1" dirty="0">
                <a:solidFill>
                  <a:srgbClr val="745A00"/>
                </a:solidFill>
                <a:latin typeface="Poppins SemiBold" pitchFamily="2" charset="77"/>
                <a:cs typeface="Poppins SemiBold" pitchFamily="2" charset="77"/>
              </a:rPr>
              <a:t>ARPANET (Advanced Research Projects Agency Network), </a:t>
            </a:r>
            <a:r>
              <a:rPr lang="en-US" sz="1600" dirty="0">
                <a:solidFill>
                  <a:srgbClr val="745A00"/>
                </a:solidFill>
                <a:latin typeface="Poppins"/>
              </a:rPr>
              <a:t>was created in 1969 by the United States Department of Defense's ARPA (Advanced Research Projects Agency). It was developed to connect universities and research institutions, allowing them to share data and resources.</a:t>
            </a:r>
          </a:p>
        </p:txBody>
      </p:sp>
      <p:pic>
        <p:nvPicPr>
          <p:cNvPr id="4" name="Picture 3">
            <a:extLst>
              <a:ext uri="{FF2B5EF4-FFF2-40B4-BE49-F238E27FC236}">
                <a16:creationId xmlns:a16="http://schemas.microsoft.com/office/drawing/2014/main" id="{23F0F087-C223-44CA-69AD-7509A8CFDBED}"/>
              </a:ext>
            </a:extLst>
          </p:cNvPr>
          <p:cNvPicPr>
            <a:picLocks noChangeAspect="1"/>
          </p:cNvPicPr>
          <p:nvPr/>
        </p:nvPicPr>
        <p:blipFill>
          <a:blip r:embed="rId4"/>
          <a:stretch>
            <a:fillRect/>
          </a:stretch>
        </p:blipFill>
        <p:spPr>
          <a:xfrm>
            <a:off x="5429488" y="1995247"/>
            <a:ext cx="1260000" cy="1260000"/>
          </a:xfrm>
          <a:prstGeom prst="rect">
            <a:avLst/>
          </a:prstGeom>
        </p:spPr>
      </p:pic>
    </p:spTree>
    <p:extLst>
      <p:ext uri="{BB962C8B-B14F-4D97-AF65-F5344CB8AC3E}">
        <p14:creationId xmlns:p14="http://schemas.microsoft.com/office/powerpoint/2010/main" val="30389694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360827" y="1009183"/>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423154" y="6220141"/>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492046" y="6200859"/>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Discovery Of </a:t>
            </a:r>
            <a:r>
              <a:rPr lang="en-US" sz="3600" b="1" dirty="0">
                <a:solidFill>
                  <a:schemeClr val="accent2">
                    <a:lumMod val="75000"/>
                  </a:schemeClr>
                </a:solidFill>
                <a:latin typeface="Poppins" pitchFamily="2" charset="77"/>
                <a:cs typeface="Poppins" pitchFamily="2" charset="77"/>
              </a:rPr>
              <a:t>TCP/IP</a:t>
            </a:r>
          </a:p>
        </p:txBody>
      </p:sp>
      <p:sp>
        <p:nvSpPr>
          <p:cNvPr id="11" name="TextBox 10">
            <a:extLst>
              <a:ext uri="{FF2B5EF4-FFF2-40B4-BE49-F238E27FC236}">
                <a16:creationId xmlns:a16="http://schemas.microsoft.com/office/drawing/2014/main" id="{171EE1F2-DB8A-D4CE-6D5D-74B5A6144C38}"/>
              </a:ext>
            </a:extLst>
          </p:cNvPr>
          <p:cNvSpPr txBox="1"/>
          <p:nvPr/>
        </p:nvSpPr>
        <p:spPr>
          <a:xfrm>
            <a:off x="3378927" y="3414941"/>
            <a:ext cx="5434146" cy="473206"/>
          </a:xfrm>
          <a:prstGeom prst="rect">
            <a:avLst/>
          </a:prstGeom>
          <a:noFill/>
        </p:spPr>
        <p:txBody>
          <a:bodyPr wrap="square" rtlCol="0">
            <a:spAutoFit/>
          </a:bodyPr>
          <a:lstStyle/>
          <a:p>
            <a:pPr algn="ctr">
              <a:lnSpc>
                <a:spcPct val="150000"/>
              </a:lnSpc>
            </a:pPr>
            <a:r>
              <a:rPr lang="en-US" b="1" dirty="0">
                <a:solidFill>
                  <a:srgbClr val="423300"/>
                </a:solidFill>
                <a:latin typeface="Poppins"/>
              </a:rPr>
              <a:t>The Beginning Of The Internet</a:t>
            </a:r>
          </a:p>
        </p:txBody>
      </p:sp>
      <p:sp>
        <p:nvSpPr>
          <p:cNvPr id="12" name="TextBox 11">
            <a:extLst>
              <a:ext uri="{FF2B5EF4-FFF2-40B4-BE49-F238E27FC236}">
                <a16:creationId xmlns:a16="http://schemas.microsoft.com/office/drawing/2014/main" id="{B1DC4425-544E-0C2B-FD64-0F9BD5886A51}"/>
              </a:ext>
            </a:extLst>
          </p:cNvPr>
          <p:cNvSpPr txBox="1"/>
          <p:nvPr/>
        </p:nvSpPr>
        <p:spPr>
          <a:xfrm>
            <a:off x="1663337" y="3888147"/>
            <a:ext cx="8865326" cy="894476"/>
          </a:xfrm>
          <a:prstGeom prst="rect">
            <a:avLst/>
          </a:prstGeom>
          <a:noFill/>
        </p:spPr>
        <p:txBody>
          <a:bodyPr wrap="square" rtlCol="0">
            <a:spAutoFit/>
          </a:bodyPr>
          <a:lstStyle/>
          <a:p>
            <a:pPr algn="ctr">
              <a:lnSpc>
                <a:spcPts val="2140"/>
              </a:lnSpc>
            </a:pPr>
            <a:r>
              <a:rPr lang="en-US" sz="1600" dirty="0">
                <a:solidFill>
                  <a:srgbClr val="745A00"/>
                </a:solidFill>
                <a:latin typeface="Poppins"/>
              </a:rPr>
              <a:t>TCP/IP (Transmission Control Protocol/Internet Protocol) is a suite of communication protocols used to connect devices on the Internet and other computer networks. TCP/IP suite of protocols was discovered in 1970s by </a:t>
            </a:r>
            <a:r>
              <a:rPr lang="en-US" sz="1600" dirty="0" err="1">
                <a:solidFill>
                  <a:srgbClr val="745A00"/>
                </a:solidFill>
                <a:latin typeface="Poppins"/>
              </a:rPr>
              <a:t>Vint</a:t>
            </a:r>
            <a:r>
              <a:rPr lang="en-US" sz="1600" dirty="0">
                <a:solidFill>
                  <a:srgbClr val="745A00"/>
                </a:solidFill>
                <a:latin typeface="Poppins"/>
              </a:rPr>
              <a:t> Cerf and Bob Kahn. </a:t>
            </a:r>
          </a:p>
        </p:txBody>
      </p:sp>
      <p:pic>
        <p:nvPicPr>
          <p:cNvPr id="9" name="Picture 8">
            <a:extLst>
              <a:ext uri="{FF2B5EF4-FFF2-40B4-BE49-F238E27FC236}">
                <a16:creationId xmlns:a16="http://schemas.microsoft.com/office/drawing/2014/main" id="{5A300062-496D-5CC5-F366-2317EA5E94A0}"/>
              </a:ext>
            </a:extLst>
          </p:cNvPr>
          <p:cNvPicPr>
            <a:picLocks noChangeAspect="1"/>
          </p:cNvPicPr>
          <p:nvPr/>
        </p:nvPicPr>
        <p:blipFill>
          <a:blip r:embed="rId4"/>
          <a:stretch>
            <a:fillRect/>
          </a:stretch>
        </p:blipFill>
        <p:spPr>
          <a:xfrm>
            <a:off x="5519488" y="2111772"/>
            <a:ext cx="1080000" cy="1080000"/>
          </a:xfrm>
          <a:prstGeom prst="rect">
            <a:avLst/>
          </a:prstGeom>
        </p:spPr>
      </p:pic>
    </p:spTree>
    <p:extLst>
      <p:ext uri="{BB962C8B-B14F-4D97-AF65-F5344CB8AC3E}">
        <p14:creationId xmlns:p14="http://schemas.microsoft.com/office/powerpoint/2010/main" val="4557281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360827" y="586221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997918" y="360817"/>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10045088" y="6065897"/>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4"/>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How </a:t>
            </a:r>
            <a:r>
              <a:rPr lang="en-US" sz="3600" b="1" dirty="0">
                <a:solidFill>
                  <a:schemeClr val="accent2">
                    <a:lumMod val="75000"/>
                  </a:schemeClr>
                </a:solidFill>
                <a:latin typeface="Poppins" pitchFamily="2" charset="77"/>
                <a:cs typeface="Poppins" pitchFamily="2" charset="77"/>
              </a:rPr>
              <a:t>TCP/IP Works?</a:t>
            </a:r>
          </a:p>
        </p:txBody>
      </p:sp>
      <p:sp>
        <p:nvSpPr>
          <p:cNvPr id="9" name="TextBox 8">
            <a:extLst>
              <a:ext uri="{FF2B5EF4-FFF2-40B4-BE49-F238E27FC236}">
                <a16:creationId xmlns:a16="http://schemas.microsoft.com/office/drawing/2014/main" id="{9B42D097-E5E2-E567-B226-084039CE3E71}"/>
              </a:ext>
            </a:extLst>
          </p:cNvPr>
          <p:cNvSpPr txBox="1"/>
          <p:nvPr/>
        </p:nvSpPr>
        <p:spPr>
          <a:xfrm>
            <a:off x="751967" y="2584112"/>
            <a:ext cx="4143306" cy="388568"/>
          </a:xfrm>
          <a:prstGeom prst="rect">
            <a:avLst/>
          </a:prstGeom>
          <a:noFill/>
        </p:spPr>
        <p:txBody>
          <a:bodyPr wrap="square" rtlCol="0">
            <a:spAutoFit/>
          </a:bodyPr>
          <a:lstStyle/>
          <a:p>
            <a:pPr algn="ctr">
              <a:lnSpc>
                <a:spcPct val="150000"/>
              </a:lnSpc>
            </a:pPr>
            <a:r>
              <a:rPr lang="en-US" sz="1400" b="1" dirty="0">
                <a:solidFill>
                  <a:srgbClr val="423300"/>
                </a:solidFill>
                <a:latin typeface="Poppins"/>
              </a:rPr>
              <a:t>TCP (Transmission Control Protocol)</a:t>
            </a:r>
          </a:p>
        </p:txBody>
      </p:sp>
      <p:sp>
        <p:nvSpPr>
          <p:cNvPr id="10" name="TextBox 9">
            <a:extLst>
              <a:ext uri="{FF2B5EF4-FFF2-40B4-BE49-F238E27FC236}">
                <a16:creationId xmlns:a16="http://schemas.microsoft.com/office/drawing/2014/main" id="{BB49EDDD-312C-16A3-3B39-F044196580C1}"/>
              </a:ext>
            </a:extLst>
          </p:cNvPr>
          <p:cNvSpPr txBox="1"/>
          <p:nvPr/>
        </p:nvSpPr>
        <p:spPr>
          <a:xfrm>
            <a:off x="622656" y="3134826"/>
            <a:ext cx="4401926" cy="2008242"/>
          </a:xfrm>
          <a:prstGeom prst="rect">
            <a:avLst/>
          </a:prstGeom>
          <a:noFill/>
        </p:spPr>
        <p:txBody>
          <a:bodyPr wrap="square" rtlCol="0">
            <a:spAutoFit/>
          </a:bodyPr>
          <a:lstStyle/>
          <a:p>
            <a:pPr marL="171450" indent="-171450" algn="ctr">
              <a:lnSpc>
                <a:spcPct val="150000"/>
              </a:lnSpc>
              <a:buFont typeface="Arial" panose="020B0604020202020204" pitchFamily="34" charset="0"/>
              <a:buChar char="•"/>
            </a:pPr>
            <a:r>
              <a:rPr lang="en-US" sz="1200" dirty="0">
                <a:solidFill>
                  <a:srgbClr val="745A00"/>
                </a:solidFill>
                <a:latin typeface="Poppins"/>
              </a:rPr>
              <a:t>Breaks data into smaller packets, sends them over the network, and ensures they are reassembled in the correct order at the destination. </a:t>
            </a:r>
            <a:br>
              <a:rPr lang="en-US" sz="1200" dirty="0">
                <a:solidFill>
                  <a:srgbClr val="745A00"/>
                </a:solidFill>
                <a:latin typeface="Poppins"/>
              </a:rPr>
            </a:br>
            <a:endParaRPr lang="en-US" sz="1200" dirty="0">
              <a:solidFill>
                <a:srgbClr val="745A00"/>
              </a:solidFill>
              <a:latin typeface="Poppins"/>
            </a:endParaRPr>
          </a:p>
          <a:p>
            <a:pPr marL="171450" indent="-171450" algn="ctr">
              <a:lnSpc>
                <a:spcPct val="150000"/>
              </a:lnSpc>
              <a:buFont typeface="Arial" panose="020B0604020202020204" pitchFamily="34" charset="0"/>
              <a:buChar char="•"/>
            </a:pPr>
            <a:r>
              <a:rPr lang="en-US" sz="1200" dirty="0">
                <a:solidFill>
                  <a:srgbClr val="745A00"/>
                </a:solidFill>
                <a:latin typeface="Poppins"/>
              </a:rPr>
              <a:t>Handles error-checking and retransmission of lost or corrupted packets to ensure that the data arrives intact.</a:t>
            </a:r>
          </a:p>
        </p:txBody>
      </p:sp>
      <p:pic>
        <p:nvPicPr>
          <p:cNvPr id="14" name="Picture 13">
            <a:extLst>
              <a:ext uri="{FF2B5EF4-FFF2-40B4-BE49-F238E27FC236}">
                <a16:creationId xmlns:a16="http://schemas.microsoft.com/office/drawing/2014/main" id="{12DEAD0B-89DD-4965-F900-572E0491002E}"/>
              </a:ext>
            </a:extLst>
          </p:cNvPr>
          <p:cNvPicPr>
            <a:picLocks noChangeAspect="1"/>
          </p:cNvPicPr>
          <p:nvPr/>
        </p:nvPicPr>
        <p:blipFill>
          <a:blip r:embed="rId5"/>
          <a:stretch>
            <a:fillRect/>
          </a:stretch>
        </p:blipFill>
        <p:spPr>
          <a:xfrm>
            <a:off x="2283619" y="1504112"/>
            <a:ext cx="1080000" cy="1080000"/>
          </a:xfrm>
          <a:prstGeom prst="rect">
            <a:avLst/>
          </a:prstGeom>
        </p:spPr>
      </p:pic>
      <p:sp>
        <p:nvSpPr>
          <p:cNvPr id="15" name="TextBox 14">
            <a:extLst>
              <a:ext uri="{FF2B5EF4-FFF2-40B4-BE49-F238E27FC236}">
                <a16:creationId xmlns:a16="http://schemas.microsoft.com/office/drawing/2014/main" id="{15B68AB1-3A5D-BE0F-09F6-C889593C78BE}"/>
              </a:ext>
            </a:extLst>
          </p:cNvPr>
          <p:cNvSpPr txBox="1"/>
          <p:nvPr/>
        </p:nvSpPr>
        <p:spPr>
          <a:xfrm>
            <a:off x="7291312" y="2584112"/>
            <a:ext cx="4143306" cy="388568"/>
          </a:xfrm>
          <a:prstGeom prst="rect">
            <a:avLst/>
          </a:prstGeom>
          <a:noFill/>
        </p:spPr>
        <p:txBody>
          <a:bodyPr wrap="square" rtlCol="0">
            <a:spAutoFit/>
          </a:bodyPr>
          <a:lstStyle/>
          <a:p>
            <a:pPr algn="ctr">
              <a:lnSpc>
                <a:spcPct val="150000"/>
              </a:lnSpc>
            </a:pPr>
            <a:r>
              <a:rPr lang="en-US" sz="1400" b="1" dirty="0">
                <a:solidFill>
                  <a:srgbClr val="423300"/>
                </a:solidFill>
                <a:latin typeface="Poppins"/>
              </a:rPr>
              <a:t>IP (Internet Protocol)</a:t>
            </a:r>
          </a:p>
        </p:txBody>
      </p:sp>
      <p:sp>
        <p:nvSpPr>
          <p:cNvPr id="16" name="TextBox 15">
            <a:extLst>
              <a:ext uri="{FF2B5EF4-FFF2-40B4-BE49-F238E27FC236}">
                <a16:creationId xmlns:a16="http://schemas.microsoft.com/office/drawing/2014/main" id="{5C37B246-4E89-364D-A8B0-FBD0605390F2}"/>
              </a:ext>
            </a:extLst>
          </p:cNvPr>
          <p:cNvSpPr txBox="1"/>
          <p:nvPr/>
        </p:nvSpPr>
        <p:spPr>
          <a:xfrm>
            <a:off x="7162001" y="3134826"/>
            <a:ext cx="4401926" cy="1731243"/>
          </a:xfrm>
          <a:prstGeom prst="rect">
            <a:avLst/>
          </a:prstGeom>
          <a:noFill/>
        </p:spPr>
        <p:txBody>
          <a:bodyPr wrap="square" rtlCol="0">
            <a:spAutoFit/>
          </a:bodyPr>
          <a:lstStyle/>
          <a:p>
            <a:pPr marL="171450" indent="-171450" algn="ctr">
              <a:lnSpc>
                <a:spcPct val="150000"/>
              </a:lnSpc>
              <a:buFont typeface="Arial" panose="020B0604020202020204" pitchFamily="34" charset="0"/>
              <a:buChar char="•"/>
            </a:pPr>
            <a:r>
              <a:rPr lang="en-US" sz="1200" dirty="0">
                <a:solidFill>
                  <a:srgbClr val="745A00"/>
                </a:solidFill>
                <a:latin typeface="Poppins"/>
              </a:rPr>
              <a:t>Each device on a network is assigned an IP address, which identifies it and allows data to be routed correctly. </a:t>
            </a:r>
            <a:br>
              <a:rPr lang="en-US" sz="1200" dirty="0">
                <a:solidFill>
                  <a:srgbClr val="745A00"/>
                </a:solidFill>
                <a:latin typeface="Poppins"/>
              </a:rPr>
            </a:br>
            <a:endParaRPr lang="en-US" sz="1200" dirty="0">
              <a:solidFill>
                <a:srgbClr val="745A00"/>
              </a:solidFill>
              <a:latin typeface="Poppins"/>
            </a:endParaRPr>
          </a:p>
          <a:p>
            <a:pPr marL="171450" indent="-171450" algn="ctr">
              <a:lnSpc>
                <a:spcPct val="150000"/>
              </a:lnSpc>
              <a:buFont typeface="Arial" panose="020B0604020202020204" pitchFamily="34" charset="0"/>
              <a:buChar char="•"/>
            </a:pPr>
            <a:r>
              <a:rPr lang="en-US" sz="1200" dirty="0">
                <a:solidFill>
                  <a:srgbClr val="745A00"/>
                </a:solidFill>
                <a:latin typeface="Poppins"/>
              </a:rPr>
              <a:t>IP is responsible for finding the best path through the network for data to travel.</a:t>
            </a:r>
          </a:p>
        </p:txBody>
      </p:sp>
      <p:pic>
        <p:nvPicPr>
          <p:cNvPr id="20" name="Picture 19">
            <a:extLst>
              <a:ext uri="{FF2B5EF4-FFF2-40B4-BE49-F238E27FC236}">
                <a16:creationId xmlns:a16="http://schemas.microsoft.com/office/drawing/2014/main" id="{0BBF002A-A95F-18F8-818E-B34C7F5958E1}"/>
              </a:ext>
            </a:extLst>
          </p:cNvPr>
          <p:cNvPicPr>
            <a:picLocks noChangeAspect="1"/>
          </p:cNvPicPr>
          <p:nvPr/>
        </p:nvPicPr>
        <p:blipFill>
          <a:blip r:embed="rId6"/>
          <a:stretch>
            <a:fillRect/>
          </a:stretch>
        </p:blipFill>
        <p:spPr>
          <a:xfrm>
            <a:off x="8912964" y="1594112"/>
            <a:ext cx="900000" cy="900000"/>
          </a:xfrm>
          <a:prstGeom prst="rect">
            <a:avLst/>
          </a:prstGeom>
        </p:spPr>
      </p:pic>
    </p:spTree>
    <p:extLst>
      <p:ext uri="{BB962C8B-B14F-4D97-AF65-F5344CB8AC3E}">
        <p14:creationId xmlns:p14="http://schemas.microsoft.com/office/powerpoint/2010/main" val="39382293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551270" y="1112156"/>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782411" y="6174406"/>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11027505" y="521349"/>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4"/>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What IP Address </a:t>
            </a:r>
            <a:r>
              <a:rPr lang="en-US" sz="3600" b="1" dirty="0">
                <a:solidFill>
                  <a:schemeClr val="accent2">
                    <a:lumMod val="75000"/>
                  </a:schemeClr>
                </a:solidFill>
                <a:latin typeface="Poppins" pitchFamily="2" charset="77"/>
                <a:cs typeface="Poppins" pitchFamily="2" charset="77"/>
              </a:rPr>
              <a:t>Looks Like?</a:t>
            </a:r>
          </a:p>
        </p:txBody>
      </p:sp>
      <p:sp>
        <p:nvSpPr>
          <p:cNvPr id="9" name="TextBox 8">
            <a:extLst>
              <a:ext uri="{FF2B5EF4-FFF2-40B4-BE49-F238E27FC236}">
                <a16:creationId xmlns:a16="http://schemas.microsoft.com/office/drawing/2014/main" id="{9B42D097-E5E2-E567-B226-084039CE3E71}"/>
              </a:ext>
            </a:extLst>
          </p:cNvPr>
          <p:cNvSpPr txBox="1"/>
          <p:nvPr/>
        </p:nvSpPr>
        <p:spPr>
          <a:xfrm>
            <a:off x="751967" y="2584112"/>
            <a:ext cx="4143306" cy="388568"/>
          </a:xfrm>
          <a:prstGeom prst="rect">
            <a:avLst/>
          </a:prstGeom>
          <a:noFill/>
        </p:spPr>
        <p:txBody>
          <a:bodyPr wrap="square" rtlCol="0">
            <a:spAutoFit/>
          </a:bodyPr>
          <a:lstStyle/>
          <a:p>
            <a:pPr algn="ctr">
              <a:lnSpc>
                <a:spcPct val="150000"/>
              </a:lnSpc>
            </a:pPr>
            <a:r>
              <a:rPr lang="en-US" sz="1400" b="1" dirty="0">
                <a:solidFill>
                  <a:srgbClr val="423300"/>
                </a:solidFill>
                <a:latin typeface="Poppins"/>
              </a:rPr>
              <a:t>IPv4 - 192.168.1.1</a:t>
            </a:r>
          </a:p>
        </p:txBody>
      </p:sp>
      <p:sp>
        <p:nvSpPr>
          <p:cNvPr id="10" name="TextBox 9">
            <a:extLst>
              <a:ext uri="{FF2B5EF4-FFF2-40B4-BE49-F238E27FC236}">
                <a16:creationId xmlns:a16="http://schemas.microsoft.com/office/drawing/2014/main" id="{BB49EDDD-312C-16A3-3B39-F044196580C1}"/>
              </a:ext>
            </a:extLst>
          </p:cNvPr>
          <p:cNvSpPr txBox="1"/>
          <p:nvPr/>
        </p:nvSpPr>
        <p:spPr>
          <a:xfrm>
            <a:off x="622656" y="3134826"/>
            <a:ext cx="4401926" cy="2008242"/>
          </a:xfrm>
          <a:prstGeom prst="rect">
            <a:avLst/>
          </a:prstGeom>
          <a:noFill/>
        </p:spPr>
        <p:txBody>
          <a:bodyPr wrap="square" rtlCol="0">
            <a:spAutoFit/>
          </a:bodyPr>
          <a:lstStyle/>
          <a:p>
            <a:pPr marL="171450" indent="-171450" algn="ctr">
              <a:lnSpc>
                <a:spcPct val="150000"/>
              </a:lnSpc>
              <a:buFont typeface="Arial" panose="020B0604020202020204" pitchFamily="34" charset="0"/>
              <a:buChar char="•"/>
            </a:pPr>
            <a:r>
              <a:rPr lang="en-US" sz="1200" dirty="0">
                <a:solidFill>
                  <a:srgbClr val="745A00"/>
                </a:solidFill>
                <a:latin typeface="Poppins"/>
              </a:rPr>
              <a:t>IPv4 addresses are 32-bit numeric addresses written in decimal format, separated by periods (dotted-decimal notation). Each part can range from 0 to 255.</a:t>
            </a:r>
          </a:p>
          <a:p>
            <a:pPr marL="171450" indent="-171450" algn="ctr">
              <a:lnSpc>
                <a:spcPct val="150000"/>
              </a:lnSpc>
              <a:buFont typeface="Arial" panose="020B0604020202020204" pitchFamily="34" charset="0"/>
              <a:buChar char="•"/>
            </a:pPr>
            <a:endParaRPr lang="en-US" sz="1200" dirty="0">
              <a:solidFill>
                <a:srgbClr val="745A00"/>
              </a:solidFill>
              <a:latin typeface="Poppins"/>
            </a:endParaRPr>
          </a:p>
          <a:p>
            <a:pPr marL="171450" indent="-171450" algn="ctr">
              <a:lnSpc>
                <a:spcPct val="150000"/>
              </a:lnSpc>
              <a:buFont typeface="Arial" panose="020B0604020202020204" pitchFamily="34" charset="0"/>
              <a:buChar char="•"/>
            </a:pPr>
            <a:r>
              <a:rPr lang="en-US" sz="1200" dirty="0">
                <a:solidFill>
                  <a:srgbClr val="745A00"/>
                </a:solidFill>
                <a:latin typeface="Poppins"/>
              </a:rPr>
              <a:t>32 bits, supports approximately 4.3 billion unique addresses.</a:t>
            </a:r>
          </a:p>
        </p:txBody>
      </p:sp>
      <p:sp>
        <p:nvSpPr>
          <p:cNvPr id="15" name="TextBox 14">
            <a:extLst>
              <a:ext uri="{FF2B5EF4-FFF2-40B4-BE49-F238E27FC236}">
                <a16:creationId xmlns:a16="http://schemas.microsoft.com/office/drawing/2014/main" id="{15B68AB1-3A5D-BE0F-09F6-C889593C78BE}"/>
              </a:ext>
            </a:extLst>
          </p:cNvPr>
          <p:cNvSpPr txBox="1"/>
          <p:nvPr/>
        </p:nvSpPr>
        <p:spPr>
          <a:xfrm>
            <a:off x="6714836" y="2584112"/>
            <a:ext cx="5296258" cy="388568"/>
          </a:xfrm>
          <a:prstGeom prst="rect">
            <a:avLst/>
          </a:prstGeom>
          <a:noFill/>
        </p:spPr>
        <p:txBody>
          <a:bodyPr wrap="square" rtlCol="0">
            <a:spAutoFit/>
          </a:bodyPr>
          <a:lstStyle/>
          <a:p>
            <a:pPr algn="ctr">
              <a:lnSpc>
                <a:spcPct val="150000"/>
              </a:lnSpc>
            </a:pPr>
            <a:r>
              <a:rPr lang="en-US" sz="1400" b="1" dirty="0">
                <a:solidFill>
                  <a:srgbClr val="423300"/>
                </a:solidFill>
                <a:latin typeface="Poppins"/>
              </a:rPr>
              <a:t>IPv6 - 2001:0db8:85a3:0000:0000:8a2e:0370:7334</a:t>
            </a:r>
          </a:p>
        </p:txBody>
      </p:sp>
      <p:sp>
        <p:nvSpPr>
          <p:cNvPr id="16" name="TextBox 15">
            <a:extLst>
              <a:ext uri="{FF2B5EF4-FFF2-40B4-BE49-F238E27FC236}">
                <a16:creationId xmlns:a16="http://schemas.microsoft.com/office/drawing/2014/main" id="{5C37B246-4E89-364D-A8B0-FBD0605390F2}"/>
              </a:ext>
            </a:extLst>
          </p:cNvPr>
          <p:cNvSpPr txBox="1"/>
          <p:nvPr/>
        </p:nvSpPr>
        <p:spPr>
          <a:xfrm>
            <a:off x="7162001" y="3134826"/>
            <a:ext cx="4401926" cy="2008242"/>
          </a:xfrm>
          <a:prstGeom prst="rect">
            <a:avLst/>
          </a:prstGeom>
          <a:noFill/>
        </p:spPr>
        <p:txBody>
          <a:bodyPr wrap="square" rtlCol="0">
            <a:spAutoFit/>
          </a:bodyPr>
          <a:lstStyle/>
          <a:p>
            <a:pPr marL="171450" indent="-171450" algn="ctr">
              <a:lnSpc>
                <a:spcPct val="150000"/>
              </a:lnSpc>
              <a:buFont typeface="Arial" panose="020B0604020202020204" pitchFamily="34" charset="0"/>
              <a:buChar char="•"/>
            </a:pPr>
            <a:r>
              <a:rPr lang="en-US" sz="1200" dirty="0">
                <a:solidFill>
                  <a:srgbClr val="745A00"/>
                </a:solidFill>
                <a:latin typeface="Poppins"/>
              </a:rPr>
              <a:t>IPv6 addresses are 128-bit alphanumeric addresses written in hexadecimal format, separated by colons. IPv6 allows for a vastly larger address space compared to IPv4.</a:t>
            </a:r>
            <a:br>
              <a:rPr lang="en-US" sz="1200" dirty="0">
                <a:solidFill>
                  <a:srgbClr val="745A00"/>
                </a:solidFill>
                <a:latin typeface="Poppins"/>
              </a:rPr>
            </a:br>
            <a:endParaRPr lang="en-US" sz="1200" dirty="0">
              <a:solidFill>
                <a:srgbClr val="745A00"/>
              </a:solidFill>
              <a:latin typeface="Poppins"/>
            </a:endParaRPr>
          </a:p>
          <a:p>
            <a:pPr marL="171450" indent="-171450" algn="ctr">
              <a:lnSpc>
                <a:spcPct val="150000"/>
              </a:lnSpc>
              <a:buFont typeface="Arial" panose="020B0604020202020204" pitchFamily="34" charset="0"/>
              <a:buChar char="•"/>
            </a:pPr>
            <a:r>
              <a:rPr lang="en-US" sz="1200" dirty="0">
                <a:solidFill>
                  <a:srgbClr val="745A00"/>
                </a:solidFill>
                <a:latin typeface="Poppins"/>
              </a:rPr>
              <a:t>128 bits, supports about 3.4 × 10³⁸ unique addresses, solving the address exhaustion problem.</a:t>
            </a:r>
          </a:p>
        </p:txBody>
      </p:sp>
      <p:pic>
        <p:nvPicPr>
          <p:cNvPr id="20" name="Picture 19">
            <a:extLst>
              <a:ext uri="{FF2B5EF4-FFF2-40B4-BE49-F238E27FC236}">
                <a16:creationId xmlns:a16="http://schemas.microsoft.com/office/drawing/2014/main" id="{0BBF002A-A95F-18F8-818E-B34C7F5958E1}"/>
              </a:ext>
            </a:extLst>
          </p:cNvPr>
          <p:cNvPicPr>
            <a:picLocks noChangeAspect="1"/>
          </p:cNvPicPr>
          <p:nvPr/>
        </p:nvPicPr>
        <p:blipFill>
          <a:blip r:embed="rId5"/>
          <a:stretch>
            <a:fillRect/>
          </a:stretch>
        </p:blipFill>
        <p:spPr>
          <a:xfrm>
            <a:off x="8912964" y="1594112"/>
            <a:ext cx="900000" cy="900000"/>
          </a:xfrm>
          <a:prstGeom prst="rect">
            <a:avLst/>
          </a:prstGeom>
        </p:spPr>
      </p:pic>
      <p:pic>
        <p:nvPicPr>
          <p:cNvPr id="2" name="Picture 1">
            <a:extLst>
              <a:ext uri="{FF2B5EF4-FFF2-40B4-BE49-F238E27FC236}">
                <a16:creationId xmlns:a16="http://schemas.microsoft.com/office/drawing/2014/main" id="{EA30383C-6465-0225-E831-A78AFD73884E}"/>
              </a:ext>
            </a:extLst>
          </p:cNvPr>
          <p:cNvPicPr>
            <a:picLocks noChangeAspect="1"/>
          </p:cNvPicPr>
          <p:nvPr/>
        </p:nvPicPr>
        <p:blipFill>
          <a:blip r:embed="rId5"/>
          <a:stretch>
            <a:fillRect/>
          </a:stretch>
        </p:blipFill>
        <p:spPr>
          <a:xfrm>
            <a:off x="2373619" y="1594112"/>
            <a:ext cx="900000" cy="900000"/>
          </a:xfrm>
          <a:prstGeom prst="rect">
            <a:avLst/>
          </a:prstGeom>
        </p:spPr>
      </p:pic>
    </p:spTree>
    <p:extLst>
      <p:ext uri="{BB962C8B-B14F-4D97-AF65-F5344CB8AC3E}">
        <p14:creationId xmlns:p14="http://schemas.microsoft.com/office/powerpoint/2010/main" val="6622733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360827" y="1009183"/>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423154" y="6220141"/>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5248774" y="6376902"/>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What Happens When You </a:t>
            </a:r>
            <a:r>
              <a:rPr lang="en-US" sz="3600" b="1" dirty="0">
                <a:solidFill>
                  <a:schemeClr val="accent2">
                    <a:lumMod val="75000"/>
                  </a:schemeClr>
                </a:solidFill>
                <a:latin typeface="Poppins" pitchFamily="2" charset="77"/>
                <a:cs typeface="Poppins" pitchFamily="2" charset="77"/>
              </a:rPr>
              <a:t>Send Data?</a:t>
            </a:r>
          </a:p>
        </p:txBody>
      </p:sp>
      <p:pic>
        <p:nvPicPr>
          <p:cNvPr id="4" name="Picture 3">
            <a:extLst>
              <a:ext uri="{FF2B5EF4-FFF2-40B4-BE49-F238E27FC236}">
                <a16:creationId xmlns:a16="http://schemas.microsoft.com/office/drawing/2014/main" id="{DFDBD19F-C714-47FC-9CCB-35906744377B}"/>
              </a:ext>
            </a:extLst>
          </p:cNvPr>
          <p:cNvPicPr>
            <a:picLocks noChangeAspect="1"/>
          </p:cNvPicPr>
          <p:nvPr/>
        </p:nvPicPr>
        <p:blipFill>
          <a:blip r:embed="rId4"/>
          <a:stretch>
            <a:fillRect/>
          </a:stretch>
        </p:blipFill>
        <p:spPr>
          <a:xfrm>
            <a:off x="2472429" y="2031712"/>
            <a:ext cx="720000" cy="720000"/>
          </a:xfrm>
          <a:prstGeom prst="rect">
            <a:avLst/>
          </a:prstGeom>
        </p:spPr>
      </p:pic>
      <p:sp>
        <p:nvSpPr>
          <p:cNvPr id="13" name="TextBox 12">
            <a:extLst>
              <a:ext uri="{FF2B5EF4-FFF2-40B4-BE49-F238E27FC236}">
                <a16:creationId xmlns:a16="http://schemas.microsoft.com/office/drawing/2014/main" id="{AFE091A3-7B1C-B23A-C334-975AF0B9517B}"/>
              </a:ext>
            </a:extLst>
          </p:cNvPr>
          <p:cNvSpPr txBox="1"/>
          <p:nvPr/>
        </p:nvSpPr>
        <p:spPr>
          <a:xfrm>
            <a:off x="1861206" y="2751712"/>
            <a:ext cx="1942446" cy="346249"/>
          </a:xfrm>
          <a:prstGeom prst="rect">
            <a:avLst/>
          </a:prstGeom>
          <a:noFill/>
        </p:spPr>
        <p:txBody>
          <a:bodyPr wrap="square" rtlCol="0">
            <a:spAutoFit/>
          </a:bodyPr>
          <a:lstStyle/>
          <a:p>
            <a:pPr algn="ctr">
              <a:lnSpc>
                <a:spcPct val="150000"/>
              </a:lnSpc>
            </a:pPr>
            <a:r>
              <a:rPr lang="en-US" sz="1200" b="1" dirty="0">
                <a:solidFill>
                  <a:srgbClr val="423300"/>
                </a:solidFill>
                <a:latin typeface="Poppins"/>
              </a:rPr>
              <a:t>Sends Data</a:t>
            </a:r>
          </a:p>
        </p:txBody>
      </p:sp>
      <p:sp>
        <p:nvSpPr>
          <p:cNvPr id="17" name="TextBox 16">
            <a:extLst>
              <a:ext uri="{FF2B5EF4-FFF2-40B4-BE49-F238E27FC236}">
                <a16:creationId xmlns:a16="http://schemas.microsoft.com/office/drawing/2014/main" id="{E15A7A52-7086-1712-C8D2-D0D93A441B1E}"/>
              </a:ext>
            </a:extLst>
          </p:cNvPr>
          <p:cNvSpPr txBox="1"/>
          <p:nvPr/>
        </p:nvSpPr>
        <p:spPr>
          <a:xfrm>
            <a:off x="1467094" y="3908857"/>
            <a:ext cx="2728548" cy="346249"/>
          </a:xfrm>
          <a:prstGeom prst="rect">
            <a:avLst/>
          </a:prstGeom>
          <a:noFill/>
        </p:spPr>
        <p:txBody>
          <a:bodyPr wrap="square" rtlCol="0">
            <a:spAutoFit/>
          </a:bodyPr>
          <a:lstStyle/>
          <a:p>
            <a:pPr algn="ctr">
              <a:lnSpc>
                <a:spcPct val="150000"/>
              </a:lnSpc>
            </a:pPr>
            <a:r>
              <a:rPr lang="en-US" sz="1200" b="1" dirty="0">
                <a:solidFill>
                  <a:srgbClr val="423300"/>
                </a:solidFill>
                <a:latin typeface="Poppins"/>
              </a:rPr>
              <a:t>TCP – Breaks Data Into Packets</a:t>
            </a:r>
          </a:p>
        </p:txBody>
      </p:sp>
      <p:pic>
        <p:nvPicPr>
          <p:cNvPr id="18" name="Picture 17">
            <a:extLst>
              <a:ext uri="{FF2B5EF4-FFF2-40B4-BE49-F238E27FC236}">
                <a16:creationId xmlns:a16="http://schemas.microsoft.com/office/drawing/2014/main" id="{BF381FD1-404F-4FFB-1D87-75960136A6A0}"/>
              </a:ext>
            </a:extLst>
          </p:cNvPr>
          <p:cNvPicPr>
            <a:picLocks noChangeAspect="1"/>
          </p:cNvPicPr>
          <p:nvPr/>
        </p:nvPicPr>
        <p:blipFill>
          <a:blip r:embed="rId5"/>
          <a:stretch>
            <a:fillRect/>
          </a:stretch>
        </p:blipFill>
        <p:spPr>
          <a:xfrm>
            <a:off x="2472429" y="3305242"/>
            <a:ext cx="720000" cy="720000"/>
          </a:xfrm>
          <a:prstGeom prst="rect">
            <a:avLst/>
          </a:prstGeom>
        </p:spPr>
      </p:pic>
      <p:sp>
        <p:nvSpPr>
          <p:cNvPr id="19" name="Rectangle 18">
            <a:extLst>
              <a:ext uri="{FF2B5EF4-FFF2-40B4-BE49-F238E27FC236}">
                <a16:creationId xmlns:a16="http://schemas.microsoft.com/office/drawing/2014/main" id="{3AD752E8-7236-EDBC-8143-F4ED010EB9E8}"/>
              </a:ext>
            </a:extLst>
          </p:cNvPr>
          <p:cNvSpPr/>
          <p:nvPr/>
        </p:nvSpPr>
        <p:spPr>
          <a:xfrm>
            <a:off x="1149093" y="1623153"/>
            <a:ext cx="3411144" cy="4453698"/>
          </a:xfrm>
          <a:prstGeom prst="rect">
            <a:avLst/>
          </a:prstGeom>
          <a:noFill/>
          <a:ln w="19050">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D6513"/>
              </a:solidFill>
            </a:endParaRPr>
          </a:p>
        </p:txBody>
      </p:sp>
      <p:sp>
        <p:nvSpPr>
          <p:cNvPr id="20" name="TextBox 19">
            <a:extLst>
              <a:ext uri="{FF2B5EF4-FFF2-40B4-BE49-F238E27FC236}">
                <a16:creationId xmlns:a16="http://schemas.microsoft.com/office/drawing/2014/main" id="{5B236912-9CFA-FAFD-DCB0-A47F560C574C}"/>
              </a:ext>
            </a:extLst>
          </p:cNvPr>
          <p:cNvSpPr txBox="1"/>
          <p:nvPr/>
        </p:nvSpPr>
        <p:spPr>
          <a:xfrm>
            <a:off x="1518860" y="1253971"/>
            <a:ext cx="2612130" cy="325089"/>
          </a:xfrm>
          <a:prstGeom prst="rect">
            <a:avLst/>
          </a:prstGeom>
          <a:noFill/>
        </p:spPr>
        <p:txBody>
          <a:bodyPr wrap="square" rtlCol="0">
            <a:spAutoFit/>
          </a:bodyPr>
          <a:lstStyle/>
          <a:p>
            <a:pPr algn="ctr">
              <a:lnSpc>
                <a:spcPct val="150000"/>
              </a:lnSpc>
            </a:pPr>
            <a:r>
              <a:rPr lang="en-US" sz="1100" dirty="0">
                <a:solidFill>
                  <a:schemeClr val="accent2">
                    <a:lumMod val="75000"/>
                  </a:schemeClr>
                </a:solidFill>
                <a:latin typeface="Poppins"/>
              </a:rPr>
              <a:t>Computer One – 176.12.156.78</a:t>
            </a:r>
          </a:p>
        </p:txBody>
      </p:sp>
      <p:sp>
        <p:nvSpPr>
          <p:cNvPr id="21" name="TextBox 20">
            <a:extLst>
              <a:ext uri="{FF2B5EF4-FFF2-40B4-BE49-F238E27FC236}">
                <a16:creationId xmlns:a16="http://schemas.microsoft.com/office/drawing/2014/main" id="{6E5523FC-C138-BC3B-F8A8-4AA421B3D149}"/>
              </a:ext>
            </a:extLst>
          </p:cNvPr>
          <p:cNvSpPr txBox="1"/>
          <p:nvPr/>
        </p:nvSpPr>
        <p:spPr>
          <a:xfrm>
            <a:off x="1752389" y="5382441"/>
            <a:ext cx="2238008" cy="346249"/>
          </a:xfrm>
          <a:prstGeom prst="rect">
            <a:avLst/>
          </a:prstGeom>
          <a:noFill/>
        </p:spPr>
        <p:txBody>
          <a:bodyPr wrap="square" rtlCol="0">
            <a:spAutoFit/>
          </a:bodyPr>
          <a:lstStyle/>
          <a:p>
            <a:pPr algn="ctr">
              <a:lnSpc>
                <a:spcPct val="150000"/>
              </a:lnSpc>
            </a:pPr>
            <a:r>
              <a:rPr lang="en-US" sz="1200" b="1" dirty="0">
                <a:solidFill>
                  <a:srgbClr val="423300"/>
                </a:solidFill>
                <a:latin typeface="Poppins"/>
              </a:rPr>
              <a:t>IP – Finds Destination</a:t>
            </a:r>
          </a:p>
        </p:txBody>
      </p:sp>
      <p:pic>
        <p:nvPicPr>
          <p:cNvPr id="22" name="Picture 21">
            <a:extLst>
              <a:ext uri="{FF2B5EF4-FFF2-40B4-BE49-F238E27FC236}">
                <a16:creationId xmlns:a16="http://schemas.microsoft.com/office/drawing/2014/main" id="{8C9EC953-D2E6-37CA-337D-9A70CEC8BDE5}"/>
              </a:ext>
            </a:extLst>
          </p:cNvPr>
          <p:cNvPicPr>
            <a:picLocks noChangeAspect="1"/>
          </p:cNvPicPr>
          <p:nvPr/>
        </p:nvPicPr>
        <p:blipFill>
          <a:blip r:embed="rId6"/>
          <a:stretch>
            <a:fillRect/>
          </a:stretch>
        </p:blipFill>
        <p:spPr>
          <a:xfrm>
            <a:off x="2472429" y="4600608"/>
            <a:ext cx="720000" cy="720000"/>
          </a:xfrm>
          <a:prstGeom prst="rect">
            <a:avLst/>
          </a:prstGeom>
        </p:spPr>
      </p:pic>
      <p:pic>
        <p:nvPicPr>
          <p:cNvPr id="23" name="Picture 22">
            <a:extLst>
              <a:ext uri="{FF2B5EF4-FFF2-40B4-BE49-F238E27FC236}">
                <a16:creationId xmlns:a16="http://schemas.microsoft.com/office/drawing/2014/main" id="{D214AB2E-A95F-20E8-E2CB-353251296C3E}"/>
              </a:ext>
            </a:extLst>
          </p:cNvPr>
          <p:cNvPicPr>
            <a:picLocks noChangeAspect="1"/>
          </p:cNvPicPr>
          <p:nvPr/>
        </p:nvPicPr>
        <p:blipFill>
          <a:blip r:embed="rId4"/>
          <a:stretch>
            <a:fillRect/>
          </a:stretch>
        </p:blipFill>
        <p:spPr>
          <a:xfrm>
            <a:off x="9059712" y="4619080"/>
            <a:ext cx="720000" cy="720000"/>
          </a:xfrm>
          <a:prstGeom prst="rect">
            <a:avLst/>
          </a:prstGeom>
        </p:spPr>
      </p:pic>
      <p:sp>
        <p:nvSpPr>
          <p:cNvPr id="24" name="TextBox 23">
            <a:extLst>
              <a:ext uri="{FF2B5EF4-FFF2-40B4-BE49-F238E27FC236}">
                <a16:creationId xmlns:a16="http://schemas.microsoft.com/office/drawing/2014/main" id="{A8FE39B9-F5D9-EA70-3D17-9EF1B45BDDED}"/>
              </a:ext>
            </a:extLst>
          </p:cNvPr>
          <p:cNvSpPr txBox="1"/>
          <p:nvPr/>
        </p:nvSpPr>
        <p:spPr>
          <a:xfrm>
            <a:off x="8448489" y="5339080"/>
            <a:ext cx="1942446" cy="346249"/>
          </a:xfrm>
          <a:prstGeom prst="rect">
            <a:avLst/>
          </a:prstGeom>
          <a:noFill/>
        </p:spPr>
        <p:txBody>
          <a:bodyPr wrap="square" rtlCol="0">
            <a:spAutoFit/>
          </a:bodyPr>
          <a:lstStyle/>
          <a:p>
            <a:pPr algn="ctr">
              <a:lnSpc>
                <a:spcPct val="150000"/>
              </a:lnSpc>
            </a:pPr>
            <a:r>
              <a:rPr lang="en-US" sz="1200" b="1" dirty="0">
                <a:solidFill>
                  <a:srgbClr val="423300"/>
                </a:solidFill>
                <a:latin typeface="Poppins"/>
              </a:rPr>
              <a:t>Receives Data</a:t>
            </a:r>
          </a:p>
        </p:txBody>
      </p:sp>
      <p:sp>
        <p:nvSpPr>
          <p:cNvPr id="25" name="TextBox 24">
            <a:extLst>
              <a:ext uri="{FF2B5EF4-FFF2-40B4-BE49-F238E27FC236}">
                <a16:creationId xmlns:a16="http://schemas.microsoft.com/office/drawing/2014/main" id="{30A71DD1-182B-94FC-B244-761FABC756A9}"/>
              </a:ext>
            </a:extLst>
          </p:cNvPr>
          <p:cNvSpPr txBox="1"/>
          <p:nvPr/>
        </p:nvSpPr>
        <p:spPr>
          <a:xfrm>
            <a:off x="8015676" y="3908857"/>
            <a:ext cx="2728548" cy="346249"/>
          </a:xfrm>
          <a:prstGeom prst="rect">
            <a:avLst/>
          </a:prstGeom>
          <a:noFill/>
        </p:spPr>
        <p:txBody>
          <a:bodyPr wrap="square" rtlCol="0">
            <a:spAutoFit/>
          </a:bodyPr>
          <a:lstStyle/>
          <a:p>
            <a:pPr algn="ctr">
              <a:lnSpc>
                <a:spcPct val="150000"/>
              </a:lnSpc>
            </a:pPr>
            <a:r>
              <a:rPr lang="en-US" sz="1200" b="1" dirty="0">
                <a:solidFill>
                  <a:srgbClr val="423300"/>
                </a:solidFill>
                <a:latin typeface="Poppins"/>
              </a:rPr>
              <a:t>TCP – Consolidates Packets</a:t>
            </a:r>
          </a:p>
        </p:txBody>
      </p:sp>
      <p:pic>
        <p:nvPicPr>
          <p:cNvPr id="26" name="Picture 25">
            <a:extLst>
              <a:ext uri="{FF2B5EF4-FFF2-40B4-BE49-F238E27FC236}">
                <a16:creationId xmlns:a16="http://schemas.microsoft.com/office/drawing/2014/main" id="{E507F1FE-3530-6B19-C952-0025744B754D}"/>
              </a:ext>
            </a:extLst>
          </p:cNvPr>
          <p:cNvPicPr>
            <a:picLocks noChangeAspect="1"/>
          </p:cNvPicPr>
          <p:nvPr/>
        </p:nvPicPr>
        <p:blipFill>
          <a:blip r:embed="rId5"/>
          <a:stretch>
            <a:fillRect/>
          </a:stretch>
        </p:blipFill>
        <p:spPr>
          <a:xfrm>
            <a:off x="9021011" y="3305242"/>
            <a:ext cx="720000" cy="720000"/>
          </a:xfrm>
          <a:prstGeom prst="rect">
            <a:avLst/>
          </a:prstGeom>
        </p:spPr>
      </p:pic>
      <p:sp>
        <p:nvSpPr>
          <p:cNvPr id="27" name="Rectangle 26">
            <a:extLst>
              <a:ext uri="{FF2B5EF4-FFF2-40B4-BE49-F238E27FC236}">
                <a16:creationId xmlns:a16="http://schemas.microsoft.com/office/drawing/2014/main" id="{CDDB512A-EFAF-4CE4-1413-01BFC6905F15}"/>
              </a:ext>
            </a:extLst>
          </p:cNvPr>
          <p:cNvSpPr/>
          <p:nvPr/>
        </p:nvSpPr>
        <p:spPr>
          <a:xfrm>
            <a:off x="7697675" y="1623153"/>
            <a:ext cx="3411144" cy="4453698"/>
          </a:xfrm>
          <a:prstGeom prst="rect">
            <a:avLst/>
          </a:prstGeom>
          <a:noFill/>
          <a:ln w="19050">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D6513"/>
              </a:solidFill>
            </a:endParaRPr>
          </a:p>
        </p:txBody>
      </p:sp>
      <p:sp>
        <p:nvSpPr>
          <p:cNvPr id="28" name="TextBox 27">
            <a:extLst>
              <a:ext uri="{FF2B5EF4-FFF2-40B4-BE49-F238E27FC236}">
                <a16:creationId xmlns:a16="http://schemas.microsoft.com/office/drawing/2014/main" id="{1836B81A-CB1D-5C72-81C3-7EB917D15EE4}"/>
              </a:ext>
            </a:extLst>
          </p:cNvPr>
          <p:cNvSpPr txBox="1"/>
          <p:nvPr/>
        </p:nvSpPr>
        <p:spPr>
          <a:xfrm>
            <a:off x="8067442" y="1253971"/>
            <a:ext cx="2612130" cy="325089"/>
          </a:xfrm>
          <a:prstGeom prst="rect">
            <a:avLst/>
          </a:prstGeom>
          <a:noFill/>
        </p:spPr>
        <p:txBody>
          <a:bodyPr wrap="square" rtlCol="0">
            <a:spAutoFit/>
          </a:bodyPr>
          <a:lstStyle/>
          <a:p>
            <a:pPr algn="ctr">
              <a:lnSpc>
                <a:spcPct val="150000"/>
              </a:lnSpc>
            </a:pPr>
            <a:r>
              <a:rPr lang="en-US" sz="1100" dirty="0">
                <a:solidFill>
                  <a:schemeClr val="accent2">
                    <a:lumMod val="75000"/>
                  </a:schemeClr>
                </a:solidFill>
                <a:latin typeface="Poppins"/>
              </a:rPr>
              <a:t>Computer Two – 201.234.12.2</a:t>
            </a:r>
          </a:p>
        </p:txBody>
      </p:sp>
      <p:sp>
        <p:nvSpPr>
          <p:cNvPr id="29" name="TextBox 28">
            <a:extLst>
              <a:ext uri="{FF2B5EF4-FFF2-40B4-BE49-F238E27FC236}">
                <a16:creationId xmlns:a16="http://schemas.microsoft.com/office/drawing/2014/main" id="{F00AD794-2E79-15E2-49D7-D857386C1014}"/>
              </a:ext>
            </a:extLst>
          </p:cNvPr>
          <p:cNvSpPr txBox="1"/>
          <p:nvPr/>
        </p:nvSpPr>
        <p:spPr>
          <a:xfrm>
            <a:off x="8300971" y="2748512"/>
            <a:ext cx="2238008" cy="346249"/>
          </a:xfrm>
          <a:prstGeom prst="rect">
            <a:avLst/>
          </a:prstGeom>
          <a:noFill/>
        </p:spPr>
        <p:txBody>
          <a:bodyPr wrap="square" rtlCol="0">
            <a:spAutoFit/>
          </a:bodyPr>
          <a:lstStyle/>
          <a:p>
            <a:pPr algn="ctr">
              <a:lnSpc>
                <a:spcPct val="150000"/>
              </a:lnSpc>
            </a:pPr>
            <a:r>
              <a:rPr lang="en-US" sz="1200" b="1" dirty="0">
                <a:solidFill>
                  <a:srgbClr val="423300"/>
                </a:solidFill>
                <a:latin typeface="Poppins"/>
              </a:rPr>
              <a:t>IP – Is Destination</a:t>
            </a:r>
          </a:p>
        </p:txBody>
      </p:sp>
      <p:pic>
        <p:nvPicPr>
          <p:cNvPr id="30" name="Picture 29">
            <a:extLst>
              <a:ext uri="{FF2B5EF4-FFF2-40B4-BE49-F238E27FC236}">
                <a16:creationId xmlns:a16="http://schemas.microsoft.com/office/drawing/2014/main" id="{BB768943-D1C1-794E-C7BA-35E190CA0975}"/>
              </a:ext>
            </a:extLst>
          </p:cNvPr>
          <p:cNvPicPr>
            <a:picLocks noChangeAspect="1"/>
          </p:cNvPicPr>
          <p:nvPr/>
        </p:nvPicPr>
        <p:blipFill>
          <a:blip r:embed="rId6"/>
          <a:stretch>
            <a:fillRect/>
          </a:stretch>
        </p:blipFill>
        <p:spPr>
          <a:xfrm>
            <a:off x="9021011" y="1966679"/>
            <a:ext cx="720000" cy="720000"/>
          </a:xfrm>
          <a:prstGeom prst="rect">
            <a:avLst/>
          </a:prstGeom>
        </p:spPr>
      </p:pic>
      <p:cxnSp>
        <p:nvCxnSpPr>
          <p:cNvPr id="32" name="Straight Arrow Connector 31">
            <a:extLst>
              <a:ext uri="{FF2B5EF4-FFF2-40B4-BE49-F238E27FC236}">
                <a16:creationId xmlns:a16="http://schemas.microsoft.com/office/drawing/2014/main" id="{04E61699-8F27-BC19-4761-38CCD4B68FF9}"/>
              </a:ext>
            </a:extLst>
          </p:cNvPr>
          <p:cNvCxnSpPr>
            <a:cxnSpLocks/>
            <a:stCxn id="19" idx="3"/>
            <a:endCxn id="27" idx="1"/>
          </p:cNvCxnSpPr>
          <p:nvPr/>
        </p:nvCxnSpPr>
        <p:spPr>
          <a:xfrm>
            <a:off x="4560237" y="3850002"/>
            <a:ext cx="3137438" cy="0"/>
          </a:xfrm>
          <a:prstGeom prst="straightConnector1">
            <a:avLst/>
          </a:prstGeom>
          <a:ln w="1905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66AF136-C1A4-AC93-F6E9-F9E01956DAF9}"/>
              </a:ext>
            </a:extLst>
          </p:cNvPr>
          <p:cNvSpPr txBox="1"/>
          <p:nvPr/>
        </p:nvSpPr>
        <p:spPr>
          <a:xfrm>
            <a:off x="4617907" y="3429000"/>
            <a:ext cx="3013858" cy="325089"/>
          </a:xfrm>
          <a:prstGeom prst="rect">
            <a:avLst/>
          </a:prstGeom>
          <a:noFill/>
        </p:spPr>
        <p:txBody>
          <a:bodyPr wrap="square" rtlCol="0">
            <a:spAutoFit/>
          </a:bodyPr>
          <a:lstStyle/>
          <a:p>
            <a:pPr algn="ctr">
              <a:lnSpc>
                <a:spcPct val="150000"/>
              </a:lnSpc>
            </a:pPr>
            <a:r>
              <a:rPr lang="en-US" sz="1100" dirty="0">
                <a:solidFill>
                  <a:schemeClr val="accent2">
                    <a:lumMod val="75000"/>
                  </a:schemeClr>
                </a:solidFill>
                <a:latin typeface="Poppins"/>
              </a:rPr>
              <a:t>Packets of Data (Typically 1500 bytes)</a:t>
            </a:r>
          </a:p>
        </p:txBody>
      </p:sp>
      <p:sp>
        <p:nvSpPr>
          <p:cNvPr id="36" name="TextBox 35">
            <a:extLst>
              <a:ext uri="{FF2B5EF4-FFF2-40B4-BE49-F238E27FC236}">
                <a16:creationId xmlns:a16="http://schemas.microsoft.com/office/drawing/2014/main" id="{5D92313A-9F5B-06C3-2A41-663E34BBB283}"/>
              </a:ext>
            </a:extLst>
          </p:cNvPr>
          <p:cNvSpPr txBox="1"/>
          <p:nvPr/>
        </p:nvSpPr>
        <p:spPr>
          <a:xfrm>
            <a:off x="4768068" y="3908857"/>
            <a:ext cx="2612130" cy="325089"/>
          </a:xfrm>
          <a:prstGeom prst="rect">
            <a:avLst/>
          </a:prstGeom>
          <a:noFill/>
        </p:spPr>
        <p:txBody>
          <a:bodyPr wrap="square" rtlCol="0">
            <a:spAutoFit/>
          </a:bodyPr>
          <a:lstStyle/>
          <a:p>
            <a:pPr algn="ctr">
              <a:lnSpc>
                <a:spcPct val="150000"/>
              </a:lnSpc>
            </a:pPr>
            <a:r>
              <a:rPr lang="en-US" sz="1100" dirty="0">
                <a:solidFill>
                  <a:schemeClr val="accent2">
                    <a:lumMod val="75000"/>
                  </a:schemeClr>
                </a:solidFill>
                <a:latin typeface="Poppins"/>
              </a:rPr>
              <a:t>Sent Over Network</a:t>
            </a:r>
          </a:p>
        </p:txBody>
      </p:sp>
    </p:spTree>
    <p:extLst>
      <p:ext uri="{BB962C8B-B14F-4D97-AF65-F5344CB8AC3E}">
        <p14:creationId xmlns:p14="http://schemas.microsoft.com/office/powerpoint/2010/main" val="780888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360827" y="586221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997918" y="360817"/>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10045088" y="6065897"/>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4"/>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Internet is </a:t>
            </a:r>
            <a:r>
              <a:rPr lang="en-US" sz="3600" b="1" dirty="0">
                <a:solidFill>
                  <a:schemeClr val="accent2">
                    <a:lumMod val="75000"/>
                  </a:schemeClr>
                </a:solidFill>
                <a:latin typeface="Poppins" pitchFamily="2" charset="77"/>
                <a:cs typeface="Poppins" pitchFamily="2" charset="77"/>
              </a:rPr>
              <a:t>Network of Networks</a:t>
            </a:r>
          </a:p>
        </p:txBody>
      </p:sp>
      <p:sp>
        <p:nvSpPr>
          <p:cNvPr id="2" name="Rectangle 1">
            <a:extLst>
              <a:ext uri="{FF2B5EF4-FFF2-40B4-BE49-F238E27FC236}">
                <a16:creationId xmlns:a16="http://schemas.microsoft.com/office/drawing/2014/main" id="{30419612-4116-CD87-F301-6AB70928FF67}"/>
              </a:ext>
            </a:extLst>
          </p:cNvPr>
          <p:cNvSpPr/>
          <p:nvPr/>
        </p:nvSpPr>
        <p:spPr>
          <a:xfrm>
            <a:off x="1214582" y="3442652"/>
            <a:ext cx="9762836" cy="54000"/>
          </a:xfrm>
          <a:prstGeom prst="rect">
            <a:avLst/>
          </a:prstGeom>
          <a:solidFill>
            <a:srgbClr val="423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7EA2599-5AE7-C675-92BC-6A5D3482BEA3}"/>
              </a:ext>
            </a:extLst>
          </p:cNvPr>
          <p:cNvSpPr/>
          <p:nvPr/>
        </p:nvSpPr>
        <p:spPr>
          <a:xfrm>
            <a:off x="1214582" y="3465513"/>
            <a:ext cx="54000" cy="720000"/>
          </a:xfrm>
          <a:prstGeom prst="rect">
            <a:avLst/>
          </a:prstGeom>
          <a:solidFill>
            <a:srgbClr val="423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4A1EC4-6224-EE1C-6F21-1166FF9F4243}"/>
              </a:ext>
            </a:extLst>
          </p:cNvPr>
          <p:cNvSpPr/>
          <p:nvPr/>
        </p:nvSpPr>
        <p:spPr>
          <a:xfrm>
            <a:off x="10912764" y="2763549"/>
            <a:ext cx="54000" cy="720000"/>
          </a:xfrm>
          <a:prstGeom prst="rect">
            <a:avLst/>
          </a:prstGeom>
          <a:solidFill>
            <a:srgbClr val="423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477B4A-AF8B-5C10-D5F9-10201F3F7911}"/>
              </a:ext>
            </a:extLst>
          </p:cNvPr>
          <p:cNvSpPr/>
          <p:nvPr/>
        </p:nvSpPr>
        <p:spPr>
          <a:xfrm>
            <a:off x="7236690" y="2776652"/>
            <a:ext cx="54000" cy="720000"/>
          </a:xfrm>
          <a:prstGeom prst="rect">
            <a:avLst/>
          </a:prstGeom>
          <a:solidFill>
            <a:srgbClr val="423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26A8D-B74E-EB4A-0A84-2DF5E953C901}"/>
              </a:ext>
            </a:extLst>
          </p:cNvPr>
          <p:cNvSpPr/>
          <p:nvPr/>
        </p:nvSpPr>
        <p:spPr>
          <a:xfrm>
            <a:off x="4620309" y="3465513"/>
            <a:ext cx="54000" cy="720000"/>
          </a:xfrm>
          <a:prstGeom prst="rect">
            <a:avLst/>
          </a:prstGeom>
          <a:solidFill>
            <a:srgbClr val="423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182B763-BE4C-C340-8FD4-04E46C26C334}"/>
              </a:ext>
            </a:extLst>
          </p:cNvPr>
          <p:cNvPicPr>
            <a:picLocks noChangeAspect="1"/>
          </p:cNvPicPr>
          <p:nvPr/>
        </p:nvPicPr>
        <p:blipFill>
          <a:blip r:embed="rId5"/>
          <a:stretch>
            <a:fillRect/>
          </a:stretch>
        </p:blipFill>
        <p:spPr>
          <a:xfrm>
            <a:off x="881582" y="4345138"/>
            <a:ext cx="720000" cy="720000"/>
          </a:xfrm>
          <a:prstGeom prst="rect">
            <a:avLst/>
          </a:prstGeom>
        </p:spPr>
      </p:pic>
      <p:pic>
        <p:nvPicPr>
          <p:cNvPr id="18" name="Picture 17">
            <a:extLst>
              <a:ext uri="{FF2B5EF4-FFF2-40B4-BE49-F238E27FC236}">
                <a16:creationId xmlns:a16="http://schemas.microsoft.com/office/drawing/2014/main" id="{64648C38-0925-EC3C-D16E-413BE097E3B1}"/>
              </a:ext>
            </a:extLst>
          </p:cNvPr>
          <p:cNvPicPr>
            <a:picLocks noChangeAspect="1"/>
          </p:cNvPicPr>
          <p:nvPr/>
        </p:nvPicPr>
        <p:blipFill>
          <a:blip r:embed="rId5"/>
          <a:stretch>
            <a:fillRect/>
          </a:stretch>
        </p:blipFill>
        <p:spPr>
          <a:xfrm>
            <a:off x="10579764" y="1720246"/>
            <a:ext cx="720000" cy="720000"/>
          </a:xfrm>
          <a:prstGeom prst="rect">
            <a:avLst/>
          </a:prstGeom>
        </p:spPr>
      </p:pic>
      <p:sp>
        <p:nvSpPr>
          <p:cNvPr id="19" name="TextBox 18">
            <a:extLst>
              <a:ext uri="{FF2B5EF4-FFF2-40B4-BE49-F238E27FC236}">
                <a16:creationId xmlns:a16="http://schemas.microsoft.com/office/drawing/2014/main" id="{1D048644-C6F7-E501-E4DB-60D1FC1C50DF}"/>
              </a:ext>
            </a:extLst>
          </p:cNvPr>
          <p:cNvSpPr txBox="1"/>
          <p:nvPr/>
        </p:nvSpPr>
        <p:spPr>
          <a:xfrm>
            <a:off x="9994476" y="2374137"/>
            <a:ext cx="1942446" cy="325089"/>
          </a:xfrm>
          <a:prstGeom prst="rect">
            <a:avLst/>
          </a:prstGeom>
          <a:noFill/>
        </p:spPr>
        <p:txBody>
          <a:bodyPr wrap="square" rtlCol="0">
            <a:spAutoFit/>
          </a:bodyPr>
          <a:lstStyle/>
          <a:p>
            <a:pPr algn="ctr">
              <a:lnSpc>
                <a:spcPct val="150000"/>
              </a:lnSpc>
            </a:pPr>
            <a:r>
              <a:rPr lang="en-US" sz="1100" dirty="0">
                <a:solidFill>
                  <a:srgbClr val="423300"/>
                </a:solidFill>
                <a:latin typeface="Poppins"/>
              </a:rPr>
              <a:t>198.251.27.18</a:t>
            </a:r>
          </a:p>
        </p:txBody>
      </p:sp>
      <p:sp>
        <p:nvSpPr>
          <p:cNvPr id="21" name="TextBox 20">
            <a:extLst>
              <a:ext uri="{FF2B5EF4-FFF2-40B4-BE49-F238E27FC236}">
                <a16:creationId xmlns:a16="http://schemas.microsoft.com/office/drawing/2014/main" id="{C0C93BD4-77B1-51B8-FDA5-70343F9DBB2B}"/>
              </a:ext>
            </a:extLst>
          </p:cNvPr>
          <p:cNvSpPr txBox="1"/>
          <p:nvPr/>
        </p:nvSpPr>
        <p:spPr>
          <a:xfrm>
            <a:off x="275715" y="5065138"/>
            <a:ext cx="1942446" cy="325089"/>
          </a:xfrm>
          <a:prstGeom prst="rect">
            <a:avLst/>
          </a:prstGeom>
          <a:noFill/>
        </p:spPr>
        <p:txBody>
          <a:bodyPr wrap="square" rtlCol="0">
            <a:spAutoFit/>
          </a:bodyPr>
          <a:lstStyle/>
          <a:p>
            <a:pPr algn="ctr">
              <a:lnSpc>
                <a:spcPct val="150000"/>
              </a:lnSpc>
            </a:pPr>
            <a:r>
              <a:rPr lang="en-US" sz="1100" dirty="0">
                <a:solidFill>
                  <a:srgbClr val="423300"/>
                </a:solidFill>
                <a:latin typeface="Poppins"/>
              </a:rPr>
              <a:t>148.35.26.18</a:t>
            </a:r>
          </a:p>
        </p:txBody>
      </p:sp>
      <p:pic>
        <p:nvPicPr>
          <p:cNvPr id="22" name="Picture 21">
            <a:extLst>
              <a:ext uri="{FF2B5EF4-FFF2-40B4-BE49-F238E27FC236}">
                <a16:creationId xmlns:a16="http://schemas.microsoft.com/office/drawing/2014/main" id="{3E395BA0-FCD1-DAED-1D8E-18C2693F4268}"/>
              </a:ext>
            </a:extLst>
          </p:cNvPr>
          <p:cNvPicPr>
            <a:picLocks noChangeAspect="1"/>
          </p:cNvPicPr>
          <p:nvPr/>
        </p:nvPicPr>
        <p:blipFill>
          <a:blip r:embed="rId6"/>
          <a:stretch>
            <a:fillRect/>
          </a:stretch>
        </p:blipFill>
        <p:spPr>
          <a:xfrm>
            <a:off x="6930690" y="1654137"/>
            <a:ext cx="720000" cy="720000"/>
          </a:xfrm>
          <a:prstGeom prst="rect">
            <a:avLst/>
          </a:prstGeom>
        </p:spPr>
      </p:pic>
      <p:sp>
        <p:nvSpPr>
          <p:cNvPr id="25" name="TextBox 24">
            <a:extLst>
              <a:ext uri="{FF2B5EF4-FFF2-40B4-BE49-F238E27FC236}">
                <a16:creationId xmlns:a16="http://schemas.microsoft.com/office/drawing/2014/main" id="{A9979977-18BD-A1D8-7E0F-9E48F83FB9E9}"/>
              </a:ext>
            </a:extLst>
          </p:cNvPr>
          <p:cNvSpPr txBox="1"/>
          <p:nvPr/>
        </p:nvSpPr>
        <p:spPr>
          <a:xfrm>
            <a:off x="3709152" y="5065138"/>
            <a:ext cx="1942446" cy="325089"/>
          </a:xfrm>
          <a:prstGeom prst="rect">
            <a:avLst/>
          </a:prstGeom>
          <a:noFill/>
        </p:spPr>
        <p:txBody>
          <a:bodyPr wrap="square" rtlCol="0">
            <a:spAutoFit/>
          </a:bodyPr>
          <a:lstStyle/>
          <a:p>
            <a:pPr algn="ctr">
              <a:lnSpc>
                <a:spcPct val="150000"/>
              </a:lnSpc>
            </a:pPr>
            <a:r>
              <a:rPr lang="en-US" sz="1100" dirty="0">
                <a:solidFill>
                  <a:srgbClr val="423300"/>
                </a:solidFill>
                <a:latin typeface="Poppins"/>
              </a:rPr>
              <a:t>201.38.67.18</a:t>
            </a:r>
          </a:p>
        </p:txBody>
      </p:sp>
      <p:pic>
        <p:nvPicPr>
          <p:cNvPr id="26" name="Picture 25">
            <a:extLst>
              <a:ext uri="{FF2B5EF4-FFF2-40B4-BE49-F238E27FC236}">
                <a16:creationId xmlns:a16="http://schemas.microsoft.com/office/drawing/2014/main" id="{2CE59FD7-BBA2-915E-6E45-DB07CAFA08E3}"/>
              </a:ext>
            </a:extLst>
          </p:cNvPr>
          <p:cNvPicPr>
            <a:picLocks noChangeAspect="1"/>
          </p:cNvPicPr>
          <p:nvPr/>
        </p:nvPicPr>
        <p:blipFill>
          <a:blip r:embed="rId6"/>
          <a:stretch>
            <a:fillRect/>
          </a:stretch>
        </p:blipFill>
        <p:spPr>
          <a:xfrm>
            <a:off x="4314309" y="4351156"/>
            <a:ext cx="720000" cy="720000"/>
          </a:xfrm>
          <a:prstGeom prst="rect">
            <a:avLst/>
          </a:prstGeom>
        </p:spPr>
      </p:pic>
      <p:sp>
        <p:nvSpPr>
          <p:cNvPr id="27" name="TextBox 26">
            <a:extLst>
              <a:ext uri="{FF2B5EF4-FFF2-40B4-BE49-F238E27FC236}">
                <a16:creationId xmlns:a16="http://schemas.microsoft.com/office/drawing/2014/main" id="{6FEED640-BCD1-AC5F-A443-7234E1878C9A}"/>
              </a:ext>
            </a:extLst>
          </p:cNvPr>
          <p:cNvSpPr txBox="1"/>
          <p:nvPr/>
        </p:nvSpPr>
        <p:spPr>
          <a:xfrm>
            <a:off x="6318403" y="2374137"/>
            <a:ext cx="1942446" cy="325089"/>
          </a:xfrm>
          <a:prstGeom prst="rect">
            <a:avLst/>
          </a:prstGeom>
          <a:noFill/>
        </p:spPr>
        <p:txBody>
          <a:bodyPr wrap="square" rtlCol="0">
            <a:spAutoFit/>
          </a:bodyPr>
          <a:lstStyle/>
          <a:p>
            <a:pPr algn="ctr">
              <a:lnSpc>
                <a:spcPct val="150000"/>
              </a:lnSpc>
            </a:pPr>
            <a:r>
              <a:rPr lang="en-US" sz="1100" dirty="0">
                <a:solidFill>
                  <a:srgbClr val="423300"/>
                </a:solidFill>
                <a:latin typeface="Poppins"/>
              </a:rPr>
              <a:t>195.32.27.18</a:t>
            </a:r>
          </a:p>
        </p:txBody>
      </p:sp>
    </p:spTree>
    <p:extLst>
      <p:ext uri="{BB962C8B-B14F-4D97-AF65-F5344CB8AC3E}">
        <p14:creationId xmlns:p14="http://schemas.microsoft.com/office/powerpoint/2010/main" val="34057523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3241</TotalTime>
  <Words>390</Words>
  <Application>Microsoft Macintosh PowerPoint</Application>
  <PresentationFormat>Widescreen</PresentationFormat>
  <Paragraphs>44</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Poppins</vt:lpstr>
      <vt:lpstr>Poppins SemiBold</vt:lpstr>
      <vt:lpstr>Office Theme</vt:lpstr>
      <vt:lpstr>What Is The  Internet?</vt:lpstr>
      <vt:lpstr>Computers Can Connect</vt:lpstr>
      <vt:lpstr>Discovery Of TCP/IP</vt:lpstr>
      <vt:lpstr>How TCP/IP Works?</vt:lpstr>
      <vt:lpstr>What IP Address Looks Like?</vt:lpstr>
      <vt:lpstr>What Happens When You Send Data?</vt:lpstr>
      <vt:lpstr>Internet is Network of Networks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NESTJS</dc:title>
  <dc:creator>Microsoft Office User</dc:creator>
  <cp:lastModifiedBy>Manik Bajaj</cp:lastModifiedBy>
  <cp:revision>285</cp:revision>
  <dcterms:created xsi:type="dcterms:W3CDTF">2024-02-28T11:24:07Z</dcterms:created>
  <dcterms:modified xsi:type="dcterms:W3CDTF">2024-08-27T09:17:32Z</dcterms:modified>
</cp:coreProperties>
</file>