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10" r:id="rId3"/>
    <p:sldId id="312" r:id="rId4"/>
    <p:sldId id="313" r:id="rId5"/>
    <p:sldId id="314" r:id="rId6"/>
    <p:sldId id="315" r:id="rId7"/>
    <p:sldId id="31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3300"/>
    <a:srgbClr val="745A00"/>
    <a:srgbClr val="C55A11"/>
    <a:srgbClr val="AD6513"/>
    <a:srgbClr val="FCC613"/>
    <a:srgbClr val="FFDD6D"/>
    <a:srgbClr val="DD53F8"/>
    <a:srgbClr val="E100FF"/>
    <a:srgbClr val="E85EF9"/>
    <a:srgbClr val="BB3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4"/>
    <p:restoredTop sz="94653"/>
  </p:normalViewPr>
  <p:slideViewPr>
    <p:cSldViewPr snapToGrid="0" showGuides="1">
      <p:cViewPr varScale="1">
        <p:scale>
          <a:sx n="146" d="100"/>
          <a:sy n="146" d="100"/>
        </p:scale>
        <p:origin x="752" y="1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emf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emf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emf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sv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emf"/><Relationship Id="rId7" Type="http://schemas.openxmlformats.org/officeDocument/2006/relationships/image" Target="../media/image2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Port Numbers And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Request Response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2DCE46-4D3D-048C-110E-664919AF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81" y="194051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60827" y="586221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18" y="36081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045088" y="6065897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The Complete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Request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11C970-52B4-94D8-5B03-5F541A4C2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25" y="2518200"/>
            <a:ext cx="910800" cy="910800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1497C6CC-3DFB-E39D-8B29-30D1F660F24D}"/>
              </a:ext>
            </a:extLst>
          </p:cNvPr>
          <p:cNvSpPr txBox="1"/>
          <p:nvPr/>
        </p:nvSpPr>
        <p:spPr>
          <a:xfrm>
            <a:off x="171443" y="3610452"/>
            <a:ext cx="2728548" cy="34624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"/>
              </a:rPr>
              <a:t>Client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7FCE6D2A-3942-536E-97EA-021AB9650169}"/>
              </a:ext>
            </a:extLst>
          </p:cNvPr>
          <p:cNvSpPr txBox="1"/>
          <p:nvPr/>
        </p:nvSpPr>
        <p:spPr>
          <a:xfrm>
            <a:off x="7252856" y="3624840"/>
            <a:ext cx="2022044" cy="34624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"/>
              </a:rPr>
              <a:t>DNS Server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4BB457-CFDF-6ED6-E2F3-1EB3573D6956}"/>
              </a:ext>
            </a:extLst>
          </p:cNvPr>
          <p:cNvCxnSpPr>
            <a:cxnSpLocks/>
          </p:cNvCxnSpPr>
          <p:nvPr/>
        </p:nvCxnSpPr>
        <p:spPr>
          <a:xfrm>
            <a:off x="2255557" y="3083212"/>
            <a:ext cx="196813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5">
            <a:extLst>
              <a:ext uri="{FF2B5EF4-FFF2-40B4-BE49-F238E27FC236}">
                <a16:creationId xmlns:a16="http://schemas.microsoft.com/office/drawing/2014/main" id="{E790A8AD-01D2-F181-0189-21ADFABAFC42}"/>
              </a:ext>
            </a:extLst>
          </p:cNvPr>
          <p:cNvSpPr txBox="1"/>
          <p:nvPr/>
        </p:nvSpPr>
        <p:spPr>
          <a:xfrm>
            <a:off x="3502678" y="3623245"/>
            <a:ext cx="2728548" cy="34624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"/>
              </a:rPr>
              <a:t>ISP – Internet Service Provider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159E0EC2-DC70-1781-7A00-3CFDE5AB3CE7}"/>
              </a:ext>
            </a:extLst>
          </p:cNvPr>
          <p:cNvSpPr txBox="1"/>
          <p:nvPr/>
        </p:nvSpPr>
        <p:spPr>
          <a:xfrm>
            <a:off x="3645541" y="4073244"/>
            <a:ext cx="2515846" cy="62324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745A00"/>
                </a:solidFill>
                <a:latin typeface="Poppins"/>
              </a:rPr>
              <a:t>AT&amp;T (US) </a:t>
            </a:r>
            <a:br>
              <a:rPr lang="en-US" sz="1200" dirty="0">
                <a:solidFill>
                  <a:srgbClr val="745A00"/>
                </a:solidFill>
                <a:latin typeface="Poppins"/>
              </a:rPr>
            </a:br>
            <a:r>
              <a:rPr lang="en-US" sz="1200" dirty="0">
                <a:solidFill>
                  <a:srgbClr val="745A00"/>
                </a:solidFill>
                <a:latin typeface="Poppins"/>
              </a:rPr>
              <a:t>Verizon (US)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8F0E3D-1EA7-92F5-D515-381F2CBA2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570" y="2495947"/>
            <a:ext cx="900000" cy="9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707046-169F-82F4-BF68-E0B60B577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9601" y="2516810"/>
            <a:ext cx="900000" cy="900000"/>
          </a:xfrm>
          <a:prstGeom prst="rect">
            <a:avLst/>
          </a:prstGeom>
        </p:spPr>
      </p:pic>
      <p:sp>
        <p:nvSpPr>
          <p:cNvPr id="19" name="TextBox 10">
            <a:extLst>
              <a:ext uri="{FF2B5EF4-FFF2-40B4-BE49-F238E27FC236}">
                <a16:creationId xmlns:a16="http://schemas.microsoft.com/office/drawing/2014/main" id="{1DC247C7-91B2-2FD0-12A1-1DAA870E0CCE}"/>
              </a:ext>
            </a:extLst>
          </p:cNvPr>
          <p:cNvSpPr txBox="1"/>
          <p:nvPr/>
        </p:nvSpPr>
        <p:spPr>
          <a:xfrm>
            <a:off x="547270" y="4055826"/>
            <a:ext cx="1976582" cy="34624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745A00"/>
                </a:solidFill>
                <a:latin typeface="Poppins"/>
              </a:rPr>
              <a:t>https://</a:t>
            </a:r>
            <a:r>
              <a:rPr lang="en-US" sz="1200" dirty="0" err="1">
                <a:solidFill>
                  <a:srgbClr val="745A00"/>
                </a:solidFill>
                <a:latin typeface="Poppins"/>
              </a:rPr>
              <a:t>google.com</a:t>
            </a:r>
            <a:endParaRPr lang="en-US" sz="1200" dirty="0">
              <a:solidFill>
                <a:srgbClr val="745A00"/>
              </a:solidFill>
              <a:latin typeface="Poppin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70E878-1161-5A94-90B5-1C8EE3DC55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5988" y="2769700"/>
            <a:ext cx="775152" cy="7751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C359DA-5AC2-B86C-C7C7-E4430C1CC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1570" y="2137549"/>
            <a:ext cx="504000" cy="504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589293-1526-4161-D461-DF6EC426BBD3}"/>
              </a:ext>
            </a:extLst>
          </p:cNvPr>
          <p:cNvSpPr txBox="1"/>
          <p:nvPr/>
        </p:nvSpPr>
        <p:spPr>
          <a:xfrm>
            <a:off x="10032051" y="3621388"/>
            <a:ext cx="202204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"/>
              </a:rPr>
              <a:t>Google 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43D221-45F5-BA2A-2977-D53BDCA21034}"/>
              </a:ext>
            </a:extLst>
          </p:cNvPr>
          <p:cNvCxnSpPr>
            <a:cxnSpLocks/>
          </p:cNvCxnSpPr>
          <p:nvPr/>
        </p:nvCxnSpPr>
        <p:spPr>
          <a:xfrm>
            <a:off x="5503854" y="3083212"/>
            <a:ext cx="196813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10DCC6-9407-58A7-09B3-01C8D6EB1D99}"/>
              </a:ext>
            </a:extLst>
          </p:cNvPr>
          <p:cNvCxnSpPr>
            <a:cxnSpLocks/>
          </p:cNvCxnSpPr>
          <p:nvPr/>
        </p:nvCxnSpPr>
        <p:spPr>
          <a:xfrm>
            <a:off x="8802075" y="3083212"/>
            <a:ext cx="166420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96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551268" y="895887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231387" y="5985802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747477" y="5957811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How Do Servers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Understand Requests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497C6CC-3DFB-E39D-8B29-30D1F660F24D}"/>
              </a:ext>
            </a:extLst>
          </p:cNvPr>
          <p:cNvSpPr txBox="1"/>
          <p:nvPr/>
        </p:nvSpPr>
        <p:spPr>
          <a:xfrm>
            <a:off x="1590556" y="3984921"/>
            <a:ext cx="2728548" cy="34624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"/>
              </a:rPr>
              <a:t>Client (Web Browser)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70E878-1161-5A94-90B5-1C8EE3DC5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063" y="3144169"/>
            <a:ext cx="775152" cy="7751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589293-1526-4161-D461-DF6EC426BBD3}"/>
              </a:ext>
            </a:extLst>
          </p:cNvPr>
          <p:cNvSpPr txBox="1"/>
          <p:nvPr/>
        </p:nvSpPr>
        <p:spPr>
          <a:xfrm>
            <a:off x="8177126" y="3995857"/>
            <a:ext cx="202204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"/>
              </a:rPr>
              <a:t>Google Server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CA7F31-FADF-109E-185D-4286FB6B5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830" y="3109321"/>
            <a:ext cx="810000" cy="810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585AD5-3A84-BB70-A151-865D7E348845}"/>
              </a:ext>
            </a:extLst>
          </p:cNvPr>
          <p:cNvCxnSpPr>
            <a:cxnSpLocks/>
          </p:cNvCxnSpPr>
          <p:nvPr/>
        </p:nvCxnSpPr>
        <p:spPr>
          <a:xfrm>
            <a:off x="3805682" y="3465513"/>
            <a:ext cx="451100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99F50F-BA64-68D3-4B02-8C5FBBFEA29F}"/>
              </a:ext>
            </a:extLst>
          </p:cNvPr>
          <p:cNvSpPr txBox="1"/>
          <p:nvPr/>
        </p:nvSpPr>
        <p:spPr>
          <a:xfrm>
            <a:off x="5242560" y="3109321"/>
            <a:ext cx="170688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HTTP / HTTPS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8CC52-7F79-92B9-16D2-8415930E5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193" y="3622472"/>
            <a:ext cx="572589" cy="5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85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9357291" y="16436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231387" y="5985802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730059" y="6141613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Introducing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Port Numbers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70E878-1161-5A94-90B5-1C8EE3DC5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4737" y="3422851"/>
            <a:ext cx="775152" cy="7751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589293-1526-4161-D461-DF6EC426BBD3}"/>
              </a:ext>
            </a:extLst>
          </p:cNvPr>
          <p:cNvSpPr txBox="1"/>
          <p:nvPr/>
        </p:nvSpPr>
        <p:spPr>
          <a:xfrm>
            <a:off x="9770800" y="4274539"/>
            <a:ext cx="202204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"/>
              </a:rPr>
              <a:t>Google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3E4B42-00C2-9540-ED0A-1F265DAB5108}"/>
              </a:ext>
            </a:extLst>
          </p:cNvPr>
          <p:cNvSpPr txBox="1"/>
          <p:nvPr/>
        </p:nvSpPr>
        <p:spPr>
          <a:xfrm>
            <a:off x="490175" y="804246"/>
            <a:ext cx="829088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745A00"/>
                </a:solidFill>
                <a:latin typeface="Poppins"/>
              </a:rPr>
              <a:t>A port number is a numerical identifier used in networking to specify a particular service or application on a device, enabling data routing.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5931C5-6CE9-F217-4D2E-C8C80753C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872" y="2164350"/>
            <a:ext cx="540000" cy="5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E4EF93-6FDB-6436-0AA9-165AB8642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872" y="3096167"/>
            <a:ext cx="540000" cy="5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5F5181-11F9-9D4D-04A2-5F6B34511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872" y="4001859"/>
            <a:ext cx="540000" cy="54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3F55B4-24C9-BD94-146E-FBD93E6F2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872" y="4933676"/>
            <a:ext cx="540000" cy="54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3BF5A2C-65AF-6486-5FC6-731CD9A45B7B}"/>
              </a:ext>
            </a:extLst>
          </p:cNvPr>
          <p:cNvSpPr txBox="1"/>
          <p:nvPr/>
        </p:nvSpPr>
        <p:spPr>
          <a:xfrm>
            <a:off x="7523989" y="5737571"/>
            <a:ext cx="202204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"/>
              </a:rPr>
              <a:t>Virtual Ports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728DE2-A8EE-7E61-7DDB-61C6B5BA624B}"/>
              </a:ext>
            </a:extLst>
          </p:cNvPr>
          <p:cNvSpPr txBox="1"/>
          <p:nvPr/>
        </p:nvSpPr>
        <p:spPr>
          <a:xfrm>
            <a:off x="7722872" y="2280257"/>
            <a:ext cx="5400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:80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588089-1411-C971-F102-7A68443C934D}"/>
              </a:ext>
            </a:extLst>
          </p:cNvPr>
          <p:cNvSpPr txBox="1"/>
          <p:nvPr/>
        </p:nvSpPr>
        <p:spPr>
          <a:xfrm>
            <a:off x="7722872" y="3203365"/>
            <a:ext cx="5400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:443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382400-1F7B-5BDA-A0F9-13674BAC31C4}"/>
              </a:ext>
            </a:extLst>
          </p:cNvPr>
          <p:cNvSpPr txBox="1"/>
          <p:nvPr/>
        </p:nvSpPr>
        <p:spPr>
          <a:xfrm>
            <a:off x="7637423" y="4100347"/>
            <a:ext cx="6254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:3306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2A7F62-2CAA-C7A7-489C-7D5A32665E77}"/>
              </a:ext>
            </a:extLst>
          </p:cNvPr>
          <p:cNvSpPr txBox="1"/>
          <p:nvPr/>
        </p:nvSpPr>
        <p:spPr>
          <a:xfrm>
            <a:off x="7722872" y="5049581"/>
            <a:ext cx="5400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:21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B503CB9-D64F-735C-40F6-94B621B273DE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rot="10800000">
            <a:off x="8802873" y="2434351"/>
            <a:ext cx="1571865" cy="137607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37584833-8357-8802-ED31-4393C159DCA7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rot="10800000">
            <a:off x="8802873" y="3366167"/>
            <a:ext cx="1571865" cy="4442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DB28BC4-B4A7-41AE-E1B7-3E558C8AA79F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rot="10800000" flipV="1">
            <a:off x="8802873" y="3810427"/>
            <a:ext cx="1571865" cy="46143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A4DE91D-B699-EA81-7E6E-8FD903AF8C53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rot="10800000" flipV="1">
            <a:off x="8802873" y="3810426"/>
            <a:ext cx="1571865" cy="13932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1A9D586-2655-66BA-CF13-75B7AB3F9AD0}"/>
              </a:ext>
            </a:extLst>
          </p:cNvPr>
          <p:cNvSpPr txBox="1"/>
          <p:nvPr/>
        </p:nvSpPr>
        <p:spPr>
          <a:xfrm>
            <a:off x="803689" y="2166465"/>
            <a:ext cx="575387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"/>
              </a:rPr>
              <a:t>Port 80: HTTP (Hypertext Transfer Protocol)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43FFC-E37A-7C1D-30A1-E98509F5006F}"/>
              </a:ext>
            </a:extLst>
          </p:cNvPr>
          <p:cNvSpPr txBox="1"/>
          <p:nvPr/>
        </p:nvSpPr>
        <p:spPr>
          <a:xfrm>
            <a:off x="803689" y="1906376"/>
            <a:ext cx="575387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/>
              <a:t>http://google.com:80</a:t>
            </a:r>
            <a:endParaRPr lang="en-US" sz="1200" dirty="0">
              <a:solidFill>
                <a:srgbClr val="423300"/>
              </a:solidFill>
              <a:latin typeface="Poppin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F36E74-3D35-B134-28EB-A7E454483701}"/>
              </a:ext>
            </a:extLst>
          </p:cNvPr>
          <p:cNvSpPr txBox="1"/>
          <p:nvPr/>
        </p:nvSpPr>
        <p:spPr>
          <a:xfrm>
            <a:off x="803689" y="2463961"/>
            <a:ext cx="6607311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745A00"/>
                </a:solidFill>
                <a:latin typeface="Poppins"/>
              </a:rPr>
              <a:t>Port 80 handles unencrypted web traffic using the HTTP protocol for web page transmission.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C9E8A9-56C2-FA47-4334-90D9A73AC389}"/>
              </a:ext>
            </a:extLst>
          </p:cNvPr>
          <p:cNvSpPr txBox="1"/>
          <p:nvPr/>
        </p:nvSpPr>
        <p:spPr>
          <a:xfrm>
            <a:off x="803689" y="3125634"/>
            <a:ext cx="575387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"/>
              </a:rPr>
              <a:t>Port 443: HTTPS (HTTP Secure)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39A671-0BD0-F3A6-0D00-E59FC8DE3F18}"/>
              </a:ext>
            </a:extLst>
          </p:cNvPr>
          <p:cNvSpPr txBox="1"/>
          <p:nvPr/>
        </p:nvSpPr>
        <p:spPr>
          <a:xfrm>
            <a:off x="803689" y="2865545"/>
            <a:ext cx="5753871" cy="34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/>
              <a:t>https://google.com:443</a:t>
            </a:r>
            <a:endParaRPr lang="en-US" sz="1200" dirty="0">
              <a:solidFill>
                <a:srgbClr val="423300"/>
              </a:solidFill>
              <a:latin typeface="Poppin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B1D99B-2EB5-4C67-5576-F0E674905395}"/>
              </a:ext>
            </a:extLst>
          </p:cNvPr>
          <p:cNvSpPr txBox="1"/>
          <p:nvPr/>
        </p:nvSpPr>
        <p:spPr>
          <a:xfrm>
            <a:off x="803689" y="3423130"/>
            <a:ext cx="6607311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745A00"/>
                </a:solidFill>
                <a:latin typeface="Poppins"/>
              </a:rPr>
              <a:t>Port 443 enables secure, encrypted web communication via HTTPS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E134B1-89E4-E73F-DA73-23E2C683524A}"/>
              </a:ext>
            </a:extLst>
          </p:cNvPr>
          <p:cNvSpPr txBox="1"/>
          <p:nvPr/>
        </p:nvSpPr>
        <p:spPr>
          <a:xfrm>
            <a:off x="803689" y="4074866"/>
            <a:ext cx="575387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"/>
              </a:rPr>
              <a:t>Port 3306: MySQL 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21A682-8E0C-804A-328C-C86DC5DA93A1}"/>
              </a:ext>
            </a:extLst>
          </p:cNvPr>
          <p:cNvSpPr txBox="1"/>
          <p:nvPr/>
        </p:nvSpPr>
        <p:spPr>
          <a:xfrm>
            <a:off x="803689" y="3814777"/>
            <a:ext cx="5753871" cy="34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 err="1"/>
              <a:t>mysql</a:t>
            </a:r>
            <a:r>
              <a:rPr lang="en-IN" sz="1200" dirty="0"/>
              <a:t>://username:password@localhost:3306</a:t>
            </a:r>
            <a:endParaRPr lang="en-US" sz="1200" dirty="0">
              <a:solidFill>
                <a:srgbClr val="423300"/>
              </a:solidFill>
              <a:latin typeface="Poppin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2A69F8-CFCB-3A19-79BC-C0A684701740}"/>
              </a:ext>
            </a:extLst>
          </p:cNvPr>
          <p:cNvSpPr txBox="1"/>
          <p:nvPr/>
        </p:nvSpPr>
        <p:spPr>
          <a:xfrm>
            <a:off x="803689" y="4372362"/>
            <a:ext cx="6607311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745A00"/>
                </a:solidFill>
                <a:latin typeface="Poppins"/>
              </a:rPr>
              <a:t>Port 3306 is the default port for MySQL database connections.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1CBB69-EF82-9855-C8DA-36F2D2529F96}"/>
              </a:ext>
            </a:extLst>
          </p:cNvPr>
          <p:cNvSpPr txBox="1"/>
          <p:nvPr/>
        </p:nvSpPr>
        <p:spPr>
          <a:xfrm>
            <a:off x="803689" y="5067642"/>
            <a:ext cx="575387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"/>
              </a:rPr>
              <a:t>Port 21: FTP (File Transfer Protocol)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B846BC-91ED-9A58-F6DA-2B29B8D50661}"/>
              </a:ext>
            </a:extLst>
          </p:cNvPr>
          <p:cNvSpPr txBox="1"/>
          <p:nvPr/>
        </p:nvSpPr>
        <p:spPr>
          <a:xfrm>
            <a:off x="803689" y="4807553"/>
            <a:ext cx="575387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/>
              <a:t>ftp://username:password@ftp.example.com:21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37BC02-6C2F-C105-5531-981F7ACA107D}"/>
              </a:ext>
            </a:extLst>
          </p:cNvPr>
          <p:cNvSpPr txBox="1"/>
          <p:nvPr/>
        </p:nvSpPr>
        <p:spPr>
          <a:xfrm>
            <a:off x="803689" y="5365138"/>
            <a:ext cx="6607311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745A00"/>
                </a:solidFill>
                <a:latin typeface="Poppins"/>
              </a:rPr>
              <a:t>Port 21 is used for FTP control commands, managing file transfers.</a:t>
            </a:r>
          </a:p>
        </p:txBody>
      </p:sp>
    </p:spTree>
    <p:extLst>
      <p:ext uri="{BB962C8B-B14F-4D97-AF65-F5344CB8AC3E}">
        <p14:creationId xmlns:p14="http://schemas.microsoft.com/office/powerpoint/2010/main" val="3493492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9357291" y="16436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231387" y="5985802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730059" y="6141613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How Server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Processes Request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70E878-1161-5A94-90B5-1C8EE3DC5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018" y="3202572"/>
            <a:ext cx="775152" cy="7751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589293-1526-4161-D461-DF6EC426BBD3}"/>
              </a:ext>
            </a:extLst>
          </p:cNvPr>
          <p:cNvSpPr txBox="1"/>
          <p:nvPr/>
        </p:nvSpPr>
        <p:spPr>
          <a:xfrm>
            <a:off x="5257081" y="4054260"/>
            <a:ext cx="202204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"/>
              </a:rPr>
              <a:t>Google 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5931C5-6CE9-F217-4D2E-C8C80753C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788" y="3304707"/>
            <a:ext cx="540000" cy="54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9728DE2-A8EE-7E61-7DDB-61C6B5BA624B}"/>
              </a:ext>
            </a:extLst>
          </p:cNvPr>
          <p:cNvSpPr txBox="1"/>
          <p:nvPr/>
        </p:nvSpPr>
        <p:spPr>
          <a:xfrm>
            <a:off x="3539788" y="4038793"/>
            <a:ext cx="5400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:80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B503CB9-D64F-735C-40F6-94B621B273DE}"/>
              </a:ext>
            </a:extLst>
          </p:cNvPr>
          <p:cNvCxnSpPr>
            <a:cxnSpLocks/>
          </p:cNvCxnSpPr>
          <p:nvPr/>
        </p:nvCxnSpPr>
        <p:spPr>
          <a:xfrm>
            <a:off x="4194708" y="3435932"/>
            <a:ext cx="1571865" cy="1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">
            <a:extLst>
              <a:ext uri="{FF2B5EF4-FFF2-40B4-BE49-F238E27FC236}">
                <a16:creationId xmlns:a16="http://schemas.microsoft.com/office/drawing/2014/main" id="{85649B59-23E9-BB3F-D062-A51555691EB9}"/>
              </a:ext>
            </a:extLst>
          </p:cNvPr>
          <p:cNvSpPr txBox="1"/>
          <p:nvPr/>
        </p:nvSpPr>
        <p:spPr>
          <a:xfrm>
            <a:off x="-10716" y="4054111"/>
            <a:ext cx="2728548" cy="34624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"/>
              </a:rPr>
              <a:t>Client (Web Browser)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ACFFF-69F2-F6A1-ED64-5AA6F997C1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58" y="3178511"/>
            <a:ext cx="810000" cy="81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36F988-5792-7F31-88A1-442C246703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0355" y="3230025"/>
            <a:ext cx="720000" cy="72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6B856CA-4650-D5FA-19CC-09788263374E}"/>
              </a:ext>
            </a:extLst>
          </p:cNvPr>
          <p:cNvSpPr txBox="1"/>
          <p:nvPr/>
        </p:nvSpPr>
        <p:spPr>
          <a:xfrm>
            <a:off x="7943340" y="4038792"/>
            <a:ext cx="140480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"/>
              </a:rPr>
              <a:t>html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5FC392D-FADF-1E92-8586-3BFCAAD860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5871" y="3334111"/>
            <a:ext cx="720000" cy="720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F057B4-0379-C03A-0F00-6D3369DF3FCF}"/>
              </a:ext>
            </a:extLst>
          </p:cNvPr>
          <p:cNvCxnSpPr>
            <a:cxnSpLocks/>
          </p:cNvCxnSpPr>
          <p:nvPr/>
        </p:nvCxnSpPr>
        <p:spPr>
          <a:xfrm>
            <a:off x="6759018" y="3435932"/>
            <a:ext cx="147174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A4D0905-68D2-7A3C-5CCF-8C31473BCEEF}"/>
              </a:ext>
            </a:extLst>
          </p:cNvPr>
          <p:cNvCxnSpPr>
            <a:cxnSpLocks/>
          </p:cNvCxnSpPr>
          <p:nvPr/>
        </p:nvCxnSpPr>
        <p:spPr>
          <a:xfrm>
            <a:off x="9060355" y="3435932"/>
            <a:ext cx="147174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ACE482-47C6-73E4-8AB5-ED209D482A6B}"/>
              </a:ext>
            </a:extLst>
          </p:cNvPr>
          <p:cNvCxnSpPr>
            <a:cxnSpLocks/>
          </p:cNvCxnSpPr>
          <p:nvPr/>
        </p:nvCxnSpPr>
        <p:spPr>
          <a:xfrm>
            <a:off x="1953121" y="3435932"/>
            <a:ext cx="147174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31C3720-0CA4-4691-83CE-45A9A5CF81B6}"/>
              </a:ext>
            </a:extLst>
          </p:cNvPr>
          <p:cNvSpPr txBox="1"/>
          <p:nvPr/>
        </p:nvSpPr>
        <p:spPr>
          <a:xfrm>
            <a:off x="10285946" y="4038792"/>
            <a:ext cx="140480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err="1">
                <a:solidFill>
                  <a:srgbClr val="423300"/>
                </a:solidFill>
                <a:latin typeface="Poppins"/>
              </a:rPr>
              <a:t>index.html</a:t>
            </a:r>
            <a:endParaRPr lang="en-US" sz="1200" b="1" dirty="0">
              <a:solidFill>
                <a:srgbClr val="423300"/>
              </a:solidFill>
              <a:latin typeface="Poppin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B099FBF-6C71-AADE-BB2B-3616156EDE89}"/>
              </a:ext>
            </a:extLst>
          </p:cNvPr>
          <p:cNvGrpSpPr/>
          <p:nvPr/>
        </p:nvGrpSpPr>
        <p:grpSpPr>
          <a:xfrm flipH="1">
            <a:off x="1953121" y="3732024"/>
            <a:ext cx="8578981" cy="123"/>
            <a:chOff x="2083756" y="3958452"/>
            <a:chExt cx="8578981" cy="123"/>
          </a:xfrm>
        </p:grpSpPr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1D8344A5-361B-8FEB-6362-6C90402582DE}"/>
                </a:ext>
              </a:extLst>
            </p:cNvPr>
            <p:cNvCxnSpPr>
              <a:cxnSpLocks/>
            </p:cNvCxnSpPr>
            <p:nvPr/>
          </p:nvCxnSpPr>
          <p:spPr>
            <a:xfrm>
              <a:off x="4325343" y="3958452"/>
              <a:ext cx="1571865" cy="12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2A94C3-CB32-A3C4-6B7E-5586F2A19957}"/>
                </a:ext>
              </a:extLst>
            </p:cNvPr>
            <p:cNvCxnSpPr>
              <a:cxnSpLocks/>
            </p:cNvCxnSpPr>
            <p:nvPr/>
          </p:nvCxnSpPr>
          <p:spPr>
            <a:xfrm>
              <a:off x="6889653" y="3958452"/>
              <a:ext cx="1471747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AE0D0C5-EC5B-5D42-7675-5FCC9D047769}"/>
                </a:ext>
              </a:extLst>
            </p:cNvPr>
            <p:cNvCxnSpPr>
              <a:cxnSpLocks/>
            </p:cNvCxnSpPr>
            <p:nvPr/>
          </p:nvCxnSpPr>
          <p:spPr>
            <a:xfrm>
              <a:off x="9190990" y="3958452"/>
              <a:ext cx="1471747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D9D0FFE-4CD9-E000-8C37-CA6551426A20}"/>
                </a:ext>
              </a:extLst>
            </p:cNvPr>
            <p:cNvCxnSpPr>
              <a:cxnSpLocks/>
            </p:cNvCxnSpPr>
            <p:nvPr/>
          </p:nvCxnSpPr>
          <p:spPr>
            <a:xfrm>
              <a:off x="2083756" y="3958452"/>
              <a:ext cx="1471747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9769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6945017" y="611541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982552" y="606386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350366" y="1018037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Web Server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Software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70E878-1161-5A94-90B5-1C8EE3DC5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018" y="3202572"/>
            <a:ext cx="775152" cy="7751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589293-1526-4161-D461-DF6EC426BBD3}"/>
              </a:ext>
            </a:extLst>
          </p:cNvPr>
          <p:cNvSpPr txBox="1"/>
          <p:nvPr/>
        </p:nvSpPr>
        <p:spPr>
          <a:xfrm>
            <a:off x="5257081" y="4054260"/>
            <a:ext cx="202204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"/>
              </a:rPr>
              <a:t>Google 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5931C5-6CE9-F217-4D2E-C8C80753C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788" y="3304707"/>
            <a:ext cx="540000" cy="54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9728DE2-A8EE-7E61-7DDB-61C6B5BA624B}"/>
              </a:ext>
            </a:extLst>
          </p:cNvPr>
          <p:cNvSpPr txBox="1"/>
          <p:nvPr/>
        </p:nvSpPr>
        <p:spPr>
          <a:xfrm>
            <a:off x="3539788" y="4038793"/>
            <a:ext cx="5400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:80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85649B59-23E9-BB3F-D062-A51555691EB9}"/>
              </a:ext>
            </a:extLst>
          </p:cNvPr>
          <p:cNvSpPr txBox="1"/>
          <p:nvPr/>
        </p:nvSpPr>
        <p:spPr>
          <a:xfrm>
            <a:off x="-10716" y="4054111"/>
            <a:ext cx="2728548" cy="34624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"/>
              </a:rPr>
              <a:t>Client (Web Browser)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ACFFF-69F2-F6A1-ED64-5AA6F997C1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58" y="3178511"/>
            <a:ext cx="810000" cy="81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36F988-5792-7F31-88A1-442C246703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0357" y="4539704"/>
            <a:ext cx="720000" cy="72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6B856CA-4650-D5FA-19CC-09788263374E}"/>
              </a:ext>
            </a:extLst>
          </p:cNvPr>
          <p:cNvSpPr txBox="1"/>
          <p:nvPr/>
        </p:nvSpPr>
        <p:spPr>
          <a:xfrm>
            <a:off x="7969469" y="5252672"/>
            <a:ext cx="140480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"/>
              </a:rPr>
              <a:t>html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5FC392D-FADF-1E92-8586-3BFCAAD860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5873" y="4547991"/>
            <a:ext cx="720000" cy="7200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A4D0905-68D2-7A3C-5CCF-8C31473BCEEF}"/>
              </a:ext>
            </a:extLst>
          </p:cNvPr>
          <p:cNvCxnSpPr>
            <a:cxnSpLocks/>
          </p:cNvCxnSpPr>
          <p:nvPr/>
        </p:nvCxnSpPr>
        <p:spPr>
          <a:xfrm>
            <a:off x="9121319" y="4797862"/>
            <a:ext cx="147174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ACE482-47C6-73E4-8AB5-ED209D482A6B}"/>
              </a:ext>
            </a:extLst>
          </p:cNvPr>
          <p:cNvCxnSpPr>
            <a:cxnSpLocks/>
          </p:cNvCxnSpPr>
          <p:nvPr/>
        </p:nvCxnSpPr>
        <p:spPr>
          <a:xfrm>
            <a:off x="1953121" y="3435932"/>
            <a:ext cx="147174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31C3720-0CA4-4691-83CE-45A9A5CF81B6}"/>
              </a:ext>
            </a:extLst>
          </p:cNvPr>
          <p:cNvSpPr txBox="1"/>
          <p:nvPr/>
        </p:nvSpPr>
        <p:spPr>
          <a:xfrm>
            <a:off x="10285948" y="5252672"/>
            <a:ext cx="140480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err="1">
                <a:solidFill>
                  <a:srgbClr val="423300"/>
                </a:solidFill>
                <a:latin typeface="Poppins"/>
              </a:rPr>
              <a:t>index.html</a:t>
            </a:r>
            <a:endParaRPr lang="en-US" sz="1200" b="1" dirty="0">
              <a:solidFill>
                <a:srgbClr val="423300"/>
              </a:solidFill>
              <a:latin typeface="Poppin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2A94C3-CB32-A3C4-6B7E-5586F2A19957}"/>
              </a:ext>
            </a:extLst>
          </p:cNvPr>
          <p:cNvCxnSpPr>
            <a:cxnSpLocks/>
          </p:cNvCxnSpPr>
          <p:nvPr/>
        </p:nvCxnSpPr>
        <p:spPr>
          <a:xfrm flipH="1">
            <a:off x="4228331" y="3749442"/>
            <a:ext cx="147174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E0D0C5-EC5B-5D42-7675-5FCC9D047769}"/>
              </a:ext>
            </a:extLst>
          </p:cNvPr>
          <p:cNvCxnSpPr>
            <a:cxnSpLocks/>
          </p:cNvCxnSpPr>
          <p:nvPr/>
        </p:nvCxnSpPr>
        <p:spPr>
          <a:xfrm flipH="1">
            <a:off x="1953121" y="3732024"/>
            <a:ext cx="147174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9D0FFE-4CD9-E000-8C37-CA6551426A20}"/>
              </a:ext>
            </a:extLst>
          </p:cNvPr>
          <p:cNvCxnSpPr>
            <a:cxnSpLocks/>
          </p:cNvCxnSpPr>
          <p:nvPr/>
        </p:nvCxnSpPr>
        <p:spPr>
          <a:xfrm flipH="1">
            <a:off x="9121319" y="5093954"/>
            <a:ext cx="147174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9797E69-3123-9126-283C-FAE4EEB4F89F}"/>
              </a:ext>
            </a:extLst>
          </p:cNvPr>
          <p:cNvSpPr/>
          <p:nvPr/>
        </p:nvSpPr>
        <p:spPr>
          <a:xfrm>
            <a:off x="7985761" y="4151327"/>
            <a:ext cx="3661446" cy="160214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651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8DE32-95DC-9486-04A1-D39D2DA0654F}"/>
              </a:ext>
            </a:extLst>
          </p:cNvPr>
          <p:cNvSpPr txBox="1"/>
          <p:nvPr/>
        </p:nvSpPr>
        <p:spPr>
          <a:xfrm>
            <a:off x="8510167" y="3779180"/>
            <a:ext cx="261213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Serving Correct Files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15C856-7DC4-88DC-D1F2-8C2583549DB3}"/>
              </a:ext>
            </a:extLst>
          </p:cNvPr>
          <p:cNvSpPr/>
          <p:nvPr/>
        </p:nvSpPr>
        <p:spPr>
          <a:xfrm>
            <a:off x="7985761" y="1068493"/>
            <a:ext cx="3661446" cy="160214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651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C2F0F-071C-AE7B-4351-2A8C50585C11}"/>
              </a:ext>
            </a:extLst>
          </p:cNvPr>
          <p:cNvSpPr txBox="1"/>
          <p:nvPr/>
        </p:nvSpPr>
        <p:spPr>
          <a:xfrm>
            <a:off x="8510167" y="696346"/>
            <a:ext cx="261213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Web Server Software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D55DA16-995A-8EA1-CA54-0847DF60DE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64014" y="1794398"/>
            <a:ext cx="1092200" cy="2286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F55A554-30ED-C8BB-4FE5-EB597F3EAE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35082" y="1610144"/>
            <a:ext cx="1367246" cy="519838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5A91E5E-AE31-8ED2-2A2E-13660CFE008E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6636170" y="1869563"/>
            <a:ext cx="1349591" cy="1720585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38D0A1C-1919-BB72-92F8-C374CF8348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36170" y="2576677"/>
            <a:ext cx="1345846" cy="1320050"/>
          </a:xfrm>
          <a:prstGeom prst="bentConnector3">
            <a:avLst>
              <a:gd name="adj1" fmla="val 28647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C9A98C-4C6A-9B96-0F82-D719A627A59F}"/>
              </a:ext>
            </a:extLst>
          </p:cNvPr>
          <p:cNvCxnSpPr>
            <a:cxnSpLocks/>
          </p:cNvCxnSpPr>
          <p:nvPr/>
        </p:nvCxnSpPr>
        <p:spPr>
          <a:xfrm>
            <a:off x="8760823" y="2670633"/>
            <a:ext cx="0" cy="148000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47A7C8-5A7A-E5D4-1306-C1C424A92E54}"/>
              </a:ext>
            </a:extLst>
          </p:cNvPr>
          <p:cNvCxnSpPr>
            <a:cxnSpLocks/>
          </p:cNvCxnSpPr>
          <p:nvPr/>
        </p:nvCxnSpPr>
        <p:spPr>
          <a:xfrm flipV="1">
            <a:off x="10911841" y="2670633"/>
            <a:ext cx="0" cy="148000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C512AD-BE5F-C6EF-38D5-FB5A219DA79C}"/>
              </a:ext>
            </a:extLst>
          </p:cNvPr>
          <p:cNvCxnSpPr>
            <a:cxnSpLocks/>
          </p:cNvCxnSpPr>
          <p:nvPr/>
        </p:nvCxnSpPr>
        <p:spPr>
          <a:xfrm>
            <a:off x="4228331" y="3444642"/>
            <a:ext cx="147174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34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10114936" y="516386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9884447" y="5939548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72612" y="6132396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Things To Know About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Browsers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85649B59-23E9-BB3F-D062-A51555691EB9}"/>
              </a:ext>
            </a:extLst>
          </p:cNvPr>
          <p:cNvSpPr txBox="1"/>
          <p:nvPr/>
        </p:nvSpPr>
        <p:spPr>
          <a:xfrm>
            <a:off x="1566656" y="4010567"/>
            <a:ext cx="2728548" cy="34624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rgbClr val="423300"/>
                </a:solidFill>
                <a:latin typeface="Poppins"/>
              </a:rPr>
              <a:t>Web Browsers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2578F29-6714-C7EE-AA8A-8C501EB0A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333" y="2763353"/>
            <a:ext cx="900000" cy="900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5B8844B-2309-C395-77B5-8C3A55DA4A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3430" y="2763353"/>
            <a:ext cx="855000" cy="900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02743F8-FBF1-EEBC-5E52-DC3C7F22F9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1527" y="2763353"/>
            <a:ext cx="904839" cy="90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B1E94DA-6F2E-BE01-0FA3-0ACD7DB7C358}"/>
              </a:ext>
            </a:extLst>
          </p:cNvPr>
          <p:cNvSpPr txBox="1"/>
          <p:nvPr/>
        </p:nvSpPr>
        <p:spPr>
          <a:xfrm>
            <a:off x="6629413" y="1907394"/>
            <a:ext cx="4847093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45A00"/>
                </a:solidFill>
                <a:latin typeface="Poppins"/>
              </a:rPr>
              <a:t>Default HTTP Requests:</a:t>
            </a:r>
            <a:br>
              <a:rPr lang="en-US" sz="1200" dirty="0">
                <a:solidFill>
                  <a:srgbClr val="745A00"/>
                </a:solidFill>
                <a:latin typeface="Poppins"/>
              </a:rPr>
            </a:br>
            <a:r>
              <a:rPr lang="en-US" sz="1200" dirty="0">
                <a:solidFill>
                  <a:srgbClr val="745A00"/>
                </a:solidFill>
                <a:latin typeface="Poppins"/>
              </a:rPr>
              <a:t>Browsers send HTTP requests by default when no protocol (like HTTPS) is specified in the URL.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745A00"/>
              </a:solidFill>
              <a:latin typeface="Poppins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45A00"/>
                </a:solidFill>
                <a:latin typeface="Poppins"/>
              </a:rPr>
              <a:t>Default Port 80 for HTTP:</a:t>
            </a:r>
            <a:br>
              <a:rPr lang="en-US" sz="1200" dirty="0">
                <a:solidFill>
                  <a:srgbClr val="745A00"/>
                </a:solidFill>
                <a:latin typeface="Poppins"/>
              </a:rPr>
            </a:br>
            <a:r>
              <a:rPr lang="en-US" sz="1200" dirty="0">
                <a:solidFill>
                  <a:srgbClr val="745A00"/>
                </a:solidFill>
                <a:latin typeface="Poppins"/>
              </a:rPr>
              <a:t>Browsers connect to port 80 for HTTP requests unless another port is specified in the URL.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745A00"/>
              </a:solidFill>
              <a:latin typeface="Poppins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45A00"/>
                </a:solidFill>
                <a:latin typeface="Poppins"/>
              </a:rPr>
              <a:t>Default Content-Type: HTML</a:t>
            </a:r>
            <a:br>
              <a:rPr lang="en-US" sz="1200" dirty="0">
                <a:solidFill>
                  <a:srgbClr val="745A00"/>
                </a:solidFill>
                <a:latin typeface="Poppins"/>
              </a:rPr>
            </a:br>
            <a:r>
              <a:rPr lang="en-US" sz="1200" dirty="0">
                <a:solidFill>
                  <a:srgbClr val="745A00"/>
                </a:solidFill>
                <a:latin typeface="Poppins"/>
              </a:rPr>
              <a:t>Browsers expect HTML as the default content type unless another type is specified by the server.</a:t>
            </a:r>
          </a:p>
        </p:txBody>
      </p:sp>
    </p:spTree>
    <p:extLst>
      <p:ext uri="{BB962C8B-B14F-4D97-AF65-F5344CB8AC3E}">
        <p14:creationId xmlns:p14="http://schemas.microsoft.com/office/powerpoint/2010/main" val="819312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326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Poppins SemiBold</vt:lpstr>
      <vt:lpstr>Office Theme</vt:lpstr>
      <vt:lpstr>Port Numbers And Request Response</vt:lpstr>
      <vt:lpstr>The Complete Request</vt:lpstr>
      <vt:lpstr>How Do Servers Understand Requests</vt:lpstr>
      <vt:lpstr>Introducing Port Numbers</vt:lpstr>
      <vt:lpstr>How Server Processes Request</vt:lpstr>
      <vt:lpstr>Web Server Software</vt:lpstr>
      <vt:lpstr>Things To Know About Browsers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Manik Bajaj</cp:lastModifiedBy>
  <cp:revision>287</cp:revision>
  <dcterms:created xsi:type="dcterms:W3CDTF">2024-02-28T11:24:07Z</dcterms:created>
  <dcterms:modified xsi:type="dcterms:W3CDTF">2024-08-27T11:14:02Z</dcterms:modified>
</cp:coreProperties>
</file>