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0"/>
  </p:notesMasterIdLst>
  <p:sldIdLst>
    <p:sldId id="256" r:id="rId2"/>
    <p:sldId id="310" r:id="rId3"/>
    <p:sldId id="312" r:id="rId4"/>
    <p:sldId id="313" r:id="rId5"/>
    <p:sldId id="314" r:id="rId6"/>
    <p:sldId id="315" r:id="rId7"/>
    <p:sldId id="316" r:id="rId8"/>
    <p:sldId id="317"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83" userDrawn="1">
          <p15:clr>
            <a:srgbClr val="A4A3A4"/>
          </p15:clr>
        </p15:guide>
        <p15:guide id="2" pos="381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745A00"/>
    <a:srgbClr val="423300"/>
    <a:srgbClr val="C55A11"/>
    <a:srgbClr val="AD6513"/>
    <a:srgbClr val="FCC613"/>
    <a:srgbClr val="FFDD6D"/>
    <a:srgbClr val="DD53F8"/>
    <a:srgbClr val="E100FF"/>
    <a:srgbClr val="E85EF9"/>
    <a:srgbClr val="BB33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194"/>
    <p:restoredTop sz="94653"/>
  </p:normalViewPr>
  <p:slideViewPr>
    <p:cSldViewPr snapToGrid="0" showGuides="1">
      <p:cViewPr varScale="1">
        <p:scale>
          <a:sx n="146" d="100"/>
          <a:sy n="146" d="100"/>
        </p:scale>
        <p:origin x="752" y="176"/>
      </p:cViewPr>
      <p:guideLst>
        <p:guide orient="horz" pos="2183"/>
        <p:guide pos="3817"/>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CAFF5F-4593-4642-B263-46DC71846A50}" type="datetimeFigureOut">
              <a:rPr lang="en-US" smtClean="0"/>
              <a:t>9/11/24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0ED73B4-3B7A-5C47-BA0A-325276D0DB7E}" type="slidenum">
              <a:rPr lang="en-US" smtClean="0"/>
              <a:t>‹#›</a:t>
            </a:fld>
            <a:endParaRPr lang="en-US"/>
          </a:p>
        </p:txBody>
      </p:sp>
    </p:spTree>
    <p:extLst>
      <p:ext uri="{BB962C8B-B14F-4D97-AF65-F5344CB8AC3E}">
        <p14:creationId xmlns:p14="http://schemas.microsoft.com/office/powerpoint/2010/main" val="30360010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914B0-5224-B0DF-7293-F406631750C9}"/>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8F48810A-B6B9-C0BD-1265-DFCF181465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68519265-9BFA-1BC2-CDD6-47A3F947ED64}"/>
              </a:ext>
            </a:extLst>
          </p:cNvPr>
          <p:cNvSpPr>
            <a:spLocks noGrp="1"/>
          </p:cNvSpPr>
          <p:nvPr>
            <p:ph type="dt" sz="half" idx="10"/>
          </p:nvPr>
        </p:nvSpPr>
        <p:spPr/>
        <p:txBody>
          <a:bodyPr/>
          <a:lstStyle/>
          <a:p>
            <a:fld id="{A0CE7AAE-89D3-5444-979C-39A9910DDA2F}" type="datetimeFigureOut">
              <a:rPr lang="en-US" smtClean="0"/>
              <a:t>9/11/24</a:t>
            </a:fld>
            <a:endParaRPr lang="en-US"/>
          </a:p>
        </p:txBody>
      </p:sp>
      <p:sp>
        <p:nvSpPr>
          <p:cNvPr id="5" name="Footer Placeholder 4">
            <a:extLst>
              <a:ext uri="{FF2B5EF4-FFF2-40B4-BE49-F238E27FC236}">
                <a16:creationId xmlns:a16="http://schemas.microsoft.com/office/drawing/2014/main" id="{3CE74205-5F65-3747-0E48-5926F2DAE22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D549A60-B65A-047C-1901-9E58799F46D8}"/>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20419425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1F9BB7-6F7E-5B81-4F71-4BE777730CA5}"/>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E2698EFD-6E2D-073D-2777-B8197B8AD90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5FCEA36-4478-D24E-E2AB-CF9EEA3E9F2A}"/>
              </a:ext>
            </a:extLst>
          </p:cNvPr>
          <p:cNvSpPr>
            <a:spLocks noGrp="1"/>
          </p:cNvSpPr>
          <p:nvPr>
            <p:ph type="dt" sz="half" idx="10"/>
          </p:nvPr>
        </p:nvSpPr>
        <p:spPr/>
        <p:txBody>
          <a:bodyPr/>
          <a:lstStyle/>
          <a:p>
            <a:fld id="{A0CE7AAE-89D3-5444-979C-39A9910DDA2F}" type="datetimeFigureOut">
              <a:rPr lang="en-US" smtClean="0"/>
              <a:t>9/11/24</a:t>
            </a:fld>
            <a:endParaRPr lang="en-US"/>
          </a:p>
        </p:txBody>
      </p:sp>
      <p:sp>
        <p:nvSpPr>
          <p:cNvPr id="5" name="Footer Placeholder 4">
            <a:extLst>
              <a:ext uri="{FF2B5EF4-FFF2-40B4-BE49-F238E27FC236}">
                <a16:creationId xmlns:a16="http://schemas.microsoft.com/office/drawing/2014/main" id="{A63BC77E-E47B-EBFA-D7E2-EB8CAFC4C67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6C8DF2F-19EC-AA0F-C42C-20F34B9C706A}"/>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11706524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EDB8503-2440-79EE-E716-072BE6DE3E8F}"/>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48CF235D-189D-2752-0AD8-7B97748CAC21}"/>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E86B4F1-B968-C9DC-36A0-40D3A9249691}"/>
              </a:ext>
            </a:extLst>
          </p:cNvPr>
          <p:cNvSpPr>
            <a:spLocks noGrp="1"/>
          </p:cNvSpPr>
          <p:nvPr>
            <p:ph type="dt" sz="half" idx="10"/>
          </p:nvPr>
        </p:nvSpPr>
        <p:spPr/>
        <p:txBody>
          <a:bodyPr/>
          <a:lstStyle/>
          <a:p>
            <a:fld id="{A0CE7AAE-89D3-5444-979C-39A9910DDA2F}" type="datetimeFigureOut">
              <a:rPr lang="en-US" smtClean="0"/>
              <a:t>9/11/24</a:t>
            </a:fld>
            <a:endParaRPr lang="en-US"/>
          </a:p>
        </p:txBody>
      </p:sp>
      <p:sp>
        <p:nvSpPr>
          <p:cNvPr id="5" name="Footer Placeholder 4">
            <a:extLst>
              <a:ext uri="{FF2B5EF4-FFF2-40B4-BE49-F238E27FC236}">
                <a16:creationId xmlns:a16="http://schemas.microsoft.com/office/drawing/2014/main" id="{5FE11C7E-F8C8-E7B1-5AE1-6C0FD2430B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B64DB4-9403-A5D1-815E-2C890E8D9E38}"/>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23042336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910753-60BE-D4E8-DF98-50EB8781B32B}"/>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A64FF022-9CC0-F395-2126-25FD48B7EA0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BC5A9DC-7053-2EC2-614A-ACE263E42A17}"/>
              </a:ext>
            </a:extLst>
          </p:cNvPr>
          <p:cNvSpPr>
            <a:spLocks noGrp="1"/>
          </p:cNvSpPr>
          <p:nvPr>
            <p:ph type="dt" sz="half" idx="10"/>
          </p:nvPr>
        </p:nvSpPr>
        <p:spPr/>
        <p:txBody>
          <a:bodyPr/>
          <a:lstStyle/>
          <a:p>
            <a:fld id="{A0CE7AAE-89D3-5444-979C-39A9910DDA2F}" type="datetimeFigureOut">
              <a:rPr lang="en-US" smtClean="0"/>
              <a:t>9/11/24</a:t>
            </a:fld>
            <a:endParaRPr lang="en-US"/>
          </a:p>
        </p:txBody>
      </p:sp>
      <p:sp>
        <p:nvSpPr>
          <p:cNvPr id="5" name="Footer Placeholder 4">
            <a:extLst>
              <a:ext uri="{FF2B5EF4-FFF2-40B4-BE49-F238E27FC236}">
                <a16:creationId xmlns:a16="http://schemas.microsoft.com/office/drawing/2014/main" id="{2A487403-D3DF-EED7-AC4A-58DC6ACD60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94F9626-CF06-4327-1460-B41D736AD62E}"/>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2272489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758E38-3DF8-0E50-B41F-24E2F9647C54}"/>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0DF70C4-F003-C288-3E3B-F320E8EDA2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9AF0F96-1D0B-7BE6-0DA5-722FDD17D8A8}"/>
              </a:ext>
            </a:extLst>
          </p:cNvPr>
          <p:cNvSpPr>
            <a:spLocks noGrp="1"/>
          </p:cNvSpPr>
          <p:nvPr>
            <p:ph type="dt" sz="half" idx="10"/>
          </p:nvPr>
        </p:nvSpPr>
        <p:spPr/>
        <p:txBody>
          <a:bodyPr/>
          <a:lstStyle/>
          <a:p>
            <a:fld id="{A0CE7AAE-89D3-5444-979C-39A9910DDA2F}" type="datetimeFigureOut">
              <a:rPr lang="en-US" smtClean="0"/>
              <a:t>9/11/24</a:t>
            </a:fld>
            <a:endParaRPr lang="en-US"/>
          </a:p>
        </p:txBody>
      </p:sp>
      <p:sp>
        <p:nvSpPr>
          <p:cNvPr id="5" name="Footer Placeholder 4">
            <a:extLst>
              <a:ext uri="{FF2B5EF4-FFF2-40B4-BE49-F238E27FC236}">
                <a16:creationId xmlns:a16="http://schemas.microsoft.com/office/drawing/2014/main" id="{8FBFA99A-36B8-13EE-009B-F71B62B1EA5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075676F-30E5-E5C7-0601-07574EB2D6DA}"/>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13915193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4B8B2-55D6-055B-5C09-E65DD8C951A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C75256CA-6EF2-B2E8-7D4B-52ECBC95853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CD456E81-36C0-EE8A-9E4E-8470ED18AADE}"/>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EC4A4CF9-8A85-9602-5D37-E5036C3F74B5}"/>
              </a:ext>
            </a:extLst>
          </p:cNvPr>
          <p:cNvSpPr>
            <a:spLocks noGrp="1"/>
          </p:cNvSpPr>
          <p:nvPr>
            <p:ph type="dt" sz="half" idx="10"/>
          </p:nvPr>
        </p:nvSpPr>
        <p:spPr/>
        <p:txBody>
          <a:bodyPr/>
          <a:lstStyle/>
          <a:p>
            <a:fld id="{A0CE7AAE-89D3-5444-979C-39A9910DDA2F}" type="datetimeFigureOut">
              <a:rPr lang="en-US" smtClean="0"/>
              <a:t>9/11/24</a:t>
            </a:fld>
            <a:endParaRPr lang="en-US"/>
          </a:p>
        </p:txBody>
      </p:sp>
      <p:sp>
        <p:nvSpPr>
          <p:cNvPr id="6" name="Footer Placeholder 5">
            <a:extLst>
              <a:ext uri="{FF2B5EF4-FFF2-40B4-BE49-F238E27FC236}">
                <a16:creationId xmlns:a16="http://schemas.microsoft.com/office/drawing/2014/main" id="{E3A8346B-1F76-4AD0-4C90-AD72342822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9A591F1-5E0B-7A68-8722-F1575298775C}"/>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3927745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BFBBD-1722-4224-F9BB-8EBD1C001F3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E354CB22-1AE7-CA9A-D0DC-DC783753CB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7E55AA36-5AC2-7491-7C18-242609E9FE6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60A99B3A-36E2-CFCE-6301-878B769EC1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1E6ABAF-F340-A78E-DFD6-A0867F846F78}"/>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6FF998BD-30CD-7920-E753-C252CA2B2BBA}"/>
              </a:ext>
            </a:extLst>
          </p:cNvPr>
          <p:cNvSpPr>
            <a:spLocks noGrp="1"/>
          </p:cNvSpPr>
          <p:nvPr>
            <p:ph type="dt" sz="half" idx="10"/>
          </p:nvPr>
        </p:nvSpPr>
        <p:spPr/>
        <p:txBody>
          <a:bodyPr/>
          <a:lstStyle/>
          <a:p>
            <a:fld id="{A0CE7AAE-89D3-5444-979C-39A9910DDA2F}" type="datetimeFigureOut">
              <a:rPr lang="en-US" smtClean="0"/>
              <a:t>9/11/24</a:t>
            </a:fld>
            <a:endParaRPr lang="en-US"/>
          </a:p>
        </p:txBody>
      </p:sp>
      <p:sp>
        <p:nvSpPr>
          <p:cNvPr id="8" name="Footer Placeholder 7">
            <a:extLst>
              <a:ext uri="{FF2B5EF4-FFF2-40B4-BE49-F238E27FC236}">
                <a16:creationId xmlns:a16="http://schemas.microsoft.com/office/drawing/2014/main" id="{3AA7ABC1-3752-46E5-F1AF-00F01D4BE0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82F4455-339C-F08F-C4CD-B3F2A7952737}"/>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25042337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7AA960-22DE-E5A9-7830-63B79FA74720}"/>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271E3637-07FD-41EA-C7DB-1E60FA870257}"/>
              </a:ext>
            </a:extLst>
          </p:cNvPr>
          <p:cNvSpPr>
            <a:spLocks noGrp="1"/>
          </p:cNvSpPr>
          <p:nvPr>
            <p:ph type="dt" sz="half" idx="10"/>
          </p:nvPr>
        </p:nvSpPr>
        <p:spPr/>
        <p:txBody>
          <a:bodyPr/>
          <a:lstStyle/>
          <a:p>
            <a:fld id="{A0CE7AAE-89D3-5444-979C-39A9910DDA2F}" type="datetimeFigureOut">
              <a:rPr lang="en-US" smtClean="0"/>
              <a:t>9/11/24</a:t>
            </a:fld>
            <a:endParaRPr lang="en-US"/>
          </a:p>
        </p:txBody>
      </p:sp>
      <p:sp>
        <p:nvSpPr>
          <p:cNvPr id="4" name="Footer Placeholder 3">
            <a:extLst>
              <a:ext uri="{FF2B5EF4-FFF2-40B4-BE49-F238E27FC236}">
                <a16:creationId xmlns:a16="http://schemas.microsoft.com/office/drawing/2014/main" id="{201F13C8-AE6B-EC91-149D-C4F99AB0D4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C9F6A696-6FF2-5CBD-6F28-EC15D5709D21}"/>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5680980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568334D-D93A-3844-6818-5266D3B3D6E9}"/>
              </a:ext>
            </a:extLst>
          </p:cNvPr>
          <p:cNvSpPr>
            <a:spLocks noGrp="1"/>
          </p:cNvSpPr>
          <p:nvPr>
            <p:ph type="dt" sz="half" idx="10"/>
          </p:nvPr>
        </p:nvSpPr>
        <p:spPr/>
        <p:txBody>
          <a:bodyPr/>
          <a:lstStyle/>
          <a:p>
            <a:fld id="{A0CE7AAE-89D3-5444-979C-39A9910DDA2F}" type="datetimeFigureOut">
              <a:rPr lang="en-US" smtClean="0"/>
              <a:t>9/11/24</a:t>
            </a:fld>
            <a:endParaRPr lang="en-US"/>
          </a:p>
        </p:txBody>
      </p:sp>
      <p:sp>
        <p:nvSpPr>
          <p:cNvPr id="3" name="Footer Placeholder 2">
            <a:extLst>
              <a:ext uri="{FF2B5EF4-FFF2-40B4-BE49-F238E27FC236}">
                <a16:creationId xmlns:a16="http://schemas.microsoft.com/office/drawing/2014/main" id="{5FB9EED5-89A1-ACE4-55B7-3E9C29A5797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EEA3269-AD29-F734-147B-CF871F8F93DC}"/>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22934182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4EF10A-D478-0EAA-0D79-6B8962636403}"/>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E0101B23-CF69-1895-9367-83A95BCF1C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4E200D4B-7EEA-3448-A4D6-3B78AD012E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0A856B4C-B757-9048-D019-358A416E5641}"/>
              </a:ext>
            </a:extLst>
          </p:cNvPr>
          <p:cNvSpPr>
            <a:spLocks noGrp="1"/>
          </p:cNvSpPr>
          <p:nvPr>
            <p:ph type="dt" sz="half" idx="10"/>
          </p:nvPr>
        </p:nvSpPr>
        <p:spPr/>
        <p:txBody>
          <a:bodyPr/>
          <a:lstStyle/>
          <a:p>
            <a:fld id="{A0CE7AAE-89D3-5444-979C-39A9910DDA2F}" type="datetimeFigureOut">
              <a:rPr lang="en-US" smtClean="0"/>
              <a:t>9/11/24</a:t>
            </a:fld>
            <a:endParaRPr lang="en-US"/>
          </a:p>
        </p:txBody>
      </p:sp>
      <p:sp>
        <p:nvSpPr>
          <p:cNvPr id="6" name="Footer Placeholder 5">
            <a:extLst>
              <a:ext uri="{FF2B5EF4-FFF2-40B4-BE49-F238E27FC236}">
                <a16:creationId xmlns:a16="http://schemas.microsoft.com/office/drawing/2014/main" id="{CFFE17CD-B648-BBC6-40F2-86A87DD4A8F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B55F0EB-2058-FC2E-EDCF-37CD7BC36E7B}"/>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36005567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B20EC-5AFE-8DF7-F581-AEE45E4A993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B869887F-796D-C2EF-5316-35FE57640F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176A06E-DDBD-D2B6-9290-9E50813A447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77558D9-110B-23FB-23FE-284059F2192C}"/>
              </a:ext>
            </a:extLst>
          </p:cNvPr>
          <p:cNvSpPr>
            <a:spLocks noGrp="1"/>
          </p:cNvSpPr>
          <p:nvPr>
            <p:ph type="dt" sz="half" idx="10"/>
          </p:nvPr>
        </p:nvSpPr>
        <p:spPr/>
        <p:txBody>
          <a:bodyPr/>
          <a:lstStyle/>
          <a:p>
            <a:fld id="{A0CE7AAE-89D3-5444-979C-39A9910DDA2F}" type="datetimeFigureOut">
              <a:rPr lang="en-US" smtClean="0"/>
              <a:t>9/11/24</a:t>
            </a:fld>
            <a:endParaRPr lang="en-US"/>
          </a:p>
        </p:txBody>
      </p:sp>
      <p:sp>
        <p:nvSpPr>
          <p:cNvPr id="6" name="Footer Placeholder 5">
            <a:extLst>
              <a:ext uri="{FF2B5EF4-FFF2-40B4-BE49-F238E27FC236}">
                <a16:creationId xmlns:a16="http://schemas.microsoft.com/office/drawing/2014/main" id="{B628022B-6382-BE9C-A25F-0B02B02931A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2F23489-F0FC-18E2-45F1-463EFAAB24AC}"/>
              </a:ext>
            </a:extLst>
          </p:cNvPr>
          <p:cNvSpPr>
            <a:spLocks noGrp="1"/>
          </p:cNvSpPr>
          <p:nvPr>
            <p:ph type="sldNum" sz="quarter" idx="12"/>
          </p:nvPr>
        </p:nvSpPr>
        <p:spPr/>
        <p:txBody>
          <a:bodyPr/>
          <a:lstStyle/>
          <a:p>
            <a:fld id="{C9E6BFF1-75E3-3D43-94C4-129BFF8AF248}" type="slidenum">
              <a:rPr lang="en-US" smtClean="0"/>
              <a:t>‹#›</a:t>
            </a:fld>
            <a:endParaRPr lang="en-US"/>
          </a:p>
        </p:txBody>
      </p:sp>
    </p:spTree>
    <p:extLst>
      <p:ext uri="{BB962C8B-B14F-4D97-AF65-F5344CB8AC3E}">
        <p14:creationId xmlns:p14="http://schemas.microsoft.com/office/powerpoint/2010/main" val="33565106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020128"/>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D99037D-89B3-121A-2C40-3A64E3262F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A6CA659-082C-0B10-3680-E2AAC011B66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EDA14A2A-5365-7A34-B293-F60F544841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0CE7AAE-89D3-5444-979C-39A9910DDA2F}" type="datetimeFigureOut">
              <a:rPr lang="en-US" smtClean="0"/>
              <a:t>9/11/24</a:t>
            </a:fld>
            <a:endParaRPr lang="en-US"/>
          </a:p>
        </p:txBody>
      </p:sp>
      <p:sp>
        <p:nvSpPr>
          <p:cNvPr id="5" name="Footer Placeholder 4">
            <a:extLst>
              <a:ext uri="{FF2B5EF4-FFF2-40B4-BE49-F238E27FC236}">
                <a16:creationId xmlns:a16="http://schemas.microsoft.com/office/drawing/2014/main" id="{EDF3B83F-380E-CA22-46AF-AE6DC794FD9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B1D42CC-6023-539B-3E1C-4866E62C81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9E6BFF1-75E3-3D43-94C4-129BFF8AF248}" type="slidenum">
              <a:rPr lang="en-US" smtClean="0"/>
              <a:t>‹#›</a:t>
            </a:fld>
            <a:endParaRPr lang="en-US"/>
          </a:p>
        </p:txBody>
      </p:sp>
    </p:spTree>
    <p:extLst>
      <p:ext uri="{BB962C8B-B14F-4D97-AF65-F5344CB8AC3E}">
        <p14:creationId xmlns:p14="http://schemas.microsoft.com/office/powerpoint/2010/main" val="124089272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Layout" Target="../slideLayouts/slideLayout1.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0.png"/></Relationships>
</file>

<file path=ppt/slides/_rels/slide8.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image" Target="../media/image5.png"/><Relationship Id="rId1" Type="http://schemas.openxmlformats.org/officeDocument/2006/relationships/slideLayout" Target="../slideLayouts/slideLayout1.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0FDEFE-3BD7-6534-F0FE-3E6113B81D72}"/>
              </a:ext>
            </a:extLst>
          </p:cNvPr>
          <p:cNvSpPr>
            <a:spLocks noGrp="1"/>
          </p:cNvSpPr>
          <p:nvPr>
            <p:ph type="ctrTitle"/>
          </p:nvPr>
        </p:nvSpPr>
        <p:spPr>
          <a:xfrm>
            <a:off x="723796" y="2189079"/>
            <a:ext cx="9144000" cy="2030550"/>
          </a:xfrm>
          <a:ln>
            <a:noFill/>
          </a:ln>
        </p:spPr>
        <p:txBody>
          <a:bodyPr>
            <a:normAutofit/>
          </a:bodyPr>
          <a:lstStyle/>
          <a:p>
            <a:pPr algn="l"/>
            <a:r>
              <a:rPr lang="en-US" sz="3800" b="1" dirty="0">
                <a:solidFill>
                  <a:srgbClr val="423300"/>
                </a:solidFill>
                <a:latin typeface="Poppins" pitchFamily="2" charset="77"/>
                <a:cs typeface="Poppins" pitchFamily="2" charset="77"/>
              </a:rPr>
              <a:t>Introduction To HTML</a:t>
            </a:r>
            <a:br>
              <a:rPr lang="en-US" sz="3800" b="1" dirty="0">
                <a:solidFill>
                  <a:srgbClr val="423300"/>
                </a:solidFill>
                <a:latin typeface="Poppins" pitchFamily="2" charset="77"/>
                <a:cs typeface="Poppins" pitchFamily="2" charset="77"/>
              </a:rPr>
            </a:br>
            <a:r>
              <a:rPr lang="en-US" sz="3800" b="1" dirty="0">
                <a:solidFill>
                  <a:schemeClr val="accent2">
                    <a:lumMod val="75000"/>
                  </a:schemeClr>
                </a:solidFill>
                <a:latin typeface="Poppins" pitchFamily="2" charset="77"/>
                <a:cs typeface="Poppins" pitchFamily="2" charset="77"/>
              </a:rPr>
              <a:t>Hyper Text Markup Language</a:t>
            </a:r>
          </a:p>
        </p:txBody>
      </p:sp>
      <p:sp>
        <p:nvSpPr>
          <p:cNvPr id="5" name="4-point Star 4">
            <a:extLst>
              <a:ext uri="{FF2B5EF4-FFF2-40B4-BE49-F238E27FC236}">
                <a16:creationId xmlns:a16="http://schemas.microsoft.com/office/drawing/2014/main" id="{72042A47-18F1-19EA-DA4D-4B338208F7AB}"/>
              </a:ext>
            </a:extLst>
          </p:cNvPr>
          <p:cNvSpPr/>
          <p:nvPr/>
        </p:nvSpPr>
        <p:spPr>
          <a:xfrm rot="2055929">
            <a:off x="2050484" y="517788"/>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6810715" y="5903344"/>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675273" y="5875098"/>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9" name="Title 1">
            <a:extLst>
              <a:ext uri="{FF2B5EF4-FFF2-40B4-BE49-F238E27FC236}">
                <a16:creationId xmlns:a16="http://schemas.microsoft.com/office/drawing/2014/main" id="{C0976C4D-1AC5-50E3-8628-B479D40EB899}"/>
              </a:ext>
            </a:extLst>
          </p:cNvPr>
          <p:cNvSpPr txBox="1">
            <a:spLocks/>
          </p:cNvSpPr>
          <p:nvPr/>
        </p:nvSpPr>
        <p:spPr>
          <a:xfrm>
            <a:off x="723796" y="4219629"/>
            <a:ext cx="9144000" cy="391925"/>
          </a:xfrm>
          <a:prstGeom prst="rect">
            <a:avLst/>
          </a:prstGeom>
          <a:ln>
            <a:noFill/>
          </a:ln>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sz="1700" dirty="0">
                <a:solidFill>
                  <a:srgbClr val="745A00"/>
                </a:solidFill>
                <a:latin typeface="Arial" panose="020B0604020202020204" pitchFamily="34" charset="0"/>
                <a:cs typeface="Arial" panose="020B0604020202020204" pitchFamily="34" charset="0"/>
              </a:rPr>
              <a:t>Full-Stack Web Development Bootcamp</a:t>
            </a:r>
          </a:p>
        </p:txBody>
      </p:sp>
      <p:pic>
        <p:nvPicPr>
          <p:cNvPr id="8" name="Graphic 7">
            <a:extLst>
              <a:ext uri="{FF2B5EF4-FFF2-40B4-BE49-F238E27FC236}">
                <a16:creationId xmlns:a16="http://schemas.microsoft.com/office/drawing/2014/main" id="{4348E60E-DD82-C68C-A6F0-5A6DEFAACC2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26163" y="1940519"/>
            <a:ext cx="785769" cy="900010"/>
          </a:xfrm>
          <a:prstGeom prst="rect">
            <a:avLst/>
          </a:prstGeom>
        </p:spPr>
      </p:pic>
    </p:spTree>
    <p:extLst>
      <p:ext uri="{BB962C8B-B14F-4D97-AF65-F5344CB8AC3E}">
        <p14:creationId xmlns:p14="http://schemas.microsoft.com/office/powerpoint/2010/main" val="382652231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360827" y="5862218"/>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10997918" y="360817"/>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10045088" y="6065897"/>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236"/>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What is </a:t>
            </a:r>
            <a:r>
              <a:rPr lang="en-US" sz="3600" b="1" dirty="0">
                <a:solidFill>
                  <a:schemeClr val="accent2">
                    <a:lumMod val="75000"/>
                  </a:schemeClr>
                </a:solidFill>
                <a:latin typeface="Poppins" pitchFamily="2" charset="77"/>
                <a:cs typeface="Poppins" pitchFamily="2" charset="77"/>
              </a:rPr>
              <a:t>HTML?</a:t>
            </a:r>
          </a:p>
        </p:txBody>
      </p:sp>
      <p:sp>
        <p:nvSpPr>
          <p:cNvPr id="11" name="TextBox 10">
            <a:extLst>
              <a:ext uri="{FF2B5EF4-FFF2-40B4-BE49-F238E27FC236}">
                <a16:creationId xmlns:a16="http://schemas.microsoft.com/office/drawing/2014/main" id="{171EE1F2-DB8A-D4CE-6D5D-74B5A6144C38}"/>
              </a:ext>
            </a:extLst>
          </p:cNvPr>
          <p:cNvSpPr txBox="1"/>
          <p:nvPr/>
        </p:nvSpPr>
        <p:spPr>
          <a:xfrm>
            <a:off x="3378927" y="3492167"/>
            <a:ext cx="5434146" cy="473206"/>
          </a:xfrm>
          <a:prstGeom prst="rect">
            <a:avLst/>
          </a:prstGeom>
          <a:noFill/>
        </p:spPr>
        <p:txBody>
          <a:bodyPr wrap="square" rtlCol="0">
            <a:spAutoFit/>
          </a:bodyPr>
          <a:lstStyle/>
          <a:p>
            <a:pPr algn="ctr">
              <a:lnSpc>
                <a:spcPct val="150000"/>
              </a:lnSpc>
            </a:pPr>
            <a:r>
              <a:rPr lang="en-US" b="1" dirty="0">
                <a:solidFill>
                  <a:srgbClr val="423300"/>
                </a:solidFill>
                <a:latin typeface="Poppins"/>
              </a:rPr>
              <a:t>Hyper Text Markup Language</a:t>
            </a:r>
          </a:p>
        </p:txBody>
      </p:sp>
      <p:sp>
        <p:nvSpPr>
          <p:cNvPr id="12" name="TextBox 11">
            <a:extLst>
              <a:ext uri="{FF2B5EF4-FFF2-40B4-BE49-F238E27FC236}">
                <a16:creationId xmlns:a16="http://schemas.microsoft.com/office/drawing/2014/main" id="{B1DC4425-544E-0C2B-FD64-0F9BD5886A51}"/>
              </a:ext>
            </a:extLst>
          </p:cNvPr>
          <p:cNvSpPr txBox="1"/>
          <p:nvPr/>
        </p:nvSpPr>
        <p:spPr>
          <a:xfrm>
            <a:off x="1663337" y="3965373"/>
            <a:ext cx="8865326" cy="894476"/>
          </a:xfrm>
          <a:prstGeom prst="rect">
            <a:avLst/>
          </a:prstGeom>
          <a:noFill/>
        </p:spPr>
        <p:txBody>
          <a:bodyPr wrap="square" rtlCol="0">
            <a:spAutoFit/>
          </a:bodyPr>
          <a:lstStyle/>
          <a:p>
            <a:pPr algn="ctr">
              <a:lnSpc>
                <a:spcPts val="2140"/>
              </a:lnSpc>
            </a:pPr>
            <a:r>
              <a:rPr lang="en-US" sz="1600" dirty="0">
                <a:solidFill>
                  <a:srgbClr val="745A00"/>
                </a:solidFill>
                <a:latin typeface="Poppins"/>
              </a:rPr>
              <a:t>HTML (Hypertext Markup Language) is the standard language used to create and structure web pages on the Internet. It provides the basic building blocks for displaying text, images, and links on websites.</a:t>
            </a:r>
          </a:p>
        </p:txBody>
      </p:sp>
      <p:pic>
        <p:nvPicPr>
          <p:cNvPr id="4" name="Graphic 3">
            <a:extLst>
              <a:ext uri="{FF2B5EF4-FFF2-40B4-BE49-F238E27FC236}">
                <a16:creationId xmlns:a16="http://schemas.microsoft.com/office/drawing/2014/main" id="{FAD9908B-7FEB-72B4-B023-37AF95580AF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666608" y="2529000"/>
            <a:ext cx="785760" cy="900000"/>
          </a:xfrm>
          <a:prstGeom prst="rect">
            <a:avLst/>
          </a:prstGeom>
        </p:spPr>
      </p:pic>
    </p:spTree>
    <p:extLst>
      <p:ext uri="{BB962C8B-B14F-4D97-AF65-F5344CB8AC3E}">
        <p14:creationId xmlns:p14="http://schemas.microsoft.com/office/powerpoint/2010/main" val="3038969441"/>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510222" y="1116046"/>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10359269" y="6191515"/>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829353" y="6064853"/>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236"/>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What is </a:t>
            </a:r>
            <a:r>
              <a:rPr lang="en-US" sz="3600" b="1" dirty="0">
                <a:solidFill>
                  <a:schemeClr val="accent2">
                    <a:lumMod val="75000"/>
                  </a:schemeClr>
                </a:solidFill>
                <a:latin typeface="Poppins" pitchFamily="2" charset="77"/>
                <a:cs typeface="Poppins" pitchFamily="2" charset="77"/>
              </a:rPr>
              <a:t>HTML Used For?</a:t>
            </a:r>
          </a:p>
        </p:txBody>
      </p:sp>
      <p:sp>
        <p:nvSpPr>
          <p:cNvPr id="11" name="TextBox 10">
            <a:extLst>
              <a:ext uri="{FF2B5EF4-FFF2-40B4-BE49-F238E27FC236}">
                <a16:creationId xmlns:a16="http://schemas.microsoft.com/office/drawing/2014/main" id="{171EE1F2-DB8A-D4CE-6D5D-74B5A6144C38}"/>
              </a:ext>
            </a:extLst>
          </p:cNvPr>
          <p:cNvSpPr txBox="1"/>
          <p:nvPr/>
        </p:nvSpPr>
        <p:spPr>
          <a:xfrm>
            <a:off x="6770363" y="2597391"/>
            <a:ext cx="4396950" cy="473206"/>
          </a:xfrm>
          <a:prstGeom prst="rect">
            <a:avLst/>
          </a:prstGeom>
          <a:noFill/>
        </p:spPr>
        <p:txBody>
          <a:bodyPr wrap="square" rtlCol="0">
            <a:spAutoFit/>
          </a:bodyPr>
          <a:lstStyle/>
          <a:p>
            <a:pPr algn="ctr">
              <a:lnSpc>
                <a:spcPct val="150000"/>
              </a:lnSpc>
            </a:pPr>
            <a:r>
              <a:rPr lang="en-US" b="1" dirty="0">
                <a:solidFill>
                  <a:srgbClr val="423300"/>
                </a:solidFill>
                <a:latin typeface="Poppins"/>
              </a:rPr>
              <a:t>HTML – The Skeleton</a:t>
            </a:r>
          </a:p>
        </p:txBody>
      </p:sp>
      <p:sp>
        <p:nvSpPr>
          <p:cNvPr id="12" name="TextBox 11">
            <a:extLst>
              <a:ext uri="{FF2B5EF4-FFF2-40B4-BE49-F238E27FC236}">
                <a16:creationId xmlns:a16="http://schemas.microsoft.com/office/drawing/2014/main" id="{B1DC4425-544E-0C2B-FD64-0F9BD5886A51}"/>
              </a:ext>
            </a:extLst>
          </p:cNvPr>
          <p:cNvSpPr txBox="1"/>
          <p:nvPr/>
        </p:nvSpPr>
        <p:spPr>
          <a:xfrm>
            <a:off x="6148575" y="3070597"/>
            <a:ext cx="5640526" cy="1358064"/>
          </a:xfrm>
          <a:prstGeom prst="rect">
            <a:avLst/>
          </a:prstGeom>
          <a:noFill/>
        </p:spPr>
        <p:txBody>
          <a:bodyPr wrap="square" rtlCol="0">
            <a:spAutoFit/>
          </a:bodyPr>
          <a:lstStyle/>
          <a:p>
            <a:pPr algn="ctr">
              <a:lnSpc>
                <a:spcPct val="150000"/>
              </a:lnSpc>
            </a:pPr>
            <a:r>
              <a:rPr lang="en-US" sz="1400" dirty="0">
                <a:solidFill>
                  <a:srgbClr val="745A00"/>
                </a:solidFill>
                <a:latin typeface="Poppins"/>
              </a:rPr>
              <a:t>You can think of HTML as the skeleton of a web page. It provides the structure and defines where things go, while CSS (styles) adds the look and feel, and JavaScript adds interactivity.</a:t>
            </a:r>
          </a:p>
        </p:txBody>
      </p:sp>
      <p:pic>
        <p:nvPicPr>
          <p:cNvPr id="9" name="Picture 8">
            <a:extLst>
              <a:ext uri="{FF2B5EF4-FFF2-40B4-BE49-F238E27FC236}">
                <a16:creationId xmlns:a16="http://schemas.microsoft.com/office/drawing/2014/main" id="{B6157273-6A98-53B9-082B-0E5D01C4AE09}"/>
              </a:ext>
            </a:extLst>
          </p:cNvPr>
          <p:cNvPicPr>
            <a:picLocks noChangeAspect="1"/>
          </p:cNvPicPr>
          <p:nvPr/>
        </p:nvPicPr>
        <p:blipFill>
          <a:blip r:embed="rId4"/>
          <a:stretch>
            <a:fillRect/>
          </a:stretch>
        </p:blipFill>
        <p:spPr>
          <a:xfrm>
            <a:off x="1789286" y="2366556"/>
            <a:ext cx="2545080" cy="2545080"/>
          </a:xfrm>
          <a:prstGeom prst="rect">
            <a:avLst/>
          </a:prstGeom>
        </p:spPr>
      </p:pic>
    </p:spTree>
    <p:extLst>
      <p:ext uri="{BB962C8B-B14F-4D97-AF65-F5344CB8AC3E}">
        <p14:creationId xmlns:p14="http://schemas.microsoft.com/office/powerpoint/2010/main" val="4151264146"/>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320368" y="6165637"/>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10603108" y="272471"/>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10243166" y="6180941"/>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236"/>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History Of </a:t>
            </a:r>
            <a:r>
              <a:rPr lang="en-US" sz="3600" b="1" dirty="0">
                <a:solidFill>
                  <a:schemeClr val="accent2">
                    <a:lumMod val="75000"/>
                  </a:schemeClr>
                </a:solidFill>
                <a:latin typeface="Poppins" pitchFamily="2" charset="77"/>
                <a:cs typeface="Poppins" pitchFamily="2" charset="77"/>
              </a:rPr>
              <a:t>HTML</a:t>
            </a:r>
          </a:p>
        </p:txBody>
      </p:sp>
      <p:sp>
        <p:nvSpPr>
          <p:cNvPr id="12" name="TextBox 11">
            <a:extLst>
              <a:ext uri="{FF2B5EF4-FFF2-40B4-BE49-F238E27FC236}">
                <a16:creationId xmlns:a16="http://schemas.microsoft.com/office/drawing/2014/main" id="{B1DC4425-544E-0C2B-FD64-0F9BD5886A51}"/>
              </a:ext>
            </a:extLst>
          </p:cNvPr>
          <p:cNvSpPr txBox="1"/>
          <p:nvPr/>
        </p:nvSpPr>
        <p:spPr>
          <a:xfrm>
            <a:off x="259274" y="1491896"/>
            <a:ext cx="5558050" cy="3947234"/>
          </a:xfrm>
          <a:prstGeom prst="rect">
            <a:avLst/>
          </a:prstGeom>
          <a:noFill/>
        </p:spPr>
        <p:txBody>
          <a:bodyPr wrap="square" rtlCol="0">
            <a:spAutoFit/>
          </a:bodyPr>
          <a:lstStyle/>
          <a:p>
            <a:pPr>
              <a:lnSpc>
                <a:spcPct val="150000"/>
              </a:lnSpc>
            </a:pPr>
            <a:r>
              <a:rPr lang="en-US" sz="1200" b="1" dirty="0">
                <a:solidFill>
                  <a:srgbClr val="745A00"/>
                </a:solidFill>
                <a:latin typeface="Poppins"/>
              </a:rPr>
              <a:t>HTML 1.0 (1993):</a:t>
            </a:r>
          </a:p>
          <a:p>
            <a:pPr>
              <a:lnSpc>
                <a:spcPct val="150000"/>
              </a:lnSpc>
            </a:pPr>
            <a:r>
              <a:rPr lang="en-US" sz="1200" dirty="0">
                <a:solidFill>
                  <a:srgbClr val="745A00"/>
                </a:solidFill>
                <a:latin typeface="Poppins"/>
              </a:rPr>
              <a:t>Created by Tim Berners-Lee, HTML 1.0 was the first version of Hypertext Markup Language. It laid the foundation for web documents, focusing on simple text formatting and hyperlinks.</a:t>
            </a:r>
            <a:br>
              <a:rPr lang="en-US" sz="1200" dirty="0">
                <a:solidFill>
                  <a:srgbClr val="745A00"/>
                </a:solidFill>
                <a:latin typeface="Poppins"/>
              </a:rPr>
            </a:br>
            <a:endParaRPr lang="en-US" sz="1200" dirty="0">
              <a:solidFill>
                <a:srgbClr val="745A00"/>
              </a:solidFill>
              <a:latin typeface="Poppins"/>
            </a:endParaRPr>
          </a:p>
          <a:p>
            <a:pPr>
              <a:lnSpc>
                <a:spcPct val="150000"/>
              </a:lnSpc>
            </a:pPr>
            <a:r>
              <a:rPr lang="en-US" sz="1200" b="1" dirty="0">
                <a:solidFill>
                  <a:srgbClr val="745A00"/>
                </a:solidFill>
                <a:latin typeface="Poppins"/>
              </a:rPr>
              <a:t>HTML 2.0 (1995):</a:t>
            </a:r>
          </a:p>
          <a:p>
            <a:pPr>
              <a:lnSpc>
                <a:spcPct val="150000"/>
              </a:lnSpc>
            </a:pPr>
            <a:r>
              <a:rPr lang="en-US" sz="1200" dirty="0">
                <a:solidFill>
                  <a:srgbClr val="745A00"/>
                </a:solidFill>
                <a:latin typeface="Poppins"/>
              </a:rPr>
              <a:t>HTML 2.0 standardized existing practices and introduced new features, including basic forms, for broader web usage. This version was overseen by the IETF (Internet Engineering Task Force).</a:t>
            </a:r>
          </a:p>
          <a:p>
            <a:pPr>
              <a:lnSpc>
                <a:spcPct val="150000"/>
              </a:lnSpc>
            </a:pPr>
            <a:br>
              <a:rPr lang="en-US" sz="1200" dirty="0">
                <a:solidFill>
                  <a:srgbClr val="745A00"/>
                </a:solidFill>
                <a:latin typeface="Poppins"/>
              </a:rPr>
            </a:br>
            <a:r>
              <a:rPr lang="en-US" sz="1200" b="1" dirty="0">
                <a:solidFill>
                  <a:srgbClr val="745A00"/>
                </a:solidFill>
                <a:latin typeface="Poppins"/>
              </a:rPr>
              <a:t>HTML 3.2 (1997):</a:t>
            </a:r>
          </a:p>
          <a:p>
            <a:pPr>
              <a:lnSpc>
                <a:spcPct val="150000"/>
              </a:lnSpc>
            </a:pPr>
            <a:r>
              <a:rPr lang="en-US" sz="1200" dirty="0">
                <a:solidFill>
                  <a:srgbClr val="745A00"/>
                </a:solidFill>
                <a:latin typeface="Poppins"/>
              </a:rPr>
              <a:t>Developed by the W3C (World Wide Web Consortium), HTML 3.2 introduced more complex elements, such as tables, applets, and improved form controls, making the web more interactive.</a:t>
            </a:r>
          </a:p>
        </p:txBody>
      </p:sp>
      <p:sp>
        <p:nvSpPr>
          <p:cNvPr id="2" name="TextBox 1">
            <a:extLst>
              <a:ext uri="{FF2B5EF4-FFF2-40B4-BE49-F238E27FC236}">
                <a16:creationId xmlns:a16="http://schemas.microsoft.com/office/drawing/2014/main" id="{013066B4-19D6-661B-B5E1-7FFFA30A576C}"/>
              </a:ext>
            </a:extLst>
          </p:cNvPr>
          <p:cNvSpPr txBox="1"/>
          <p:nvPr/>
        </p:nvSpPr>
        <p:spPr>
          <a:xfrm>
            <a:off x="6390109" y="1491896"/>
            <a:ext cx="5558050" cy="4501232"/>
          </a:xfrm>
          <a:prstGeom prst="rect">
            <a:avLst/>
          </a:prstGeom>
          <a:noFill/>
        </p:spPr>
        <p:txBody>
          <a:bodyPr wrap="square" rtlCol="0">
            <a:spAutoFit/>
          </a:bodyPr>
          <a:lstStyle/>
          <a:p>
            <a:pPr>
              <a:lnSpc>
                <a:spcPct val="150000"/>
              </a:lnSpc>
            </a:pPr>
            <a:r>
              <a:rPr lang="en-US" sz="1200" b="1" dirty="0">
                <a:solidFill>
                  <a:srgbClr val="745A00"/>
                </a:solidFill>
                <a:latin typeface="Poppins"/>
              </a:rPr>
              <a:t>HTML 4.01 (1999):</a:t>
            </a:r>
          </a:p>
          <a:p>
            <a:pPr>
              <a:lnSpc>
                <a:spcPct val="150000"/>
              </a:lnSpc>
            </a:pPr>
            <a:r>
              <a:rPr lang="en-US" sz="1200" dirty="0">
                <a:solidFill>
                  <a:srgbClr val="745A00"/>
                </a:solidFill>
                <a:latin typeface="Poppins"/>
              </a:rPr>
              <a:t>HTML 4.01 was a significant update, focusing on accessibility, internationalization, and separating structure from presentation with the introduction of Cascading Style Sheets (CSS). </a:t>
            </a:r>
            <a:br>
              <a:rPr lang="en-US" sz="1200" dirty="0">
                <a:solidFill>
                  <a:srgbClr val="745A00"/>
                </a:solidFill>
                <a:latin typeface="Poppins"/>
              </a:rPr>
            </a:br>
            <a:br>
              <a:rPr lang="en-US" sz="1200" dirty="0">
                <a:solidFill>
                  <a:srgbClr val="745A00"/>
                </a:solidFill>
                <a:latin typeface="Poppins"/>
              </a:rPr>
            </a:br>
            <a:r>
              <a:rPr lang="en-US" sz="1200" b="1" dirty="0">
                <a:solidFill>
                  <a:srgbClr val="745A00"/>
                </a:solidFill>
                <a:latin typeface="Poppins"/>
              </a:rPr>
              <a:t>XHTML 1.0 (2000):</a:t>
            </a:r>
          </a:p>
          <a:p>
            <a:pPr>
              <a:lnSpc>
                <a:spcPct val="150000"/>
              </a:lnSpc>
            </a:pPr>
            <a:r>
              <a:rPr lang="en-US" sz="1200" dirty="0">
                <a:solidFill>
                  <a:srgbClr val="745A00"/>
                </a:solidFill>
                <a:latin typeface="Poppins"/>
              </a:rPr>
              <a:t>XHTML 1.0 was a reformulation of HTML 4.01 in XML, aiming for stricter syntax rules and better compatibility with XML tools. However, it never gained widespread adoption.</a:t>
            </a:r>
          </a:p>
          <a:p>
            <a:pPr>
              <a:lnSpc>
                <a:spcPct val="150000"/>
              </a:lnSpc>
            </a:pPr>
            <a:br>
              <a:rPr lang="en-US" sz="1200" dirty="0">
                <a:solidFill>
                  <a:srgbClr val="745A00"/>
                </a:solidFill>
                <a:latin typeface="Poppins"/>
              </a:rPr>
            </a:br>
            <a:r>
              <a:rPr lang="en-US" sz="1200" b="1" dirty="0">
                <a:solidFill>
                  <a:srgbClr val="745A00"/>
                </a:solidFill>
                <a:latin typeface="Poppins"/>
              </a:rPr>
              <a:t>HTML5 (2014):</a:t>
            </a:r>
          </a:p>
          <a:p>
            <a:pPr>
              <a:lnSpc>
                <a:spcPct val="150000"/>
              </a:lnSpc>
            </a:pPr>
            <a:r>
              <a:rPr lang="en-US" sz="1200" dirty="0">
                <a:solidFill>
                  <a:srgbClr val="745A00"/>
                </a:solidFill>
                <a:latin typeface="Poppins"/>
              </a:rPr>
              <a:t>HTML5 was a major evolution of the language, incorporating new elements (e.g., &lt;video&gt;, &lt;audio&gt;, &lt;canvas&gt;), APIs, and support for modern web applications. It focused on building more interactive, media-rich websites and improving cross-device compatibility without relying on plugins like Flash.</a:t>
            </a:r>
          </a:p>
        </p:txBody>
      </p:sp>
    </p:spTree>
    <p:extLst>
      <p:ext uri="{BB962C8B-B14F-4D97-AF65-F5344CB8AC3E}">
        <p14:creationId xmlns:p14="http://schemas.microsoft.com/office/powerpoint/2010/main" val="3264483053"/>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10392014" y="346875"/>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10219930" y="6063868"/>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707281" y="6241901"/>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0"/>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Programming Vs </a:t>
            </a:r>
            <a:r>
              <a:rPr lang="en-US" sz="3600" b="1" dirty="0">
                <a:solidFill>
                  <a:schemeClr val="accent2">
                    <a:lumMod val="75000"/>
                  </a:schemeClr>
                </a:solidFill>
                <a:latin typeface="Poppins" pitchFamily="2" charset="77"/>
                <a:cs typeface="Poppins" pitchFamily="2" charset="77"/>
              </a:rPr>
              <a:t>Markup Language</a:t>
            </a:r>
          </a:p>
        </p:txBody>
      </p:sp>
      <p:sp>
        <p:nvSpPr>
          <p:cNvPr id="4" name="TextBox 3">
            <a:extLst>
              <a:ext uri="{FF2B5EF4-FFF2-40B4-BE49-F238E27FC236}">
                <a16:creationId xmlns:a16="http://schemas.microsoft.com/office/drawing/2014/main" id="{489FDDFA-6F2F-BA02-6237-2193DFE27F9C}"/>
              </a:ext>
            </a:extLst>
          </p:cNvPr>
          <p:cNvSpPr txBox="1"/>
          <p:nvPr/>
        </p:nvSpPr>
        <p:spPr>
          <a:xfrm>
            <a:off x="1701063" y="3449355"/>
            <a:ext cx="2612130" cy="388568"/>
          </a:xfrm>
          <a:prstGeom prst="rect">
            <a:avLst/>
          </a:prstGeom>
          <a:noFill/>
        </p:spPr>
        <p:txBody>
          <a:bodyPr wrap="square" rtlCol="0">
            <a:spAutoFit/>
          </a:bodyPr>
          <a:lstStyle/>
          <a:p>
            <a:pPr algn="ctr">
              <a:lnSpc>
                <a:spcPct val="150000"/>
              </a:lnSpc>
            </a:pPr>
            <a:r>
              <a:rPr lang="en-US" sz="1400" b="1" dirty="0">
                <a:solidFill>
                  <a:srgbClr val="423300"/>
                </a:solidFill>
                <a:latin typeface="Poppins"/>
              </a:rPr>
              <a:t>Markup Language</a:t>
            </a:r>
          </a:p>
        </p:txBody>
      </p:sp>
      <p:sp>
        <p:nvSpPr>
          <p:cNvPr id="9" name="TextBox 8">
            <a:extLst>
              <a:ext uri="{FF2B5EF4-FFF2-40B4-BE49-F238E27FC236}">
                <a16:creationId xmlns:a16="http://schemas.microsoft.com/office/drawing/2014/main" id="{26EEFAD0-41E5-22E1-CCBD-D6F4FD5DFE98}"/>
              </a:ext>
            </a:extLst>
          </p:cNvPr>
          <p:cNvSpPr txBox="1"/>
          <p:nvPr/>
        </p:nvSpPr>
        <p:spPr>
          <a:xfrm>
            <a:off x="659175" y="3868308"/>
            <a:ext cx="4695904" cy="900246"/>
          </a:xfrm>
          <a:prstGeom prst="rect">
            <a:avLst/>
          </a:prstGeom>
          <a:noFill/>
        </p:spPr>
        <p:txBody>
          <a:bodyPr wrap="square" rtlCol="0">
            <a:spAutoFit/>
          </a:bodyPr>
          <a:lstStyle/>
          <a:p>
            <a:pPr algn="ctr">
              <a:lnSpc>
                <a:spcPct val="150000"/>
              </a:lnSpc>
            </a:pPr>
            <a:r>
              <a:rPr lang="en-US" sz="1200" dirty="0">
                <a:solidFill>
                  <a:srgbClr val="745A00"/>
                </a:solidFill>
                <a:latin typeface="Poppins"/>
              </a:rPr>
              <a:t>A markup language is used to structure and format content in documents, telling a browser or software how to display or arrange data. Examples include HTML and XML.</a:t>
            </a:r>
          </a:p>
        </p:txBody>
      </p:sp>
      <p:sp>
        <p:nvSpPr>
          <p:cNvPr id="10" name="TextBox 9">
            <a:extLst>
              <a:ext uri="{FF2B5EF4-FFF2-40B4-BE49-F238E27FC236}">
                <a16:creationId xmlns:a16="http://schemas.microsoft.com/office/drawing/2014/main" id="{2C2AE8E8-29AD-4E07-90EB-F83783411629}"/>
              </a:ext>
            </a:extLst>
          </p:cNvPr>
          <p:cNvSpPr txBox="1"/>
          <p:nvPr/>
        </p:nvSpPr>
        <p:spPr>
          <a:xfrm>
            <a:off x="7875441" y="3449355"/>
            <a:ext cx="2612130" cy="388568"/>
          </a:xfrm>
          <a:prstGeom prst="rect">
            <a:avLst/>
          </a:prstGeom>
          <a:noFill/>
        </p:spPr>
        <p:txBody>
          <a:bodyPr wrap="square" rtlCol="0">
            <a:spAutoFit/>
          </a:bodyPr>
          <a:lstStyle/>
          <a:p>
            <a:pPr algn="ctr">
              <a:lnSpc>
                <a:spcPct val="150000"/>
              </a:lnSpc>
            </a:pPr>
            <a:r>
              <a:rPr lang="en-US" sz="1400" b="1" dirty="0">
                <a:solidFill>
                  <a:srgbClr val="423300"/>
                </a:solidFill>
                <a:latin typeface="Poppins"/>
              </a:rPr>
              <a:t>Programming Language</a:t>
            </a:r>
          </a:p>
        </p:txBody>
      </p:sp>
      <p:sp>
        <p:nvSpPr>
          <p:cNvPr id="11" name="TextBox 10">
            <a:extLst>
              <a:ext uri="{FF2B5EF4-FFF2-40B4-BE49-F238E27FC236}">
                <a16:creationId xmlns:a16="http://schemas.microsoft.com/office/drawing/2014/main" id="{4E13E51B-5DE2-ADE9-F716-B7937A9C47A8}"/>
              </a:ext>
            </a:extLst>
          </p:cNvPr>
          <p:cNvSpPr txBox="1"/>
          <p:nvPr/>
        </p:nvSpPr>
        <p:spPr>
          <a:xfrm>
            <a:off x="6833553" y="3868308"/>
            <a:ext cx="4695904" cy="1177245"/>
          </a:xfrm>
          <a:prstGeom prst="rect">
            <a:avLst/>
          </a:prstGeom>
          <a:noFill/>
        </p:spPr>
        <p:txBody>
          <a:bodyPr wrap="square" rtlCol="0">
            <a:spAutoFit/>
          </a:bodyPr>
          <a:lstStyle/>
          <a:p>
            <a:pPr algn="ctr">
              <a:lnSpc>
                <a:spcPct val="150000"/>
              </a:lnSpc>
            </a:pPr>
            <a:r>
              <a:rPr lang="en-US" sz="1200" dirty="0">
                <a:solidFill>
                  <a:srgbClr val="745A00"/>
                </a:solidFill>
                <a:latin typeface="Poppins"/>
              </a:rPr>
              <a:t>A programming language is used to write instructions that a computer can execute to perform tasks, make decisions, and manipulate data. Examples include Python, Java, and C++.</a:t>
            </a:r>
          </a:p>
        </p:txBody>
      </p:sp>
      <p:pic>
        <p:nvPicPr>
          <p:cNvPr id="15" name="Picture 14">
            <a:extLst>
              <a:ext uri="{FF2B5EF4-FFF2-40B4-BE49-F238E27FC236}">
                <a16:creationId xmlns:a16="http://schemas.microsoft.com/office/drawing/2014/main" id="{FEEC7C10-19B9-FC92-C8E3-64098E7333D2}"/>
              </a:ext>
            </a:extLst>
          </p:cNvPr>
          <p:cNvPicPr>
            <a:picLocks noChangeAspect="1"/>
          </p:cNvPicPr>
          <p:nvPr/>
        </p:nvPicPr>
        <p:blipFill>
          <a:blip r:embed="rId4"/>
          <a:stretch>
            <a:fillRect/>
          </a:stretch>
        </p:blipFill>
        <p:spPr>
          <a:xfrm>
            <a:off x="8725467" y="2331720"/>
            <a:ext cx="900000" cy="900000"/>
          </a:xfrm>
          <a:prstGeom prst="rect">
            <a:avLst/>
          </a:prstGeom>
        </p:spPr>
      </p:pic>
      <p:pic>
        <p:nvPicPr>
          <p:cNvPr id="17" name="Picture 16">
            <a:extLst>
              <a:ext uri="{FF2B5EF4-FFF2-40B4-BE49-F238E27FC236}">
                <a16:creationId xmlns:a16="http://schemas.microsoft.com/office/drawing/2014/main" id="{A6D4D535-E1D2-8285-E451-64EAA111EEDF}"/>
              </a:ext>
            </a:extLst>
          </p:cNvPr>
          <p:cNvPicPr>
            <a:picLocks noChangeAspect="1"/>
          </p:cNvPicPr>
          <p:nvPr/>
        </p:nvPicPr>
        <p:blipFill>
          <a:blip r:embed="rId5"/>
          <a:stretch>
            <a:fillRect/>
          </a:stretch>
        </p:blipFill>
        <p:spPr>
          <a:xfrm>
            <a:off x="2566534" y="2331720"/>
            <a:ext cx="900000" cy="900000"/>
          </a:xfrm>
          <a:prstGeom prst="rect">
            <a:avLst/>
          </a:prstGeom>
        </p:spPr>
      </p:pic>
    </p:spTree>
    <p:extLst>
      <p:ext uri="{BB962C8B-B14F-4D97-AF65-F5344CB8AC3E}">
        <p14:creationId xmlns:p14="http://schemas.microsoft.com/office/powerpoint/2010/main" val="17969054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6451202" y="320750"/>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10219930" y="6063868"/>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707281" y="6241901"/>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236"/>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Introducing </a:t>
            </a:r>
            <a:r>
              <a:rPr lang="en-US" sz="3600" b="1" dirty="0">
                <a:solidFill>
                  <a:schemeClr val="accent2">
                    <a:lumMod val="75000"/>
                  </a:schemeClr>
                </a:solidFill>
                <a:latin typeface="Poppins" pitchFamily="2" charset="77"/>
                <a:cs typeface="Poppins" pitchFamily="2" charset="77"/>
              </a:rPr>
              <a:t>HTML Tags</a:t>
            </a:r>
          </a:p>
        </p:txBody>
      </p:sp>
      <p:sp>
        <p:nvSpPr>
          <p:cNvPr id="2" name="TextBox 1">
            <a:extLst>
              <a:ext uri="{FF2B5EF4-FFF2-40B4-BE49-F238E27FC236}">
                <a16:creationId xmlns:a16="http://schemas.microsoft.com/office/drawing/2014/main" id="{F802C7A0-76A8-CB15-8500-4C98A5F27BB2}"/>
              </a:ext>
            </a:extLst>
          </p:cNvPr>
          <p:cNvSpPr txBox="1"/>
          <p:nvPr/>
        </p:nvSpPr>
        <p:spPr>
          <a:xfrm>
            <a:off x="6801797" y="2336134"/>
            <a:ext cx="4396950" cy="473206"/>
          </a:xfrm>
          <a:prstGeom prst="rect">
            <a:avLst/>
          </a:prstGeom>
          <a:noFill/>
        </p:spPr>
        <p:txBody>
          <a:bodyPr wrap="square" rtlCol="0">
            <a:spAutoFit/>
          </a:bodyPr>
          <a:lstStyle/>
          <a:p>
            <a:pPr algn="ctr">
              <a:lnSpc>
                <a:spcPct val="150000"/>
              </a:lnSpc>
            </a:pPr>
            <a:r>
              <a:rPr lang="en-US" b="1" dirty="0">
                <a:solidFill>
                  <a:srgbClr val="423300"/>
                </a:solidFill>
                <a:latin typeface="Poppins"/>
              </a:rPr>
              <a:t>HTML Tags and Elements</a:t>
            </a:r>
          </a:p>
        </p:txBody>
      </p:sp>
      <p:sp>
        <p:nvSpPr>
          <p:cNvPr id="4" name="TextBox 3">
            <a:extLst>
              <a:ext uri="{FF2B5EF4-FFF2-40B4-BE49-F238E27FC236}">
                <a16:creationId xmlns:a16="http://schemas.microsoft.com/office/drawing/2014/main" id="{E7244290-95F3-A0A3-B673-991E02295DCF}"/>
              </a:ext>
            </a:extLst>
          </p:cNvPr>
          <p:cNvSpPr txBox="1"/>
          <p:nvPr/>
        </p:nvSpPr>
        <p:spPr>
          <a:xfrm>
            <a:off x="6180009" y="2809340"/>
            <a:ext cx="5640526" cy="1681229"/>
          </a:xfrm>
          <a:prstGeom prst="rect">
            <a:avLst/>
          </a:prstGeom>
          <a:noFill/>
        </p:spPr>
        <p:txBody>
          <a:bodyPr wrap="square" rtlCol="0">
            <a:spAutoFit/>
          </a:bodyPr>
          <a:lstStyle/>
          <a:p>
            <a:pPr algn="ctr">
              <a:lnSpc>
                <a:spcPct val="150000"/>
              </a:lnSpc>
            </a:pPr>
            <a:r>
              <a:rPr lang="en-US" sz="1400" dirty="0">
                <a:solidFill>
                  <a:srgbClr val="745A00"/>
                </a:solidFill>
                <a:latin typeface="Poppins"/>
              </a:rPr>
              <a:t>An HTML tag is a specific code element used to define and structure content on a web page. Tags are enclosed in angle brackets (e.g., &lt;p&gt;), typically come in pairs (opening and closing), and tell the browser how to display text, images, or other media elements.</a:t>
            </a:r>
          </a:p>
        </p:txBody>
      </p:sp>
      <p:pic>
        <p:nvPicPr>
          <p:cNvPr id="11" name="Picture 10">
            <a:extLst>
              <a:ext uri="{FF2B5EF4-FFF2-40B4-BE49-F238E27FC236}">
                <a16:creationId xmlns:a16="http://schemas.microsoft.com/office/drawing/2014/main" id="{0F569A07-FDDC-F29D-AFD0-01A4DF2B053E}"/>
              </a:ext>
            </a:extLst>
          </p:cNvPr>
          <p:cNvPicPr>
            <a:picLocks noChangeAspect="1"/>
          </p:cNvPicPr>
          <p:nvPr/>
        </p:nvPicPr>
        <p:blipFill>
          <a:blip r:embed="rId4"/>
          <a:stretch>
            <a:fillRect/>
          </a:stretch>
        </p:blipFill>
        <p:spPr>
          <a:xfrm>
            <a:off x="490176" y="2523710"/>
            <a:ext cx="4882642" cy="1883605"/>
          </a:xfrm>
          <a:prstGeom prst="rect">
            <a:avLst/>
          </a:prstGeom>
        </p:spPr>
      </p:pic>
    </p:spTree>
    <p:extLst>
      <p:ext uri="{BB962C8B-B14F-4D97-AF65-F5344CB8AC3E}">
        <p14:creationId xmlns:p14="http://schemas.microsoft.com/office/powerpoint/2010/main" val="777794802"/>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761947" y="6052436"/>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10625186" y="393250"/>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10112537" y="6011349"/>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10175"/>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Nesting Of  </a:t>
            </a:r>
            <a:r>
              <a:rPr lang="en-US" sz="3600" b="1" dirty="0">
                <a:solidFill>
                  <a:schemeClr val="accent2">
                    <a:lumMod val="75000"/>
                  </a:schemeClr>
                </a:solidFill>
                <a:latin typeface="Poppins" pitchFamily="2" charset="77"/>
                <a:cs typeface="Poppins" pitchFamily="2" charset="77"/>
              </a:rPr>
              <a:t>HTML Elements</a:t>
            </a:r>
          </a:p>
        </p:txBody>
      </p:sp>
      <p:sp>
        <p:nvSpPr>
          <p:cNvPr id="2" name="TextBox 1">
            <a:extLst>
              <a:ext uri="{FF2B5EF4-FFF2-40B4-BE49-F238E27FC236}">
                <a16:creationId xmlns:a16="http://schemas.microsoft.com/office/drawing/2014/main" id="{F802C7A0-76A8-CB15-8500-4C98A5F27BB2}"/>
              </a:ext>
            </a:extLst>
          </p:cNvPr>
          <p:cNvSpPr txBox="1"/>
          <p:nvPr/>
        </p:nvSpPr>
        <p:spPr>
          <a:xfrm>
            <a:off x="6770363" y="2275174"/>
            <a:ext cx="4396950" cy="473206"/>
          </a:xfrm>
          <a:prstGeom prst="rect">
            <a:avLst/>
          </a:prstGeom>
          <a:noFill/>
        </p:spPr>
        <p:txBody>
          <a:bodyPr wrap="square" rtlCol="0">
            <a:spAutoFit/>
          </a:bodyPr>
          <a:lstStyle/>
          <a:p>
            <a:pPr algn="ctr">
              <a:lnSpc>
                <a:spcPct val="150000"/>
              </a:lnSpc>
            </a:pPr>
            <a:r>
              <a:rPr lang="en-US" b="1" dirty="0">
                <a:solidFill>
                  <a:srgbClr val="423300"/>
                </a:solidFill>
                <a:latin typeface="Poppins"/>
              </a:rPr>
              <a:t>Nested Elements</a:t>
            </a:r>
          </a:p>
        </p:txBody>
      </p:sp>
      <p:sp>
        <p:nvSpPr>
          <p:cNvPr id="4" name="TextBox 3">
            <a:extLst>
              <a:ext uri="{FF2B5EF4-FFF2-40B4-BE49-F238E27FC236}">
                <a16:creationId xmlns:a16="http://schemas.microsoft.com/office/drawing/2014/main" id="{E7244290-95F3-A0A3-B673-991E02295DCF}"/>
              </a:ext>
            </a:extLst>
          </p:cNvPr>
          <p:cNvSpPr txBox="1"/>
          <p:nvPr/>
        </p:nvSpPr>
        <p:spPr>
          <a:xfrm>
            <a:off x="6148575" y="2748380"/>
            <a:ext cx="5640526" cy="2004395"/>
          </a:xfrm>
          <a:prstGeom prst="rect">
            <a:avLst/>
          </a:prstGeom>
          <a:noFill/>
        </p:spPr>
        <p:txBody>
          <a:bodyPr wrap="square" rtlCol="0">
            <a:spAutoFit/>
          </a:bodyPr>
          <a:lstStyle/>
          <a:p>
            <a:pPr algn="ctr">
              <a:lnSpc>
                <a:spcPct val="150000"/>
              </a:lnSpc>
            </a:pPr>
            <a:r>
              <a:rPr lang="en-US" sz="1400" dirty="0">
                <a:solidFill>
                  <a:srgbClr val="745A00"/>
                </a:solidFill>
                <a:latin typeface="Poppins"/>
              </a:rPr>
              <a:t>Nested tags in HTML refer to elements placed within other elements, creating a hierarchy of elements. </a:t>
            </a:r>
          </a:p>
          <a:p>
            <a:pPr algn="ctr">
              <a:lnSpc>
                <a:spcPct val="150000"/>
              </a:lnSpc>
            </a:pPr>
            <a:endParaRPr lang="en-US" sz="1400" dirty="0">
              <a:solidFill>
                <a:srgbClr val="745A00"/>
              </a:solidFill>
              <a:latin typeface="Poppins"/>
            </a:endParaRPr>
          </a:p>
          <a:p>
            <a:pPr algn="ctr">
              <a:lnSpc>
                <a:spcPct val="150000"/>
              </a:lnSpc>
            </a:pPr>
            <a:r>
              <a:rPr lang="en-US" sz="1400" dirty="0">
                <a:solidFill>
                  <a:srgbClr val="745A00"/>
                </a:solidFill>
                <a:latin typeface="Poppins"/>
              </a:rPr>
              <a:t>This structure allows for more complex layouts, where child elements inherit properties or are affected by their parent elements. </a:t>
            </a:r>
          </a:p>
        </p:txBody>
      </p:sp>
      <p:pic>
        <p:nvPicPr>
          <p:cNvPr id="10" name="Picture 9">
            <a:extLst>
              <a:ext uri="{FF2B5EF4-FFF2-40B4-BE49-F238E27FC236}">
                <a16:creationId xmlns:a16="http://schemas.microsoft.com/office/drawing/2014/main" id="{45B141D3-4D4A-31C2-8AEE-660E913A23F3}"/>
              </a:ext>
            </a:extLst>
          </p:cNvPr>
          <p:cNvPicPr>
            <a:picLocks noChangeAspect="1"/>
          </p:cNvPicPr>
          <p:nvPr/>
        </p:nvPicPr>
        <p:blipFill>
          <a:blip r:embed="rId4"/>
          <a:stretch>
            <a:fillRect/>
          </a:stretch>
        </p:blipFill>
        <p:spPr>
          <a:xfrm>
            <a:off x="490176" y="2194995"/>
            <a:ext cx="4950494" cy="2677961"/>
          </a:xfrm>
          <a:prstGeom prst="rect">
            <a:avLst/>
          </a:prstGeom>
        </p:spPr>
      </p:pic>
    </p:spTree>
    <p:extLst>
      <p:ext uri="{BB962C8B-B14F-4D97-AF65-F5344CB8AC3E}">
        <p14:creationId xmlns:p14="http://schemas.microsoft.com/office/powerpoint/2010/main" val="450299775"/>
      </p:ext>
    </p:extLst>
  </p:cSld>
  <p:clrMapOvr>
    <a:masterClrMapping/>
  </p:clrMapOvr>
  <mc:AlternateContent xmlns:mc="http://schemas.openxmlformats.org/markup-compatibility/2006" xmlns:p159="http://schemas.microsoft.com/office/powerpoint/2015/09/main">
    <mc:Choice Requires="p159">
      <p:transition spd="slow">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5" name="4-point Star 4">
            <a:extLst>
              <a:ext uri="{FF2B5EF4-FFF2-40B4-BE49-F238E27FC236}">
                <a16:creationId xmlns:a16="http://schemas.microsoft.com/office/drawing/2014/main" id="{72042A47-18F1-19EA-DA4D-4B338208F7AB}"/>
              </a:ext>
            </a:extLst>
          </p:cNvPr>
          <p:cNvSpPr/>
          <p:nvPr/>
        </p:nvSpPr>
        <p:spPr>
          <a:xfrm rot="2055929">
            <a:off x="761947" y="6052436"/>
            <a:ext cx="397847" cy="339660"/>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4-point Star 5">
            <a:extLst>
              <a:ext uri="{FF2B5EF4-FFF2-40B4-BE49-F238E27FC236}">
                <a16:creationId xmlns:a16="http://schemas.microsoft.com/office/drawing/2014/main" id="{567DD399-6D96-8282-2AF3-7548B8B8E838}"/>
              </a:ext>
            </a:extLst>
          </p:cNvPr>
          <p:cNvSpPr/>
          <p:nvPr/>
        </p:nvSpPr>
        <p:spPr>
          <a:xfrm rot="787370">
            <a:off x="10625186" y="393250"/>
            <a:ext cx="338788" cy="322778"/>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4-point Star 6">
            <a:extLst>
              <a:ext uri="{FF2B5EF4-FFF2-40B4-BE49-F238E27FC236}">
                <a16:creationId xmlns:a16="http://schemas.microsoft.com/office/drawing/2014/main" id="{0BFD952C-DB3A-88EE-1426-2396912F87A0}"/>
              </a:ext>
            </a:extLst>
          </p:cNvPr>
          <p:cNvSpPr/>
          <p:nvPr/>
        </p:nvSpPr>
        <p:spPr>
          <a:xfrm rot="20264836">
            <a:off x="10112537" y="6011349"/>
            <a:ext cx="279617" cy="309052"/>
          </a:xfrm>
          <a:prstGeom prst="star4">
            <a:avLst/>
          </a:prstGeom>
          <a:solidFill>
            <a:srgbClr val="FCC613"/>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CF8D7621-FC0B-5370-77AC-A12637AA9E62}"/>
              </a:ext>
            </a:extLst>
          </p:cNvPr>
          <p:cNvPicPr>
            <a:picLocks noChangeAspect="1"/>
          </p:cNvPicPr>
          <p:nvPr/>
        </p:nvPicPr>
        <p:blipFill>
          <a:blip r:embed="rId3"/>
          <a:stretch>
            <a:fillRect/>
          </a:stretch>
        </p:blipFill>
        <p:spPr>
          <a:xfrm>
            <a:off x="11167313" y="6029624"/>
            <a:ext cx="618386" cy="501804"/>
          </a:xfrm>
          <a:prstGeom prst="rect">
            <a:avLst/>
          </a:prstGeom>
        </p:spPr>
      </p:pic>
      <p:sp>
        <p:nvSpPr>
          <p:cNvPr id="8" name="Title 7">
            <a:extLst>
              <a:ext uri="{FF2B5EF4-FFF2-40B4-BE49-F238E27FC236}">
                <a16:creationId xmlns:a16="http://schemas.microsoft.com/office/drawing/2014/main" id="{1E962599-37BE-7875-19E0-45ED97D7B794}"/>
              </a:ext>
            </a:extLst>
          </p:cNvPr>
          <p:cNvSpPr>
            <a:spLocks noGrp="1"/>
          </p:cNvSpPr>
          <p:nvPr>
            <p:ph type="ctrTitle"/>
          </p:nvPr>
        </p:nvSpPr>
        <p:spPr>
          <a:xfrm>
            <a:off x="490176" y="-10175"/>
            <a:ext cx="9144000" cy="867250"/>
          </a:xfrm>
        </p:spPr>
        <p:txBody>
          <a:bodyPr>
            <a:normAutofit/>
          </a:bodyPr>
          <a:lstStyle/>
          <a:p>
            <a:pPr algn="l">
              <a:lnSpc>
                <a:spcPts val="5020"/>
              </a:lnSpc>
            </a:pPr>
            <a:r>
              <a:rPr lang="en-US" sz="3600" b="1" dirty="0">
                <a:solidFill>
                  <a:srgbClr val="423300"/>
                </a:solidFill>
                <a:latin typeface="Poppins" pitchFamily="2" charset="77"/>
                <a:cs typeface="Poppins" pitchFamily="2" charset="77"/>
              </a:rPr>
              <a:t>The Family Of </a:t>
            </a:r>
            <a:r>
              <a:rPr lang="en-US" sz="3600" b="1" dirty="0">
                <a:solidFill>
                  <a:schemeClr val="accent2">
                    <a:lumMod val="75000"/>
                  </a:schemeClr>
                </a:solidFill>
                <a:latin typeface="Poppins" pitchFamily="2" charset="77"/>
                <a:cs typeface="Poppins" pitchFamily="2" charset="77"/>
              </a:rPr>
              <a:t>HTML Elements</a:t>
            </a:r>
          </a:p>
        </p:txBody>
      </p:sp>
      <p:sp>
        <p:nvSpPr>
          <p:cNvPr id="4" name="TextBox 3">
            <a:extLst>
              <a:ext uri="{FF2B5EF4-FFF2-40B4-BE49-F238E27FC236}">
                <a16:creationId xmlns:a16="http://schemas.microsoft.com/office/drawing/2014/main" id="{E7244290-95F3-A0A3-B673-991E02295DCF}"/>
              </a:ext>
            </a:extLst>
          </p:cNvPr>
          <p:cNvSpPr txBox="1"/>
          <p:nvPr/>
        </p:nvSpPr>
        <p:spPr>
          <a:xfrm>
            <a:off x="6145173" y="2463315"/>
            <a:ext cx="5640526" cy="1681229"/>
          </a:xfrm>
          <a:prstGeom prst="rect">
            <a:avLst/>
          </a:prstGeom>
          <a:noFill/>
        </p:spPr>
        <p:txBody>
          <a:bodyPr wrap="square" rtlCol="0">
            <a:spAutoFit/>
          </a:bodyPr>
          <a:lstStyle/>
          <a:p>
            <a:pPr>
              <a:lnSpc>
                <a:spcPct val="150000"/>
              </a:lnSpc>
            </a:pPr>
            <a:r>
              <a:rPr lang="en-US" sz="1400" dirty="0">
                <a:solidFill>
                  <a:srgbClr val="745A00"/>
                </a:solidFill>
                <a:latin typeface="Poppins"/>
              </a:rPr>
              <a:t>HTML has a tree-like structure where elements are organized in a hierarchy. Elements can have parent, child, and sibling relationships, similar to a family tree. Parent elements contain child elements, and sibling elements share the same parent within the HTML document.</a:t>
            </a:r>
          </a:p>
        </p:txBody>
      </p:sp>
      <p:pic>
        <p:nvPicPr>
          <p:cNvPr id="13" name="Picture 12">
            <a:extLst>
              <a:ext uri="{FF2B5EF4-FFF2-40B4-BE49-F238E27FC236}">
                <a16:creationId xmlns:a16="http://schemas.microsoft.com/office/drawing/2014/main" id="{BD2028C3-704C-05A1-9EFF-2693D45D42EC}"/>
              </a:ext>
            </a:extLst>
          </p:cNvPr>
          <p:cNvPicPr>
            <a:picLocks noChangeAspect="1"/>
          </p:cNvPicPr>
          <p:nvPr/>
        </p:nvPicPr>
        <p:blipFill>
          <a:blip r:embed="rId4"/>
          <a:stretch>
            <a:fillRect/>
          </a:stretch>
        </p:blipFill>
        <p:spPr>
          <a:xfrm>
            <a:off x="419792" y="1026489"/>
            <a:ext cx="5567779" cy="5335348"/>
          </a:xfrm>
          <a:prstGeom prst="rect">
            <a:avLst/>
          </a:prstGeom>
        </p:spPr>
      </p:pic>
    </p:spTree>
    <p:extLst>
      <p:ext uri="{BB962C8B-B14F-4D97-AF65-F5344CB8AC3E}">
        <p14:creationId xmlns:p14="http://schemas.microsoft.com/office/powerpoint/2010/main" val="688960905"/>
      </p:ext>
    </p:extLst>
  </p:cSld>
  <p:clrMapOvr>
    <a:masterClrMapping/>
  </p:clrMapOvr>
  <mc:AlternateContent xmlns:mc="http://schemas.openxmlformats.org/markup-compatibility/2006">
    <mc:Choice xmlns:p159="http://schemas.microsoft.com/office/powerpoint/2015/09/main" Requires="p159">
      <p:transition spd="slow">
        <p159:morph option="byObject"/>
      </p:transition>
    </mc:Choice>
    <mc:Fallback>
      <p:transition spd="slow">
        <p:fade/>
      </p:transition>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3233</TotalTime>
  <Words>591</Words>
  <Application>Microsoft Macintosh PowerPoint</Application>
  <PresentationFormat>Widescreen</PresentationFormat>
  <Paragraphs>35</Paragraphs>
  <Slides>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8</vt:i4>
      </vt:variant>
    </vt:vector>
  </HeadingPairs>
  <TitlesOfParts>
    <vt:vector size="13" baseType="lpstr">
      <vt:lpstr>Arial</vt:lpstr>
      <vt:lpstr>Calibri</vt:lpstr>
      <vt:lpstr>Calibri Light</vt:lpstr>
      <vt:lpstr>Poppins</vt:lpstr>
      <vt:lpstr>Office Theme</vt:lpstr>
      <vt:lpstr>Introduction To HTML Hyper Text Markup Language</vt:lpstr>
      <vt:lpstr>What is HTML?</vt:lpstr>
      <vt:lpstr>What is HTML Used For?</vt:lpstr>
      <vt:lpstr>History Of HTML</vt:lpstr>
      <vt:lpstr>Programming Vs Markup Language</vt:lpstr>
      <vt:lpstr>Introducing HTML Tags</vt:lpstr>
      <vt:lpstr>Nesting Of  HTML Elements</vt:lpstr>
      <vt:lpstr>The Family Of HTML Elements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NESTJS</dc:title>
  <dc:creator>Microsoft Office User</dc:creator>
  <cp:lastModifiedBy>Manik Bajaj</cp:lastModifiedBy>
  <cp:revision>280</cp:revision>
  <dcterms:created xsi:type="dcterms:W3CDTF">2024-02-28T11:24:07Z</dcterms:created>
  <dcterms:modified xsi:type="dcterms:W3CDTF">2024-09-11T11:00:01Z</dcterms:modified>
</cp:coreProperties>
</file>