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310" r:id="rId3"/>
    <p:sldId id="312" r:id="rId4"/>
    <p:sldId id="313" r:id="rId5"/>
    <p:sldId id="314" r:id="rId6"/>
    <p:sldId id="315" r:id="rId7"/>
    <p:sldId id="316" r:id="rId8"/>
    <p:sldId id="317" r:id="rId9"/>
    <p:sldId id="31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A00"/>
    <a:srgbClr val="423300"/>
    <a:srgbClr val="C55A11"/>
    <a:srgbClr val="AD6513"/>
    <a:srgbClr val="FCC613"/>
    <a:srgbClr val="FFDD6D"/>
    <a:srgbClr val="DD53F8"/>
    <a:srgbClr val="E100FF"/>
    <a:srgbClr val="E85EF9"/>
    <a:srgbClr val="BB3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94"/>
    <p:restoredTop sz="94653"/>
  </p:normalViewPr>
  <p:slideViewPr>
    <p:cSldViewPr snapToGrid="0" showGuides="1">
      <p:cViewPr varScale="1">
        <p:scale>
          <a:sx n="146" d="100"/>
          <a:sy n="146" d="100"/>
        </p:scale>
        <p:origin x="752" y="176"/>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9/2/24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9/2/24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9/2/24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Understanding</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Semantics</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8" name="Graphic 7">
            <a:extLst>
              <a:ext uri="{FF2B5EF4-FFF2-40B4-BE49-F238E27FC236}">
                <a16:creationId xmlns:a16="http://schemas.microsoft.com/office/drawing/2014/main" id="{C0358CA9-4ECC-1184-46BB-114FE7C892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081" y="1940519"/>
            <a:ext cx="785760" cy="90000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221490" y="95384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309941" y="6173032"/>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728537" y="6028112"/>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t>
            </a:r>
            <a:r>
              <a:rPr lang="en-US" sz="3600" b="1" dirty="0">
                <a:solidFill>
                  <a:schemeClr val="accent2">
                    <a:lumMod val="75000"/>
                  </a:schemeClr>
                </a:solidFill>
                <a:latin typeface="Poppins" pitchFamily="2" charset="77"/>
                <a:cs typeface="Poppins" pitchFamily="2" charset="77"/>
              </a:rPr>
              <a:t>Semantic Markup</a:t>
            </a:r>
          </a:p>
        </p:txBody>
      </p:sp>
      <p:sp>
        <p:nvSpPr>
          <p:cNvPr id="11" name="TextBox 10">
            <a:extLst>
              <a:ext uri="{FF2B5EF4-FFF2-40B4-BE49-F238E27FC236}">
                <a16:creationId xmlns:a16="http://schemas.microsoft.com/office/drawing/2014/main" id="{DA484B7F-D1C8-8027-C483-52A3645E8EDB}"/>
              </a:ext>
            </a:extLst>
          </p:cNvPr>
          <p:cNvSpPr txBox="1"/>
          <p:nvPr/>
        </p:nvSpPr>
        <p:spPr>
          <a:xfrm>
            <a:off x="6059489" y="2700422"/>
            <a:ext cx="3540805" cy="388568"/>
          </a:xfrm>
          <a:prstGeom prst="rect">
            <a:avLst/>
          </a:prstGeom>
          <a:noFill/>
        </p:spPr>
        <p:txBody>
          <a:bodyPr wrap="square" rtlCol="0">
            <a:spAutoFit/>
          </a:bodyPr>
          <a:lstStyle/>
          <a:p>
            <a:pPr>
              <a:lnSpc>
                <a:spcPct val="150000"/>
              </a:lnSpc>
            </a:pPr>
            <a:r>
              <a:rPr lang="en-US" sz="1400" b="1" dirty="0">
                <a:solidFill>
                  <a:srgbClr val="423300"/>
                </a:solidFill>
                <a:latin typeface="Poppins"/>
              </a:rPr>
              <a:t>What Is Semantic Markup</a:t>
            </a:r>
          </a:p>
        </p:txBody>
      </p:sp>
      <p:sp>
        <p:nvSpPr>
          <p:cNvPr id="12" name="TextBox 11">
            <a:extLst>
              <a:ext uri="{FF2B5EF4-FFF2-40B4-BE49-F238E27FC236}">
                <a16:creationId xmlns:a16="http://schemas.microsoft.com/office/drawing/2014/main" id="{A0FC1F4E-A9BB-8C68-A0F5-C6832B189FD6}"/>
              </a:ext>
            </a:extLst>
          </p:cNvPr>
          <p:cNvSpPr txBox="1"/>
          <p:nvPr/>
        </p:nvSpPr>
        <p:spPr>
          <a:xfrm>
            <a:off x="6059488" y="3169088"/>
            <a:ext cx="5309437" cy="1177245"/>
          </a:xfrm>
          <a:prstGeom prst="rect">
            <a:avLst/>
          </a:prstGeom>
          <a:noFill/>
        </p:spPr>
        <p:txBody>
          <a:bodyPr wrap="square" rtlCol="0">
            <a:spAutoFit/>
          </a:bodyPr>
          <a:lstStyle/>
          <a:p>
            <a:pPr>
              <a:lnSpc>
                <a:spcPct val="150000"/>
              </a:lnSpc>
            </a:pPr>
            <a:r>
              <a:rPr lang="en-US" sz="1200" dirty="0">
                <a:solidFill>
                  <a:srgbClr val="745A00"/>
                </a:solidFill>
                <a:latin typeface="Poppins"/>
              </a:rPr>
              <a:t>Semantic HTML uses meaningful tags that describe the purpose of content on a webpage, enhancing accessibility, SEO, and readability by clearly conveying the structure to browsers and assistive technologies.</a:t>
            </a:r>
          </a:p>
        </p:txBody>
      </p:sp>
      <p:pic>
        <p:nvPicPr>
          <p:cNvPr id="14" name="Picture 13">
            <a:extLst>
              <a:ext uri="{FF2B5EF4-FFF2-40B4-BE49-F238E27FC236}">
                <a16:creationId xmlns:a16="http://schemas.microsoft.com/office/drawing/2014/main" id="{92D509B0-D294-6294-4A63-7E61BBD4D9CF}"/>
              </a:ext>
            </a:extLst>
          </p:cNvPr>
          <p:cNvPicPr>
            <a:picLocks noChangeAspect="1"/>
          </p:cNvPicPr>
          <p:nvPr/>
        </p:nvPicPr>
        <p:blipFill>
          <a:blip r:embed="rId4"/>
          <a:stretch>
            <a:fillRect/>
          </a:stretch>
        </p:blipFill>
        <p:spPr>
          <a:xfrm>
            <a:off x="1840231" y="1827213"/>
            <a:ext cx="2781300" cy="3276600"/>
          </a:xfrm>
          <a:prstGeom prst="rect">
            <a:avLst/>
          </a:prstGeom>
        </p:spPr>
      </p:pic>
    </p:spTree>
    <p:extLst>
      <p:ext uri="{BB962C8B-B14F-4D97-AF65-F5344CB8AC3E}">
        <p14:creationId xmlns:p14="http://schemas.microsoft.com/office/powerpoint/2010/main" val="3038969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045088" y="60658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The Problem With </a:t>
            </a:r>
            <a:r>
              <a:rPr lang="en-US" sz="3600" b="1" dirty="0">
                <a:solidFill>
                  <a:schemeClr val="accent2">
                    <a:lumMod val="75000"/>
                  </a:schemeClr>
                </a:solidFill>
                <a:latin typeface="Poppins" pitchFamily="2" charset="77"/>
                <a:cs typeface="Poppins" pitchFamily="2" charset="77"/>
              </a:rPr>
              <a:t>Markup</a:t>
            </a:r>
          </a:p>
        </p:txBody>
      </p:sp>
      <p:pic>
        <p:nvPicPr>
          <p:cNvPr id="10" name="Picture 9">
            <a:extLst>
              <a:ext uri="{FF2B5EF4-FFF2-40B4-BE49-F238E27FC236}">
                <a16:creationId xmlns:a16="http://schemas.microsoft.com/office/drawing/2014/main" id="{E0FA3042-BEEE-F57F-0370-D2B7CBD5DCDF}"/>
              </a:ext>
            </a:extLst>
          </p:cNvPr>
          <p:cNvPicPr>
            <a:picLocks noChangeAspect="1"/>
          </p:cNvPicPr>
          <p:nvPr/>
        </p:nvPicPr>
        <p:blipFill>
          <a:blip r:embed="rId4"/>
          <a:stretch>
            <a:fillRect/>
          </a:stretch>
        </p:blipFill>
        <p:spPr>
          <a:xfrm>
            <a:off x="819768" y="2389287"/>
            <a:ext cx="4500517" cy="2204706"/>
          </a:xfrm>
          <a:prstGeom prst="rect">
            <a:avLst/>
          </a:prstGeom>
        </p:spPr>
      </p:pic>
      <p:sp>
        <p:nvSpPr>
          <p:cNvPr id="11" name="TextBox 10">
            <a:extLst>
              <a:ext uri="{FF2B5EF4-FFF2-40B4-BE49-F238E27FC236}">
                <a16:creationId xmlns:a16="http://schemas.microsoft.com/office/drawing/2014/main" id="{DA484B7F-D1C8-8027-C483-52A3645E8EDB}"/>
              </a:ext>
            </a:extLst>
          </p:cNvPr>
          <p:cNvSpPr txBox="1"/>
          <p:nvPr/>
        </p:nvSpPr>
        <p:spPr>
          <a:xfrm>
            <a:off x="6059489" y="2700422"/>
            <a:ext cx="3540805" cy="388568"/>
          </a:xfrm>
          <a:prstGeom prst="rect">
            <a:avLst/>
          </a:prstGeom>
          <a:noFill/>
        </p:spPr>
        <p:txBody>
          <a:bodyPr wrap="square" rtlCol="0">
            <a:spAutoFit/>
          </a:bodyPr>
          <a:lstStyle/>
          <a:p>
            <a:pPr>
              <a:lnSpc>
                <a:spcPct val="150000"/>
              </a:lnSpc>
            </a:pPr>
            <a:r>
              <a:rPr lang="en-US" sz="1400" b="1" dirty="0">
                <a:solidFill>
                  <a:srgbClr val="423300"/>
                </a:solidFill>
                <a:latin typeface="Poppins"/>
              </a:rPr>
              <a:t>Non-Semantic HTML Example</a:t>
            </a:r>
          </a:p>
        </p:txBody>
      </p:sp>
      <p:sp>
        <p:nvSpPr>
          <p:cNvPr id="12" name="TextBox 11">
            <a:extLst>
              <a:ext uri="{FF2B5EF4-FFF2-40B4-BE49-F238E27FC236}">
                <a16:creationId xmlns:a16="http://schemas.microsoft.com/office/drawing/2014/main" id="{A0FC1F4E-A9BB-8C68-A0F5-C6832B189FD6}"/>
              </a:ext>
            </a:extLst>
          </p:cNvPr>
          <p:cNvSpPr txBox="1"/>
          <p:nvPr/>
        </p:nvSpPr>
        <p:spPr>
          <a:xfrm>
            <a:off x="6059488" y="3169088"/>
            <a:ext cx="5309437" cy="1177245"/>
          </a:xfrm>
          <a:prstGeom prst="rect">
            <a:avLst/>
          </a:prstGeom>
          <a:noFill/>
        </p:spPr>
        <p:txBody>
          <a:bodyPr wrap="square" rtlCol="0">
            <a:spAutoFit/>
          </a:bodyPr>
          <a:lstStyle/>
          <a:p>
            <a:pPr>
              <a:lnSpc>
                <a:spcPct val="150000"/>
              </a:lnSpc>
            </a:pPr>
            <a:r>
              <a:rPr lang="en-US" sz="1200" dirty="0">
                <a:solidFill>
                  <a:srgbClr val="745A00"/>
                </a:solidFill>
                <a:latin typeface="Poppins"/>
              </a:rPr>
              <a:t>The HTML code lacks semantic structure, providing no meaningful information to browsers or screen readers about its content. This makes it harder for assistive technologies to interpret the page's structure and purpose.</a:t>
            </a:r>
          </a:p>
        </p:txBody>
      </p:sp>
    </p:spTree>
    <p:extLst>
      <p:ext uri="{BB962C8B-B14F-4D97-AF65-F5344CB8AC3E}">
        <p14:creationId xmlns:p14="http://schemas.microsoft.com/office/powerpoint/2010/main" val="203754300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291253" y="922012"/>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327357" y="5727543"/>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632608" y="6126001"/>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Looking at </a:t>
            </a:r>
            <a:r>
              <a:rPr lang="en-US" sz="3600" b="1" dirty="0">
                <a:solidFill>
                  <a:schemeClr val="accent2">
                    <a:lumMod val="75000"/>
                  </a:schemeClr>
                </a:solidFill>
                <a:latin typeface="Poppins" pitchFamily="2" charset="77"/>
                <a:cs typeface="Poppins" pitchFamily="2" charset="77"/>
              </a:rPr>
              <a:t>Semantic</a:t>
            </a:r>
            <a:r>
              <a:rPr lang="en-US" sz="3600" b="1" dirty="0">
                <a:solidFill>
                  <a:srgbClr val="423300"/>
                </a:solidFill>
                <a:latin typeface="Poppins" pitchFamily="2" charset="77"/>
                <a:cs typeface="Poppins" pitchFamily="2" charset="77"/>
              </a:rPr>
              <a:t> </a:t>
            </a:r>
            <a:r>
              <a:rPr lang="en-US" sz="3600" b="1" dirty="0">
                <a:solidFill>
                  <a:schemeClr val="accent2">
                    <a:lumMod val="75000"/>
                  </a:schemeClr>
                </a:solidFill>
                <a:latin typeface="Poppins" pitchFamily="2" charset="77"/>
                <a:cs typeface="Poppins" pitchFamily="2" charset="77"/>
              </a:rPr>
              <a:t>Markup</a:t>
            </a:r>
          </a:p>
        </p:txBody>
      </p:sp>
      <p:sp>
        <p:nvSpPr>
          <p:cNvPr id="11" name="TextBox 10">
            <a:extLst>
              <a:ext uri="{FF2B5EF4-FFF2-40B4-BE49-F238E27FC236}">
                <a16:creationId xmlns:a16="http://schemas.microsoft.com/office/drawing/2014/main" id="{DA484B7F-D1C8-8027-C483-52A3645E8EDB}"/>
              </a:ext>
            </a:extLst>
          </p:cNvPr>
          <p:cNvSpPr txBox="1"/>
          <p:nvPr/>
        </p:nvSpPr>
        <p:spPr>
          <a:xfrm>
            <a:off x="6059489" y="2700422"/>
            <a:ext cx="3540805" cy="388568"/>
          </a:xfrm>
          <a:prstGeom prst="rect">
            <a:avLst/>
          </a:prstGeom>
          <a:noFill/>
        </p:spPr>
        <p:txBody>
          <a:bodyPr wrap="square" rtlCol="0">
            <a:spAutoFit/>
          </a:bodyPr>
          <a:lstStyle/>
          <a:p>
            <a:pPr>
              <a:lnSpc>
                <a:spcPct val="150000"/>
              </a:lnSpc>
            </a:pPr>
            <a:r>
              <a:rPr lang="en-US" sz="1400" b="1" dirty="0">
                <a:solidFill>
                  <a:srgbClr val="423300"/>
                </a:solidFill>
                <a:latin typeface="Poppins"/>
              </a:rPr>
              <a:t>Improved Semantic HTML Structure</a:t>
            </a:r>
          </a:p>
        </p:txBody>
      </p:sp>
      <p:sp>
        <p:nvSpPr>
          <p:cNvPr id="12" name="TextBox 11">
            <a:extLst>
              <a:ext uri="{FF2B5EF4-FFF2-40B4-BE49-F238E27FC236}">
                <a16:creationId xmlns:a16="http://schemas.microsoft.com/office/drawing/2014/main" id="{A0FC1F4E-A9BB-8C68-A0F5-C6832B189FD6}"/>
              </a:ext>
            </a:extLst>
          </p:cNvPr>
          <p:cNvSpPr txBox="1"/>
          <p:nvPr/>
        </p:nvSpPr>
        <p:spPr>
          <a:xfrm>
            <a:off x="6059488" y="3169088"/>
            <a:ext cx="5309437" cy="1177245"/>
          </a:xfrm>
          <a:prstGeom prst="rect">
            <a:avLst/>
          </a:prstGeom>
          <a:noFill/>
        </p:spPr>
        <p:txBody>
          <a:bodyPr wrap="square" rtlCol="0">
            <a:spAutoFit/>
          </a:bodyPr>
          <a:lstStyle/>
          <a:p>
            <a:pPr>
              <a:lnSpc>
                <a:spcPct val="150000"/>
              </a:lnSpc>
            </a:pPr>
            <a:r>
              <a:rPr lang="en-US" sz="1200" dirty="0">
                <a:solidFill>
                  <a:srgbClr val="745A00"/>
                </a:solidFill>
                <a:latin typeface="Poppins"/>
              </a:rPr>
              <a:t>The code is now semantic, using &lt;header&gt; and &lt;article&gt; tags to define the structure clearly. This enhances accessibility, making it easier for screen readers to interpret, and improves SEO by giving meaningful context to the content.</a:t>
            </a:r>
          </a:p>
        </p:txBody>
      </p:sp>
      <p:pic>
        <p:nvPicPr>
          <p:cNvPr id="4" name="Picture 3">
            <a:extLst>
              <a:ext uri="{FF2B5EF4-FFF2-40B4-BE49-F238E27FC236}">
                <a16:creationId xmlns:a16="http://schemas.microsoft.com/office/drawing/2014/main" id="{E52507A7-5FD8-341C-19D8-39937148D6E1}"/>
              </a:ext>
            </a:extLst>
          </p:cNvPr>
          <p:cNvPicPr>
            <a:picLocks noChangeAspect="1"/>
          </p:cNvPicPr>
          <p:nvPr/>
        </p:nvPicPr>
        <p:blipFill>
          <a:blip r:embed="rId4"/>
          <a:stretch>
            <a:fillRect/>
          </a:stretch>
        </p:blipFill>
        <p:spPr>
          <a:xfrm>
            <a:off x="623679" y="1884505"/>
            <a:ext cx="4875276" cy="3088990"/>
          </a:xfrm>
          <a:prstGeom prst="rect">
            <a:avLst/>
          </a:prstGeom>
        </p:spPr>
      </p:pic>
    </p:spTree>
    <p:extLst>
      <p:ext uri="{BB962C8B-B14F-4D97-AF65-F5344CB8AC3E}">
        <p14:creationId xmlns:p14="http://schemas.microsoft.com/office/powerpoint/2010/main" val="415672798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551270" y="5952030"/>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19539" y="734818"/>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323761" y="60639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Available </a:t>
            </a:r>
            <a:r>
              <a:rPr lang="en-US" sz="3600" b="1" dirty="0">
                <a:solidFill>
                  <a:schemeClr val="accent2">
                    <a:lumMod val="75000"/>
                  </a:schemeClr>
                </a:solidFill>
                <a:latin typeface="Poppins" pitchFamily="2" charset="77"/>
                <a:cs typeface="Poppins" pitchFamily="2" charset="77"/>
              </a:rPr>
              <a:t>Semantic</a:t>
            </a:r>
            <a:r>
              <a:rPr lang="en-US" sz="3600" b="1" dirty="0">
                <a:solidFill>
                  <a:srgbClr val="423300"/>
                </a:solidFill>
                <a:latin typeface="Poppins" pitchFamily="2" charset="77"/>
                <a:cs typeface="Poppins" pitchFamily="2" charset="77"/>
              </a:rPr>
              <a:t> </a:t>
            </a:r>
            <a:r>
              <a:rPr lang="en-US" sz="3600" b="1" dirty="0">
                <a:solidFill>
                  <a:schemeClr val="accent2">
                    <a:lumMod val="75000"/>
                  </a:schemeClr>
                </a:solidFill>
                <a:latin typeface="Poppins" pitchFamily="2" charset="77"/>
                <a:cs typeface="Poppins" pitchFamily="2" charset="77"/>
              </a:rPr>
              <a:t>Tags</a:t>
            </a:r>
          </a:p>
        </p:txBody>
      </p:sp>
      <p:sp>
        <p:nvSpPr>
          <p:cNvPr id="12" name="TextBox 11">
            <a:extLst>
              <a:ext uri="{FF2B5EF4-FFF2-40B4-BE49-F238E27FC236}">
                <a16:creationId xmlns:a16="http://schemas.microsoft.com/office/drawing/2014/main" id="{A0FC1F4E-A9BB-8C68-A0F5-C6832B189FD6}"/>
              </a:ext>
            </a:extLst>
          </p:cNvPr>
          <p:cNvSpPr txBox="1"/>
          <p:nvPr/>
        </p:nvSpPr>
        <p:spPr>
          <a:xfrm>
            <a:off x="6602498" y="2265220"/>
            <a:ext cx="1740314" cy="2327560"/>
          </a:xfrm>
          <a:prstGeom prst="rect">
            <a:avLst/>
          </a:prstGeom>
          <a:noFill/>
        </p:spPr>
        <p:txBody>
          <a:bodyPr wrap="square" rtlCol="0">
            <a:spAutoFit/>
          </a:bodyPr>
          <a:lstStyle/>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&lt;article&gt;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&lt;aside&gt;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&lt;details&gt;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a:t>
            </a:r>
            <a:r>
              <a:rPr lang="en-IN" sz="1400" b="0" i="0" dirty="0" err="1">
                <a:solidFill>
                  <a:srgbClr val="745A00"/>
                </a:solidFill>
                <a:effectLst/>
                <a:latin typeface="Poppins" pitchFamily="2" charset="77"/>
                <a:cs typeface="Poppins" pitchFamily="2" charset="77"/>
              </a:rPr>
              <a:t>figcaption</a:t>
            </a:r>
            <a:r>
              <a:rPr lang="en-IN" sz="1400" b="0" i="0" dirty="0">
                <a:solidFill>
                  <a:srgbClr val="745A00"/>
                </a:solidFill>
                <a:effectLst/>
                <a:latin typeface="Poppins" pitchFamily="2" charset="77"/>
                <a:cs typeface="Poppins" pitchFamily="2" charset="77"/>
              </a:rPr>
              <a:t>&gt;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&lt;figure&gt;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&lt;footer&gt;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&lt;header&gt;</a:t>
            </a:r>
          </a:p>
        </p:txBody>
      </p:sp>
      <p:pic>
        <p:nvPicPr>
          <p:cNvPr id="2" name="Picture 1">
            <a:extLst>
              <a:ext uri="{FF2B5EF4-FFF2-40B4-BE49-F238E27FC236}">
                <a16:creationId xmlns:a16="http://schemas.microsoft.com/office/drawing/2014/main" id="{A64BAE7A-6CD9-03C2-E5B6-83C19F0FBE4F}"/>
              </a:ext>
            </a:extLst>
          </p:cNvPr>
          <p:cNvPicPr>
            <a:picLocks noChangeAspect="1"/>
          </p:cNvPicPr>
          <p:nvPr/>
        </p:nvPicPr>
        <p:blipFill>
          <a:blip r:embed="rId4"/>
          <a:stretch>
            <a:fillRect/>
          </a:stretch>
        </p:blipFill>
        <p:spPr>
          <a:xfrm>
            <a:off x="1657351" y="1827213"/>
            <a:ext cx="2781300" cy="3276600"/>
          </a:xfrm>
          <a:prstGeom prst="rect">
            <a:avLst/>
          </a:prstGeom>
        </p:spPr>
      </p:pic>
      <p:sp>
        <p:nvSpPr>
          <p:cNvPr id="9" name="TextBox 8">
            <a:extLst>
              <a:ext uri="{FF2B5EF4-FFF2-40B4-BE49-F238E27FC236}">
                <a16:creationId xmlns:a16="http://schemas.microsoft.com/office/drawing/2014/main" id="{1909D2CB-B473-3DAA-71F2-6A5A01130A90}"/>
              </a:ext>
            </a:extLst>
          </p:cNvPr>
          <p:cNvSpPr txBox="1"/>
          <p:nvPr/>
        </p:nvSpPr>
        <p:spPr>
          <a:xfrm>
            <a:off x="9346598" y="2426802"/>
            <a:ext cx="1740314" cy="2004395"/>
          </a:xfrm>
          <a:prstGeom prst="rect">
            <a:avLst/>
          </a:prstGeom>
          <a:noFill/>
        </p:spPr>
        <p:txBody>
          <a:bodyPr wrap="square" rtlCol="0">
            <a:spAutoFit/>
          </a:bodyPr>
          <a:lstStyle/>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&lt;main&gt;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&lt;mark&gt;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&lt;nav&gt;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&lt;section&gt;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&lt;summary&gt;</a:t>
            </a:r>
          </a:p>
          <a:p>
            <a:pPr algn="l">
              <a:lnSpc>
                <a:spcPct val="150000"/>
              </a:lnSpc>
              <a:buFont typeface="Arial" panose="020B0604020202020204" pitchFamily="34" charset="0"/>
              <a:buChar char="•"/>
            </a:pPr>
            <a:r>
              <a:rPr lang="en-IN" sz="1400" b="0" i="0" dirty="0">
                <a:solidFill>
                  <a:srgbClr val="745A00"/>
                </a:solidFill>
                <a:effectLst/>
                <a:latin typeface="Poppins" pitchFamily="2" charset="77"/>
                <a:cs typeface="Poppins" pitchFamily="2" charset="77"/>
              </a:rPr>
              <a:t>&lt;time&gt;</a:t>
            </a:r>
          </a:p>
        </p:txBody>
      </p:sp>
    </p:spTree>
    <p:extLst>
      <p:ext uri="{BB962C8B-B14F-4D97-AF65-F5344CB8AC3E}">
        <p14:creationId xmlns:p14="http://schemas.microsoft.com/office/powerpoint/2010/main" val="253040704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551270" y="891817"/>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047362" y="61744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944630" y="621637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Available </a:t>
            </a:r>
            <a:r>
              <a:rPr lang="en-US" sz="3600" b="1" dirty="0">
                <a:solidFill>
                  <a:schemeClr val="accent2">
                    <a:lumMod val="75000"/>
                  </a:schemeClr>
                </a:solidFill>
                <a:latin typeface="Poppins" pitchFamily="2" charset="77"/>
                <a:cs typeface="Poppins" pitchFamily="2" charset="77"/>
              </a:rPr>
              <a:t>Semantic</a:t>
            </a:r>
            <a:r>
              <a:rPr lang="en-US" sz="3600" b="1" dirty="0">
                <a:solidFill>
                  <a:srgbClr val="423300"/>
                </a:solidFill>
                <a:latin typeface="Poppins" pitchFamily="2" charset="77"/>
                <a:cs typeface="Poppins" pitchFamily="2" charset="77"/>
              </a:rPr>
              <a:t> </a:t>
            </a:r>
            <a:r>
              <a:rPr lang="en-US" sz="3600" b="1" dirty="0">
                <a:solidFill>
                  <a:schemeClr val="accent2">
                    <a:lumMod val="75000"/>
                  </a:schemeClr>
                </a:solidFill>
                <a:latin typeface="Poppins" pitchFamily="2" charset="77"/>
                <a:cs typeface="Poppins" pitchFamily="2" charset="77"/>
              </a:rPr>
              <a:t>Tags</a:t>
            </a:r>
          </a:p>
        </p:txBody>
      </p:sp>
      <p:sp>
        <p:nvSpPr>
          <p:cNvPr id="12" name="TextBox 11">
            <a:extLst>
              <a:ext uri="{FF2B5EF4-FFF2-40B4-BE49-F238E27FC236}">
                <a16:creationId xmlns:a16="http://schemas.microsoft.com/office/drawing/2014/main" id="{A0FC1F4E-A9BB-8C68-A0F5-C6832B189FD6}"/>
              </a:ext>
            </a:extLst>
          </p:cNvPr>
          <p:cNvSpPr txBox="1"/>
          <p:nvPr/>
        </p:nvSpPr>
        <p:spPr>
          <a:xfrm>
            <a:off x="6059488" y="1827213"/>
            <a:ext cx="5557746" cy="3620222"/>
          </a:xfrm>
          <a:prstGeom prst="rect">
            <a:avLst/>
          </a:prstGeom>
          <a:noFill/>
        </p:spPr>
        <p:txBody>
          <a:bodyPr wrap="square" rtlCol="0">
            <a:spAutoFit/>
          </a:bodyPr>
          <a:lstStyle/>
          <a:p>
            <a:pPr algn="l">
              <a:lnSpc>
                <a:spcPct val="150000"/>
              </a:lnSpc>
            </a:pPr>
            <a:r>
              <a:rPr lang="en-IN" sz="1400" b="1" i="0" dirty="0">
                <a:solidFill>
                  <a:srgbClr val="745A00"/>
                </a:solidFill>
                <a:effectLst/>
                <a:latin typeface="Poppins" pitchFamily="2" charset="77"/>
                <a:cs typeface="Poppins" pitchFamily="2" charset="77"/>
              </a:rPr>
              <a:t>&lt;header&gt; </a:t>
            </a:r>
            <a:r>
              <a:rPr lang="en-IN" sz="1400" b="0" i="0" dirty="0">
                <a:solidFill>
                  <a:srgbClr val="745A00"/>
                </a:solidFill>
                <a:effectLst/>
                <a:latin typeface="Poppins" pitchFamily="2" charset="77"/>
                <a:cs typeface="Poppins" pitchFamily="2" charset="77"/>
              </a:rPr>
              <a:t>- The &lt;header&gt; tag defines the top section of a webpage or section, typically containing titles or navigational links.</a:t>
            </a:r>
          </a:p>
          <a:p>
            <a:pPr algn="l">
              <a:lnSpc>
                <a:spcPct val="150000"/>
              </a:lnSpc>
            </a:pPr>
            <a:endParaRPr lang="en-IN" sz="1400" dirty="0">
              <a:solidFill>
                <a:srgbClr val="745A00"/>
              </a:solidFill>
              <a:latin typeface="Poppins" pitchFamily="2" charset="77"/>
              <a:cs typeface="Poppins" pitchFamily="2" charset="77"/>
            </a:endParaRPr>
          </a:p>
          <a:p>
            <a:pPr algn="l">
              <a:lnSpc>
                <a:spcPct val="150000"/>
              </a:lnSpc>
            </a:pPr>
            <a:r>
              <a:rPr lang="en-IN" sz="1400" b="1" i="0" dirty="0">
                <a:solidFill>
                  <a:srgbClr val="745A00"/>
                </a:solidFill>
                <a:effectLst/>
                <a:latin typeface="Poppins" pitchFamily="2" charset="77"/>
                <a:cs typeface="Poppins" pitchFamily="2" charset="77"/>
              </a:rPr>
              <a:t>&lt;footer&gt; </a:t>
            </a:r>
            <a:r>
              <a:rPr lang="en-IN" sz="1400" b="0" i="0" dirty="0">
                <a:solidFill>
                  <a:srgbClr val="745A00"/>
                </a:solidFill>
                <a:effectLst/>
                <a:latin typeface="Poppins" pitchFamily="2" charset="77"/>
                <a:cs typeface="Poppins" pitchFamily="2" charset="77"/>
              </a:rPr>
              <a:t>- The &lt;footer&gt; tag defines the bottom section of a webpage or section, typically containing copyright information, links, or disclaimers.</a:t>
            </a:r>
          </a:p>
          <a:p>
            <a:pPr algn="l">
              <a:lnSpc>
                <a:spcPct val="150000"/>
              </a:lnSpc>
            </a:pPr>
            <a:endParaRPr lang="en-IN" sz="1400" dirty="0">
              <a:solidFill>
                <a:srgbClr val="745A00"/>
              </a:solidFill>
              <a:latin typeface="Poppins" pitchFamily="2" charset="77"/>
              <a:cs typeface="Poppins" pitchFamily="2" charset="77"/>
            </a:endParaRPr>
          </a:p>
          <a:p>
            <a:pPr algn="l">
              <a:lnSpc>
                <a:spcPct val="150000"/>
              </a:lnSpc>
            </a:pPr>
            <a:r>
              <a:rPr lang="en-IN" sz="1400" b="1" dirty="0">
                <a:solidFill>
                  <a:srgbClr val="745A00"/>
                </a:solidFill>
                <a:latin typeface="Poppins" pitchFamily="2" charset="77"/>
                <a:cs typeface="Poppins" pitchFamily="2" charset="77"/>
              </a:rPr>
              <a:t>&lt;n</a:t>
            </a:r>
            <a:r>
              <a:rPr lang="en-IN" sz="1400" b="1" i="0" dirty="0">
                <a:solidFill>
                  <a:srgbClr val="745A00"/>
                </a:solidFill>
                <a:effectLst/>
                <a:latin typeface="Poppins" pitchFamily="2" charset="77"/>
                <a:cs typeface="Poppins" pitchFamily="2" charset="77"/>
              </a:rPr>
              <a:t>av&gt;</a:t>
            </a:r>
            <a:r>
              <a:rPr lang="en-IN" sz="1400" b="0" i="0" dirty="0">
                <a:solidFill>
                  <a:srgbClr val="745A00"/>
                </a:solidFill>
                <a:effectLst/>
                <a:latin typeface="Poppins" pitchFamily="2" charset="77"/>
                <a:cs typeface="Poppins" pitchFamily="2" charset="77"/>
              </a:rPr>
              <a:t> - The &lt;nav&gt; tag defines a section of navigation links, helping users and search engines understand the structure and hierarchy of the website.</a:t>
            </a:r>
          </a:p>
        </p:txBody>
      </p:sp>
      <p:pic>
        <p:nvPicPr>
          <p:cNvPr id="2" name="Picture 1">
            <a:extLst>
              <a:ext uri="{FF2B5EF4-FFF2-40B4-BE49-F238E27FC236}">
                <a16:creationId xmlns:a16="http://schemas.microsoft.com/office/drawing/2014/main" id="{A64BAE7A-6CD9-03C2-E5B6-83C19F0FBE4F}"/>
              </a:ext>
            </a:extLst>
          </p:cNvPr>
          <p:cNvPicPr>
            <a:picLocks noChangeAspect="1"/>
          </p:cNvPicPr>
          <p:nvPr/>
        </p:nvPicPr>
        <p:blipFill>
          <a:blip r:embed="rId4"/>
          <a:stretch>
            <a:fillRect/>
          </a:stretch>
        </p:blipFill>
        <p:spPr>
          <a:xfrm>
            <a:off x="1587679" y="2057618"/>
            <a:ext cx="2781300" cy="3276600"/>
          </a:xfrm>
          <a:prstGeom prst="rect">
            <a:avLst/>
          </a:prstGeom>
        </p:spPr>
      </p:pic>
    </p:spTree>
    <p:extLst>
      <p:ext uri="{BB962C8B-B14F-4D97-AF65-F5344CB8AC3E}">
        <p14:creationId xmlns:p14="http://schemas.microsoft.com/office/powerpoint/2010/main" val="13353403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664482" y="6140119"/>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735340" y="4681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406099" y="6099031"/>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Available </a:t>
            </a:r>
            <a:r>
              <a:rPr lang="en-US" sz="3600" b="1" dirty="0">
                <a:solidFill>
                  <a:schemeClr val="accent2">
                    <a:lumMod val="75000"/>
                  </a:schemeClr>
                </a:solidFill>
                <a:latin typeface="Poppins" pitchFamily="2" charset="77"/>
                <a:cs typeface="Poppins" pitchFamily="2" charset="77"/>
              </a:rPr>
              <a:t>Semantic</a:t>
            </a:r>
            <a:r>
              <a:rPr lang="en-US" sz="3600" b="1" dirty="0">
                <a:solidFill>
                  <a:srgbClr val="423300"/>
                </a:solidFill>
                <a:latin typeface="Poppins" pitchFamily="2" charset="77"/>
                <a:cs typeface="Poppins" pitchFamily="2" charset="77"/>
              </a:rPr>
              <a:t> </a:t>
            </a:r>
            <a:r>
              <a:rPr lang="en-US" sz="3600" b="1" dirty="0">
                <a:solidFill>
                  <a:schemeClr val="accent2">
                    <a:lumMod val="75000"/>
                  </a:schemeClr>
                </a:solidFill>
                <a:latin typeface="Poppins" pitchFamily="2" charset="77"/>
                <a:cs typeface="Poppins" pitchFamily="2" charset="77"/>
              </a:rPr>
              <a:t>Tags</a:t>
            </a:r>
          </a:p>
        </p:txBody>
      </p:sp>
      <p:sp>
        <p:nvSpPr>
          <p:cNvPr id="12" name="TextBox 11">
            <a:extLst>
              <a:ext uri="{FF2B5EF4-FFF2-40B4-BE49-F238E27FC236}">
                <a16:creationId xmlns:a16="http://schemas.microsoft.com/office/drawing/2014/main" id="{A0FC1F4E-A9BB-8C68-A0F5-C6832B189FD6}"/>
              </a:ext>
            </a:extLst>
          </p:cNvPr>
          <p:cNvSpPr txBox="1"/>
          <p:nvPr/>
        </p:nvSpPr>
        <p:spPr>
          <a:xfrm>
            <a:off x="6059488" y="1827213"/>
            <a:ext cx="5557746" cy="3620222"/>
          </a:xfrm>
          <a:prstGeom prst="rect">
            <a:avLst/>
          </a:prstGeom>
          <a:noFill/>
        </p:spPr>
        <p:txBody>
          <a:bodyPr wrap="square" rtlCol="0">
            <a:spAutoFit/>
          </a:bodyPr>
          <a:lstStyle/>
          <a:p>
            <a:pPr algn="l">
              <a:lnSpc>
                <a:spcPct val="150000"/>
              </a:lnSpc>
            </a:pPr>
            <a:r>
              <a:rPr lang="en-IN" sz="1400" b="1" dirty="0">
                <a:solidFill>
                  <a:srgbClr val="745A00"/>
                </a:solidFill>
                <a:latin typeface="Poppins" pitchFamily="2" charset="77"/>
                <a:cs typeface="Poppins" pitchFamily="2" charset="77"/>
              </a:rPr>
              <a:t>&lt;main&gt; </a:t>
            </a:r>
            <a:r>
              <a:rPr lang="en-IN" sz="1400" b="0" i="0" dirty="0">
                <a:solidFill>
                  <a:srgbClr val="745A00"/>
                </a:solidFill>
                <a:effectLst/>
                <a:latin typeface="Poppins" pitchFamily="2" charset="77"/>
                <a:cs typeface="Poppins" pitchFamily="2" charset="77"/>
              </a:rPr>
              <a:t>- The &lt;main&gt; tag designates the primary content of a webpage, focusing on the main topic and excluding repeated elements like headers, footers, or sidebars.</a:t>
            </a:r>
          </a:p>
          <a:p>
            <a:pPr algn="l">
              <a:lnSpc>
                <a:spcPct val="150000"/>
              </a:lnSpc>
            </a:pPr>
            <a:endParaRPr lang="en-IN" sz="1400" dirty="0">
              <a:solidFill>
                <a:srgbClr val="745A00"/>
              </a:solidFill>
              <a:latin typeface="Poppins" pitchFamily="2" charset="77"/>
              <a:cs typeface="Poppins" pitchFamily="2" charset="77"/>
            </a:endParaRPr>
          </a:p>
          <a:p>
            <a:pPr algn="l">
              <a:lnSpc>
                <a:spcPct val="150000"/>
              </a:lnSpc>
            </a:pPr>
            <a:r>
              <a:rPr lang="en-IN" sz="1400" b="1" i="0" dirty="0">
                <a:solidFill>
                  <a:srgbClr val="745A00"/>
                </a:solidFill>
                <a:effectLst/>
                <a:latin typeface="Poppins" pitchFamily="2" charset="77"/>
                <a:cs typeface="Poppins" pitchFamily="2" charset="77"/>
              </a:rPr>
              <a:t>&lt;section&gt; </a:t>
            </a:r>
            <a:r>
              <a:rPr lang="en-IN" sz="1400" b="0" i="0" dirty="0">
                <a:solidFill>
                  <a:srgbClr val="745A00"/>
                </a:solidFill>
                <a:effectLst/>
                <a:latin typeface="Poppins" pitchFamily="2" charset="77"/>
                <a:cs typeface="Poppins" pitchFamily="2" charset="77"/>
              </a:rPr>
              <a:t>- The &lt;section&gt; tag defines a distinct section of content within a webpage, typically grouping related content together with its own heading.</a:t>
            </a:r>
          </a:p>
          <a:p>
            <a:pPr algn="l">
              <a:lnSpc>
                <a:spcPct val="150000"/>
              </a:lnSpc>
            </a:pPr>
            <a:endParaRPr lang="en-IN" sz="1400" dirty="0">
              <a:solidFill>
                <a:srgbClr val="745A00"/>
              </a:solidFill>
              <a:latin typeface="Poppins" pitchFamily="2" charset="77"/>
              <a:cs typeface="Poppins" pitchFamily="2" charset="77"/>
            </a:endParaRPr>
          </a:p>
          <a:p>
            <a:pPr algn="l">
              <a:lnSpc>
                <a:spcPct val="150000"/>
              </a:lnSpc>
            </a:pPr>
            <a:r>
              <a:rPr lang="en-IN" sz="1400" b="1" dirty="0">
                <a:solidFill>
                  <a:srgbClr val="745A00"/>
                </a:solidFill>
                <a:latin typeface="Poppins" pitchFamily="2" charset="77"/>
                <a:cs typeface="Poppins" pitchFamily="2" charset="77"/>
              </a:rPr>
              <a:t>&lt;article</a:t>
            </a:r>
            <a:r>
              <a:rPr lang="en-IN" sz="1400" b="1" i="0" dirty="0">
                <a:solidFill>
                  <a:srgbClr val="745A00"/>
                </a:solidFill>
                <a:effectLst/>
                <a:latin typeface="Poppins" pitchFamily="2" charset="77"/>
                <a:cs typeface="Poppins" pitchFamily="2" charset="77"/>
              </a:rPr>
              <a:t>&gt;</a:t>
            </a:r>
            <a:r>
              <a:rPr lang="en-IN" sz="1400" b="0" i="0" dirty="0">
                <a:solidFill>
                  <a:srgbClr val="745A00"/>
                </a:solidFill>
                <a:effectLst/>
                <a:latin typeface="Poppins" pitchFamily="2" charset="77"/>
                <a:cs typeface="Poppins" pitchFamily="2" charset="77"/>
              </a:rPr>
              <a:t> - The &lt;article&gt; tag represents a self-contained piece of content, such as a blog post or news article, that can stand alone or be distributed independently.</a:t>
            </a:r>
          </a:p>
        </p:txBody>
      </p:sp>
      <p:pic>
        <p:nvPicPr>
          <p:cNvPr id="2" name="Picture 1">
            <a:extLst>
              <a:ext uri="{FF2B5EF4-FFF2-40B4-BE49-F238E27FC236}">
                <a16:creationId xmlns:a16="http://schemas.microsoft.com/office/drawing/2014/main" id="{A64BAE7A-6CD9-03C2-E5B6-83C19F0FBE4F}"/>
              </a:ext>
            </a:extLst>
          </p:cNvPr>
          <p:cNvPicPr>
            <a:picLocks noChangeAspect="1"/>
          </p:cNvPicPr>
          <p:nvPr/>
        </p:nvPicPr>
        <p:blipFill>
          <a:blip r:embed="rId4"/>
          <a:stretch>
            <a:fillRect/>
          </a:stretch>
        </p:blipFill>
        <p:spPr>
          <a:xfrm>
            <a:off x="1587679" y="2057618"/>
            <a:ext cx="2781300" cy="3276600"/>
          </a:xfrm>
          <a:prstGeom prst="rect">
            <a:avLst/>
          </a:prstGeom>
        </p:spPr>
      </p:pic>
    </p:spTree>
    <p:extLst>
      <p:ext uri="{BB962C8B-B14F-4D97-AF65-F5344CB8AC3E}">
        <p14:creationId xmlns:p14="http://schemas.microsoft.com/office/powerpoint/2010/main" val="19222271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551270" y="891817"/>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047362" y="61744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944630" y="621637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Available </a:t>
            </a:r>
            <a:r>
              <a:rPr lang="en-US" sz="3600" b="1" dirty="0">
                <a:solidFill>
                  <a:schemeClr val="accent2">
                    <a:lumMod val="75000"/>
                  </a:schemeClr>
                </a:solidFill>
                <a:latin typeface="Poppins" pitchFamily="2" charset="77"/>
                <a:cs typeface="Poppins" pitchFamily="2" charset="77"/>
              </a:rPr>
              <a:t>Semantic</a:t>
            </a:r>
            <a:r>
              <a:rPr lang="en-US" sz="3600" b="1" dirty="0">
                <a:solidFill>
                  <a:srgbClr val="423300"/>
                </a:solidFill>
                <a:latin typeface="Poppins" pitchFamily="2" charset="77"/>
                <a:cs typeface="Poppins" pitchFamily="2" charset="77"/>
              </a:rPr>
              <a:t> </a:t>
            </a:r>
            <a:r>
              <a:rPr lang="en-US" sz="3600" b="1" dirty="0">
                <a:solidFill>
                  <a:schemeClr val="accent2">
                    <a:lumMod val="75000"/>
                  </a:schemeClr>
                </a:solidFill>
                <a:latin typeface="Poppins" pitchFamily="2" charset="77"/>
                <a:cs typeface="Poppins" pitchFamily="2" charset="77"/>
              </a:rPr>
              <a:t>Tags</a:t>
            </a:r>
          </a:p>
        </p:txBody>
      </p:sp>
      <p:sp>
        <p:nvSpPr>
          <p:cNvPr id="12" name="TextBox 11">
            <a:extLst>
              <a:ext uri="{FF2B5EF4-FFF2-40B4-BE49-F238E27FC236}">
                <a16:creationId xmlns:a16="http://schemas.microsoft.com/office/drawing/2014/main" id="{A0FC1F4E-A9BB-8C68-A0F5-C6832B189FD6}"/>
              </a:ext>
            </a:extLst>
          </p:cNvPr>
          <p:cNvSpPr txBox="1"/>
          <p:nvPr/>
        </p:nvSpPr>
        <p:spPr>
          <a:xfrm>
            <a:off x="6059488" y="1827213"/>
            <a:ext cx="5557746" cy="3620222"/>
          </a:xfrm>
          <a:prstGeom prst="rect">
            <a:avLst/>
          </a:prstGeom>
          <a:noFill/>
        </p:spPr>
        <p:txBody>
          <a:bodyPr wrap="square" rtlCol="0">
            <a:spAutoFit/>
          </a:bodyPr>
          <a:lstStyle/>
          <a:p>
            <a:pPr algn="l">
              <a:lnSpc>
                <a:spcPct val="150000"/>
              </a:lnSpc>
            </a:pPr>
            <a:r>
              <a:rPr lang="en-IN" sz="1400" b="1" i="0" dirty="0">
                <a:solidFill>
                  <a:srgbClr val="745A00"/>
                </a:solidFill>
                <a:effectLst/>
                <a:latin typeface="Poppins" pitchFamily="2" charset="77"/>
                <a:cs typeface="Poppins" pitchFamily="2" charset="77"/>
              </a:rPr>
              <a:t>&lt;</a:t>
            </a:r>
            <a:r>
              <a:rPr lang="en-IN" sz="1400" b="1" dirty="0">
                <a:solidFill>
                  <a:srgbClr val="745A00"/>
                </a:solidFill>
                <a:latin typeface="Poppins" pitchFamily="2" charset="77"/>
                <a:cs typeface="Poppins" pitchFamily="2" charset="77"/>
              </a:rPr>
              <a:t>d</a:t>
            </a:r>
            <a:r>
              <a:rPr lang="en-IN" sz="1400" b="1" i="0" dirty="0">
                <a:solidFill>
                  <a:srgbClr val="745A00"/>
                </a:solidFill>
                <a:effectLst/>
                <a:latin typeface="Poppins" pitchFamily="2" charset="77"/>
                <a:cs typeface="Poppins" pitchFamily="2" charset="77"/>
              </a:rPr>
              <a:t>etails&gt; </a:t>
            </a:r>
            <a:r>
              <a:rPr lang="en-IN" sz="1400" b="0" i="0" dirty="0">
                <a:solidFill>
                  <a:srgbClr val="745A00"/>
                </a:solidFill>
                <a:effectLst/>
                <a:latin typeface="Poppins" pitchFamily="2" charset="77"/>
                <a:cs typeface="Poppins" pitchFamily="2" charset="77"/>
              </a:rPr>
              <a:t>- The &lt;details&gt; tag creates a collapsible section that users can expand to view additional information, improving content organization and user interaction.</a:t>
            </a:r>
          </a:p>
          <a:p>
            <a:pPr algn="l">
              <a:lnSpc>
                <a:spcPct val="150000"/>
              </a:lnSpc>
            </a:pPr>
            <a:endParaRPr lang="en-IN" sz="1400" dirty="0">
              <a:solidFill>
                <a:srgbClr val="745A00"/>
              </a:solidFill>
              <a:latin typeface="Poppins" pitchFamily="2" charset="77"/>
              <a:cs typeface="Poppins" pitchFamily="2" charset="77"/>
            </a:endParaRPr>
          </a:p>
          <a:p>
            <a:pPr algn="l">
              <a:lnSpc>
                <a:spcPct val="150000"/>
              </a:lnSpc>
            </a:pPr>
            <a:r>
              <a:rPr lang="en-IN" sz="1400" b="1" i="0" dirty="0">
                <a:solidFill>
                  <a:srgbClr val="745A00"/>
                </a:solidFill>
                <a:effectLst/>
                <a:latin typeface="Poppins" pitchFamily="2" charset="77"/>
                <a:cs typeface="Poppins" pitchFamily="2" charset="77"/>
              </a:rPr>
              <a:t>&lt;aside&gt; </a:t>
            </a:r>
            <a:r>
              <a:rPr lang="en-IN" sz="1400" b="0" i="0" dirty="0">
                <a:solidFill>
                  <a:srgbClr val="745A00"/>
                </a:solidFill>
                <a:effectLst/>
                <a:latin typeface="Poppins" pitchFamily="2" charset="77"/>
                <a:cs typeface="Poppins" pitchFamily="2" charset="77"/>
              </a:rPr>
              <a:t>- The &lt;aside&gt; tag represents content related to the main content but placed separately, like sidebars, pull quotes, or related links.</a:t>
            </a:r>
          </a:p>
          <a:p>
            <a:pPr algn="l">
              <a:lnSpc>
                <a:spcPct val="150000"/>
              </a:lnSpc>
            </a:pPr>
            <a:endParaRPr lang="en-IN" sz="1400" dirty="0">
              <a:solidFill>
                <a:srgbClr val="745A00"/>
              </a:solidFill>
              <a:latin typeface="Poppins" pitchFamily="2" charset="77"/>
              <a:cs typeface="Poppins" pitchFamily="2" charset="77"/>
            </a:endParaRPr>
          </a:p>
          <a:p>
            <a:pPr algn="l">
              <a:lnSpc>
                <a:spcPct val="150000"/>
              </a:lnSpc>
            </a:pPr>
            <a:r>
              <a:rPr lang="en-IN" sz="1400" b="1" dirty="0">
                <a:solidFill>
                  <a:srgbClr val="745A00"/>
                </a:solidFill>
                <a:latin typeface="Poppins" pitchFamily="2" charset="77"/>
                <a:cs typeface="Poppins" pitchFamily="2" charset="77"/>
              </a:rPr>
              <a:t>&lt;summary</a:t>
            </a:r>
            <a:r>
              <a:rPr lang="en-IN" sz="1400" b="1" i="0" dirty="0">
                <a:solidFill>
                  <a:srgbClr val="745A00"/>
                </a:solidFill>
                <a:effectLst/>
                <a:latin typeface="Poppins" pitchFamily="2" charset="77"/>
                <a:cs typeface="Poppins" pitchFamily="2" charset="77"/>
              </a:rPr>
              <a:t>&gt;</a:t>
            </a:r>
            <a:r>
              <a:rPr lang="en-IN" sz="1400" b="0" i="0" dirty="0">
                <a:solidFill>
                  <a:srgbClr val="745A00"/>
                </a:solidFill>
                <a:effectLst/>
                <a:latin typeface="Poppins" pitchFamily="2" charset="77"/>
                <a:cs typeface="Poppins" pitchFamily="2" charset="77"/>
              </a:rPr>
              <a:t> - The &lt;summary&gt; tag provides a clickable summary or heading for a &lt;details&gt; element, which expands to reveal additional content when clicked.</a:t>
            </a:r>
          </a:p>
        </p:txBody>
      </p:sp>
      <p:pic>
        <p:nvPicPr>
          <p:cNvPr id="2" name="Picture 1">
            <a:extLst>
              <a:ext uri="{FF2B5EF4-FFF2-40B4-BE49-F238E27FC236}">
                <a16:creationId xmlns:a16="http://schemas.microsoft.com/office/drawing/2014/main" id="{A64BAE7A-6CD9-03C2-E5B6-83C19F0FBE4F}"/>
              </a:ext>
            </a:extLst>
          </p:cNvPr>
          <p:cNvPicPr>
            <a:picLocks noChangeAspect="1"/>
          </p:cNvPicPr>
          <p:nvPr/>
        </p:nvPicPr>
        <p:blipFill>
          <a:blip r:embed="rId4"/>
          <a:stretch>
            <a:fillRect/>
          </a:stretch>
        </p:blipFill>
        <p:spPr>
          <a:xfrm>
            <a:off x="1587679" y="2057618"/>
            <a:ext cx="2781300" cy="3276600"/>
          </a:xfrm>
          <a:prstGeom prst="rect">
            <a:avLst/>
          </a:prstGeom>
        </p:spPr>
      </p:pic>
    </p:spTree>
    <p:extLst>
      <p:ext uri="{BB962C8B-B14F-4D97-AF65-F5344CB8AC3E}">
        <p14:creationId xmlns:p14="http://schemas.microsoft.com/office/powerpoint/2010/main" val="29470133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45644"/>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Assets You Can </a:t>
            </a:r>
            <a:r>
              <a:rPr lang="en-US" sz="3600" b="1" dirty="0">
                <a:solidFill>
                  <a:schemeClr val="accent2">
                    <a:lumMod val="75000"/>
                  </a:schemeClr>
                </a:solidFill>
                <a:latin typeface="Poppins" pitchFamily="2" charset="77"/>
                <a:cs typeface="Poppins" pitchFamily="2" charset="77"/>
              </a:rPr>
              <a:t>Use</a:t>
            </a:r>
          </a:p>
        </p:txBody>
      </p:sp>
      <p:sp>
        <p:nvSpPr>
          <p:cNvPr id="9" name="TextBox 8">
            <a:extLst>
              <a:ext uri="{FF2B5EF4-FFF2-40B4-BE49-F238E27FC236}">
                <a16:creationId xmlns:a16="http://schemas.microsoft.com/office/drawing/2014/main" id="{51F6E3A3-6D18-CF7E-2DE0-C103DF608D0F}"/>
              </a:ext>
            </a:extLst>
          </p:cNvPr>
          <p:cNvSpPr txBox="1"/>
          <p:nvPr/>
        </p:nvSpPr>
        <p:spPr>
          <a:xfrm>
            <a:off x="5414500" y="1758289"/>
            <a:ext cx="2612130" cy="325089"/>
          </a:xfrm>
          <a:prstGeom prst="rect">
            <a:avLst/>
          </a:prstGeom>
          <a:noFill/>
        </p:spPr>
        <p:txBody>
          <a:bodyPr wrap="square" rtlCol="0">
            <a:spAutoFit/>
          </a:bodyPr>
          <a:lstStyle/>
          <a:p>
            <a:pPr algn="ctr">
              <a:lnSpc>
                <a:spcPct val="150000"/>
              </a:lnSpc>
            </a:pPr>
            <a:r>
              <a:rPr lang="en-US" sz="1100" dirty="0">
                <a:solidFill>
                  <a:schemeClr val="accent2">
                    <a:lumMod val="75000"/>
                  </a:schemeClr>
                </a:solidFill>
                <a:latin typeface="Poppins"/>
              </a:rPr>
              <a:t>Boundary Caption</a:t>
            </a:r>
          </a:p>
        </p:txBody>
      </p:sp>
      <p:sp>
        <p:nvSpPr>
          <p:cNvPr id="11" name="Rounded Rectangle 10">
            <a:extLst>
              <a:ext uri="{FF2B5EF4-FFF2-40B4-BE49-F238E27FC236}">
                <a16:creationId xmlns:a16="http://schemas.microsoft.com/office/drawing/2014/main" id="{F4AE2B78-9CA8-39F6-B913-F4D6FF79B47F}"/>
              </a:ext>
            </a:extLst>
          </p:cNvPr>
          <p:cNvSpPr/>
          <p:nvPr/>
        </p:nvSpPr>
        <p:spPr>
          <a:xfrm>
            <a:off x="1250651" y="2360796"/>
            <a:ext cx="2642082" cy="396000"/>
          </a:xfrm>
          <a:prstGeom prst="roundRect">
            <a:avLst/>
          </a:prstGeom>
          <a:solidFill>
            <a:srgbClr val="423300"/>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Poppins" pitchFamily="2" charset="77"/>
                <a:cs typeface="Poppins" pitchFamily="2" charset="77"/>
              </a:rPr>
              <a:t>users.post.e2e-spec.ts</a:t>
            </a:r>
          </a:p>
        </p:txBody>
      </p:sp>
      <p:sp>
        <p:nvSpPr>
          <p:cNvPr id="12" name="Rounded Rectangle 11">
            <a:extLst>
              <a:ext uri="{FF2B5EF4-FFF2-40B4-BE49-F238E27FC236}">
                <a16:creationId xmlns:a16="http://schemas.microsoft.com/office/drawing/2014/main" id="{296E2083-F305-4F16-7D43-8C78DF1FE2CC}"/>
              </a:ext>
            </a:extLst>
          </p:cNvPr>
          <p:cNvSpPr/>
          <p:nvPr/>
        </p:nvSpPr>
        <p:spPr>
          <a:xfrm>
            <a:off x="5640565" y="3973251"/>
            <a:ext cx="2160000" cy="396000"/>
          </a:xfrm>
          <a:prstGeom prst="round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423300"/>
                </a:solidFill>
                <a:latin typeface="Poppins" pitchFamily="2" charset="77"/>
                <a:cs typeface="Poppins" pitchFamily="2" charset="77"/>
              </a:rPr>
              <a:t>@Patch</a:t>
            </a:r>
            <a:endParaRPr lang="en-US" sz="1400" dirty="0">
              <a:solidFill>
                <a:srgbClr val="423300"/>
              </a:solidFill>
              <a:latin typeface="Poppins" pitchFamily="2" charset="77"/>
              <a:cs typeface="Poppins" pitchFamily="2" charset="77"/>
            </a:endParaRPr>
          </a:p>
        </p:txBody>
      </p:sp>
      <p:cxnSp>
        <p:nvCxnSpPr>
          <p:cNvPr id="13" name="Straight Arrow Connector 12">
            <a:extLst>
              <a:ext uri="{FF2B5EF4-FFF2-40B4-BE49-F238E27FC236}">
                <a16:creationId xmlns:a16="http://schemas.microsoft.com/office/drawing/2014/main" id="{F941CEEC-1D31-127B-B080-D40E7700015C}"/>
              </a:ext>
            </a:extLst>
          </p:cNvPr>
          <p:cNvCxnSpPr>
            <a:cxnSpLocks/>
            <a:stCxn id="11" idx="3"/>
            <a:endCxn id="16" idx="1"/>
          </p:cNvCxnSpPr>
          <p:nvPr/>
        </p:nvCxnSpPr>
        <p:spPr>
          <a:xfrm>
            <a:off x="3892733" y="2558796"/>
            <a:ext cx="1243542" cy="1180411"/>
          </a:xfrm>
          <a:prstGeom prst="straightConnector1">
            <a:avLst/>
          </a:prstGeom>
          <a:ln w="127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Database with solid fill">
            <a:extLst>
              <a:ext uri="{FF2B5EF4-FFF2-40B4-BE49-F238E27FC236}">
                <a16:creationId xmlns:a16="http://schemas.microsoft.com/office/drawing/2014/main" id="{977E1F4B-C8F3-C5E7-D179-FF5524F937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84896" y="3274851"/>
            <a:ext cx="810000" cy="810000"/>
          </a:xfrm>
          <a:prstGeom prst="rect">
            <a:avLst/>
          </a:prstGeom>
        </p:spPr>
      </p:pic>
      <p:sp>
        <p:nvSpPr>
          <p:cNvPr id="15" name="Rounded Rectangle 14">
            <a:extLst>
              <a:ext uri="{FF2B5EF4-FFF2-40B4-BE49-F238E27FC236}">
                <a16:creationId xmlns:a16="http://schemas.microsoft.com/office/drawing/2014/main" id="{35D6E40D-BB9B-C3A3-DA48-CF155F10DFAD}"/>
              </a:ext>
            </a:extLst>
          </p:cNvPr>
          <p:cNvSpPr/>
          <p:nvPr/>
        </p:nvSpPr>
        <p:spPr>
          <a:xfrm>
            <a:off x="5640565" y="3200252"/>
            <a:ext cx="2160000" cy="396000"/>
          </a:xfrm>
          <a:prstGeom prst="roundRect">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423300"/>
                </a:solidFill>
                <a:latin typeface="Poppins" pitchFamily="2" charset="77"/>
                <a:cs typeface="Poppins" pitchFamily="2" charset="77"/>
              </a:rPr>
              <a:t>@Post</a:t>
            </a:r>
            <a:endParaRPr lang="en-US" sz="1400" dirty="0">
              <a:solidFill>
                <a:srgbClr val="423300"/>
              </a:solidFill>
              <a:latin typeface="Poppins" pitchFamily="2" charset="77"/>
              <a:cs typeface="Poppins" pitchFamily="2" charset="77"/>
            </a:endParaRPr>
          </a:p>
        </p:txBody>
      </p:sp>
      <p:sp>
        <p:nvSpPr>
          <p:cNvPr id="16" name="Rectangle 15">
            <a:extLst>
              <a:ext uri="{FF2B5EF4-FFF2-40B4-BE49-F238E27FC236}">
                <a16:creationId xmlns:a16="http://schemas.microsoft.com/office/drawing/2014/main" id="{2775C767-C507-E6D3-4A36-B252D3A34728}"/>
              </a:ext>
            </a:extLst>
          </p:cNvPr>
          <p:cNvSpPr/>
          <p:nvPr/>
        </p:nvSpPr>
        <p:spPr>
          <a:xfrm>
            <a:off x="5136275" y="2136324"/>
            <a:ext cx="3205765" cy="3205765"/>
          </a:xfrm>
          <a:prstGeom prst="rect">
            <a:avLst/>
          </a:prstGeom>
          <a:noFill/>
          <a:ln w="1905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D6513"/>
              </a:solidFill>
            </a:endParaRPr>
          </a:p>
        </p:txBody>
      </p:sp>
      <p:cxnSp>
        <p:nvCxnSpPr>
          <p:cNvPr id="17" name="Straight Arrow Connector 16">
            <a:extLst>
              <a:ext uri="{FF2B5EF4-FFF2-40B4-BE49-F238E27FC236}">
                <a16:creationId xmlns:a16="http://schemas.microsoft.com/office/drawing/2014/main" id="{7984617B-4523-7CA5-3102-A1B8BB57B739}"/>
              </a:ext>
            </a:extLst>
          </p:cNvPr>
          <p:cNvCxnSpPr>
            <a:cxnSpLocks/>
            <a:stCxn id="16" idx="3"/>
          </p:cNvCxnSpPr>
          <p:nvPr/>
        </p:nvCxnSpPr>
        <p:spPr>
          <a:xfrm>
            <a:off x="8342040" y="3739207"/>
            <a:ext cx="1842856" cy="4783"/>
          </a:xfrm>
          <a:prstGeom prst="straightConnector1">
            <a:avLst/>
          </a:prstGeom>
          <a:ln w="12700">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998A63E-B6B4-A0CC-9B61-D1ED0C988F2D}"/>
              </a:ext>
            </a:extLst>
          </p:cNvPr>
          <p:cNvSpPr txBox="1"/>
          <p:nvPr/>
        </p:nvSpPr>
        <p:spPr>
          <a:xfrm>
            <a:off x="5415675" y="5546857"/>
            <a:ext cx="2612130" cy="388568"/>
          </a:xfrm>
          <a:prstGeom prst="rect">
            <a:avLst/>
          </a:prstGeom>
          <a:noFill/>
        </p:spPr>
        <p:txBody>
          <a:bodyPr wrap="square" rtlCol="0">
            <a:spAutoFit/>
          </a:bodyPr>
          <a:lstStyle/>
          <a:p>
            <a:pPr algn="ctr">
              <a:lnSpc>
                <a:spcPct val="150000"/>
              </a:lnSpc>
            </a:pPr>
            <a:r>
              <a:rPr lang="en-US" sz="1400" dirty="0">
                <a:solidFill>
                  <a:srgbClr val="423300"/>
                </a:solidFill>
                <a:latin typeface="Poppins Medium" pitchFamily="2" charset="77"/>
                <a:cs typeface="Poppins Medium" pitchFamily="2" charset="77"/>
              </a:rPr>
              <a:t>API Endpoints</a:t>
            </a:r>
          </a:p>
        </p:txBody>
      </p:sp>
      <p:cxnSp>
        <p:nvCxnSpPr>
          <p:cNvPr id="20" name="Straight Arrow Connector 19">
            <a:extLst>
              <a:ext uri="{FF2B5EF4-FFF2-40B4-BE49-F238E27FC236}">
                <a16:creationId xmlns:a16="http://schemas.microsoft.com/office/drawing/2014/main" id="{E08B295E-6E96-F52D-8516-215D7644F0BF}"/>
              </a:ext>
            </a:extLst>
          </p:cNvPr>
          <p:cNvCxnSpPr/>
          <p:nvPr/>
        </p:nvCxnSpPr>
        <p:spPr>
          <a:xfrm>
            <a:off x="1079864" y="1955608"/>
            <a:ext cx="2717075" cy="0"/>
          </a:xfrm>
          <a:prstGeom prst="straightConnector1">
            <a:avLst/>
          </a:prstGeom>
          <a:ln w="1905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EAD6E700-22A3-16B9-E224-104216E550C3}"/>
              </a:ext>
            </a:extLst>
          </p:cNvPr>
          <p:cNvCxnSpPr/>
          <p:nvPr/>
        </p:nvCxnSpPr>
        <p:spPr>
          <a:xfrm>
            <a:off x="3796939" y="1433160"/>
            <a:ext cx="914400" cy="914400"/>
          </a:xfrm>
          <a:prstGeom prst="bentConnector3">
            <a:avLst/>
          </a:prstGeom>
          <a:ln w="19050">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4CE7CDB-8D73-C3B0-7687-8046D308B0DF}"/>
              </a:ext>
            </a:extLst>
          </p:cNvPr>
          <p:cNvSpPr txBox="1"/>
          <p:nvPr/>
        </p:nvSpPr>
        <p:spPr>
          <a:xfrm>
            <a:off x="9313046" y="4078794"/>
            <a:ext cx="2612130" cy="388568"/>
          </a:xfrm>
          <a:prstGeom prst="rect">
            <a:avLst/>
          </a:prstGeom>
          <a:noFill/>
        </p:spPr>
        <p:txBody>
          <a:bodyPr wrap="square" rtlCol="0">
            <a:spAutoFit/>
          </a:bodyPr>
          <a:lstStyle/>
          <a:p>
            <a:pPr algn="ctr">
              <a:lnSpc>
                <a:spcPct val="150000"/>
              </a:lnSpc>
            </a:pPr>
            <a:r>
              <a:rPr lang="en-US" sz="1400" b="1" dirty="0">
                <a:solidFill>
                  <a:srgbClr val="423300"/>
                </a:solidFill>
                <a:latin typeface="Poppins"/>
              </a:rPr>
              <a:t>Test Database</a:t>
            </a:r>
          </a:p>
        </p:txBody>
      </p:sp>
      <p:sp>
        <p:nvSpPr>
          <p:cNvPr id="25" name="TextBox 24">
            <a:extLst>
              <a:ext uri="{FF2B5EF4-FFF2-40B4-BE49-F238E27FC236}">
                <a16:creationId xmlns:a16="http://schemas.microsoft.com/office/drawing/2014/main" id="{D6374963-FCEF-B9D4-85E1-C692521130CE}"/>
              </a:ext>
            </a:extLst>
          </p:cNvPr>
          <p:cNvSpPr txBox="1"/>
          <p:nvPr/>
        </p:nvSpPr>
        <p:spPr>
          <a:xfrm>
            <a:off x="9313045" y="4497747"/>
            <a:ext cx="2612130" cy="497572"/>
          </a:xfrm>
          <a:prstGeom prst="rect">
            <a:avLst/>
          </a:prstGeom>
          <a:noFill/>
        </p:spPr>
        <p:txBody>
          <a:bodyPr wrap="square" rtlCol="0">
            <a:spAutoFit/>
          </a:bodyPr>
          <a:lstStyle/>
          <a:p>
            <a:pPr algn="ctr">
              <a:lnSpc>
                <a:spcPts val="1640"/>
              </a:lnSpc>
            </a:pPr>
            <a:r>
              <a:rPr lang="en-US" sz="1200" dirty="0">
                <a:solidFill>
                  <a:srgbClr val="745A00"/>
                </a:solidFill>
                <a:latin typeface="Poppins"/>
              </a:rPr>
              <a:t>Lorem </a:t>
            </a:r>
            <a:r>
              <a:rPr lang="en-US" sz="1200" dirty="0" err="1">
                <a:solidFill>
                  <a:srgbClr val="745A00"/>
                </a:solidFill>
                <a:latin typeface="Poppins"/>
              </a:rPr>
              <a:t>Isum</a:t>
            </a:r>
            <a:r>
              <a:rPr lang="en-US" sz="1200" dirty="0">
                <a:solidFill>
                  <a:srgbClr val="745A00"/>
                </a:solidFill>
                <a:latin typeface="Poppins"/>
              </a:rPr>
              <a:t> Dolor Site </a:t>
            </a:r>
            <a:r>
              <a:rPr lang="en-US" sz="1200" dirty="0" err="1">
                <a:solidFill>
                  <a:srgbClr val="745A00"/>
                </a:solidFill>
                <a:latin typeface="Poppins"/>
              </a:rPr>
              <a:t>Emite</a:t>
            </a:r>
            <a:r>
              <a:rPr lang="en-US" sz="1200" dirty="0">
                <a:solidFill>
                  <a:srgbClr val="745A00"/>
                </a:solidFill>
                <a:latin typeface="Poppins"/>
              </a:rPr>
              <a:t> Liu </a:t>
            </a:r>
            <a:r>
              <a:rPr lang="en-US" sz="1200" dirty="0" err="1">
                <a:solidFill>
                  <a:srgbClr val="745A00"/>
                </a:solidFill>
                <a:latin typeface="Poppins"/>
              </a:rPr>
              <a:t>Guiaugj</a:t>
            </a:r>
            <a:endParaRPr lang="en-US" sz="1200" dirty="0">
              <a:solidFill>
                <a:srgbClr val="745A00"/>
              </a:solidFill>
              <a:latin typeface="Poppins"/>
            </a:endParaRPr>
          </a:p>
        </p:txBody>
      </p:sp>
      <p:pic>
        <p:nvPicPr>
          <p:cNvPr id="18" name="Picture 17">
            <a:extLst>
              <a:ext uri="{FF2B5EF4-FFF2-40B4-BE49-F238E27FC236}">
                <a16:creationId xmlns:a16="http://schemas.microsoft.com/office/drawing/2014/main" id="{B21C50AD-AC1D-4C4D-A10D-8E4C8BF0FC60}"/>
              </a:ext>
            </a:extLst>
          </p:cNvPr>
          <p:cNvPicPr>
            <a:picLocks noChangeAspect="1"/>
          </p:cNvPicPr>
          <p:nvPr/>
        </p:nvPicPr>
        <p:blipFill>
          <a:blip r:embed="rId6"/>
          <a:stretch>
            <a:fillRect/>
          </a:stretch>
        </p:blipFill>
        <p:spPr>
          <a:xfrm>
            <a:off x="1716953" y="3596252"/>
            <a:ext cx="1260000" cy="1260000"/>
          </a:xfrm>
          <a:prstGeom prst="rect">
            <a:avLst/>
          </a:prstGeom>
        </p:spPr>
      </p:pic>
      <p:sp>
        <p:nvSpPr>
          <p:cNvPr id="21" name="TextBox 20">
            <a:extLst>
              <a:ext uri="{FF2B5EF4-FFF2-40B4-BE49-F238E27FC236}">
                <a16:creationId xmlns:a16="http://schemas.microsoft.com/office/drawing/2014/main" id="{4DB3342E-DC3E-3327-F64A-6850E7C6E567}"/>
              </a:ext>
            </a:extLst>
          </p:cNvPr>
          <p:cNvSpPr txBox="1"/>
          <p:nvPr/>
        </p:nvSpPr>
        <p:spPr>
          <a:xfrm>
            <a:off x="701033" y="5092855"/>
            <a:ext cx="3291840" cy="473206"/>
          </a:xfrm>
          <a:prstGeom prst="rect">
            <a:avLst/>
          </a:prstGeom>
          <a:noFill/>
        </p:spPr>
        <p:txBody>
          <a:bodyPr wrap="square" rtlCol="0">
            <a:spAutoFit/>
          </a:bodyPr>
          <a:lstStyle/>
          <a:p>
            <a:pPr algn="ctr">
              <a:lnSpc>
                <a:spcPct val="150000"/>
              </a:lnSpc>
            </a:pPr>
            <a:r>
              <a:rPr lang="en-US" b="1" dirty="0">
                <a:solidFill>
                  <a:srgbClr val="423300"/>
                </a:solidFill>
                <a:latin typeface="Poppins"/>
              </a:rPr>
              <a:t>Definition of a Computer</a:t>
            </a:r>
          </a:p>
        </p:txBody>
      </p:sp>
      <p:sp>
        <p:nvSpPr>
          <p:cNvPr id="22" name="TextBox 21">
            <a:extLst>
              <a:ext uri="{FF2B5EF4-FFF2-40B4-BE49-F238E27FC236}">
                <a16:creationId xmlns:a16="http://schemas.microsoft.com/office/drawing/2014/main" id="{6303E7EC-B55D-84F8-FDC1-87988A98ED87}"/>
              </a:ext>
            </a:extLst>
          </p:cNvPr>
          <p:cNvSpPr txBox="1"/>
          <p:nvPr/>
        </p:nvSpPr>
        <p:spPr>
          <a:xfrm>
            <a:off x="439776" y="5566061"/>
            <a:ext cx="3814354" cy="355867"/>
          </a:xfrm>
          <a:prstGeom prst="rect">
            <a:avLst/>
          </a:prstGeom>
          <a:noFill/>
        </p:spPr>
        <p:txBody>
          <a:bodyPr wrap="square" rtlCol="0">
            <a:spAutoFit/>
          </a:bodyPr>
          <a:lstStyle/>
          <a:p>
            <a:pPr algn="ctr">
              <a:lnSpc>
                <a:spcPts val="2140"/>
              </a:lnSpc>
            </a:pPr>
            <a:r>
              <a:rPr lang="en-US" sz="1600" dirty="0">
                <a:solidFill>
                  <a:srgbClr val="745A00"/>
                </a:solidFill>
                <a:latin typeface="Poppins"/>
              </a:rPr>
              <a:t>A computer is an electronic device</a:t>
            </a:r>
          </a:p>
        </p:txBody>
      </p:sp>
    </p:spTree>
    <p:extLst>
      <p:ext uri="{BB962C8B-B14F-4D97-AF65-F5344CB8AC3E}">
        <p14:creationId xmlns:p14="http://schemas.microsoft.com/office/powerpoint/2010/main" val="22149588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TotalTime>
  <Words>504</Words>
  <Application>Microsoft Macintosh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Poppins</vt:lpstr>
      <vt:lpstr>Poppins Medium</vt:lpstr>
      <vt:lpstr>Office Theme</vt:lpstr>
      <vt:lpstr>Understanding Semantics</vt:lpstr>
      <vt:lpstr>What is Semantic Markup</vt:lpstr>
      <vt:lpstr>The Problem With Markup</vt:lpstr>
      <vt:lpstr>Looking at Semantic Markup</vt:lpstr>
      <vt:lpstr>Available Semantic Tags</vt:lpstr>
      <vt:lpstr>Available Semantic Tags</vt:lpstr>
      <vt:lpstr>Available Semantic Tags</vt:lpstr>
      <vt:lpstr>Available Semantic Tags</vt:lpstr>
      <vt:lpstr>Assets You Can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Manik Bajaj</cp:lastModifiedBy>
  <cp:revision>280</cp:revision>
  <dcterms:created xsi:type="dcterms:W3CDTF">2024-02-28T11:24:07Z</dcterms:created>
  <dcterms:modified xsi:type="dcterms:W3CDTF">2024-09-02T06:16:12Z</dcterms:modified>
</cp:coreProperties>
</file>