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524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87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8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73828E-CB18-0349-B8E6-B86B59DD658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13D179-28DA-D44F-AF9A-BFD9424A4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9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3C31-3E88-1647-DBDC-C8F21201E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BC88B-81DD-89B1-ACF2-EAF28E50B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Comprehensive Risk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0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EC77-F741-A6E0-D1B3-19F5E6E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- Bankruptcies by Home Ownership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FFB2C2-9F27-B252-C65D-08AB1E435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386" y="2222500"/>
            <a:ext cx="4571228" cy="3636963"/>
          </a:xfrm>
        </p:spPr>
      </p:pic>
    </p:spTree>
    <p:extLst>
      <p:ext uri="{BB962C8B-B14F-4D97-AF65-F5344CB8AC3E}">
        <p14:creationId xmlns:p14="http://schemas.microsoft.com/office/powerpoint/2010/main" val="149243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AE9-8EC1-A352-1B6B-4FCC814A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recoveries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8D6B63-2F0A-9808-769F-CAC12E478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726" y="1912330"/>
            <a:ext cx="5384800" cy="4152900"/>
          </a:xfrm>
        </p:spPr>
      </p:pic>
    </p:spTree>
    <p:extLst>
      <p:ext uri="{BB962C8B-B14F-4D97-AF65-F5344CB8AC3E}">
        <p14:creationId xmlns:p14="http://schemas.microsoft.com/office/powerpoint/2010/main" val="34410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75DF-1532-FE8C-3102-8D893A43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D6E0-F43B-2FB1-1369-B2F51FD9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Analysis</a:t>
            </a:r>
          </a:p>
          <a:p>
            <a:r>
              <a:rPr lang="en-US" dirty="0"/>
              <a:t>Brief Overview of the Loan Dataset</a:t>
            </a:r>
          </a:p>
          <a:p>
            <a:r>
              <a:rPr lang="en-US" dirty="0"/>
              <a:t>Objectives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14187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D2BB-8BAF-2255-BD8F-84B221BD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Columns and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20C-EC96-51D4-4FA9-82DB8CAF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Status</a:t>
            </a:r>
            <a:r>
              <a:rPr lang="en-US" dirty="0"/>
              <a:t> : Indicates the current status of the loan.</a:t>
            </a:r>
          </a:p>
          <a:p>
            <a:pPr marL="0" indent="0">
              <a:buNone/>
            </a:pPr>
            <a:r>
              <a:rPr lang="en-US" b="1" dirty="0"/>
              <a:t>Term:</a:t>
            </a:r>
            <a:r>
              <a:rPr lang="en-US" dirty="0"/>
              <a:t> The loan term in months.</a:t>
            </a:r>
          </a:p>
          <a:p>
            <a:pPr marL="0" indent="0">
              <a:buNone/>
            </a:pPr>
            <a:r>
              <a:rPr lang="en-US" b="1" dirty="0"/>
              <a:t>Purpose</a:t>
            </a:r>
            <a:r>
              <a:rPr lang="en-US" dirty="0"/>
              <a:t>: The purpose of the loan.</a:t>
            </a:r>
          </a:p>
          <a:p>
            <a:pPr marL="0" indent="0">
              <a:buNone/>
            </a:pPr>
            <a:r>
              <a:rPr lang="en-US" b="1" dirty="0"/>
              <a:t>Subgrade</a:t>
            </a:r>
            <a:r>
              <a:rPr lang="en-US" dirty="0"/>
              <a:t>: A finer classification of the loan grade.</a:t>
            </a:r>
          </a:p>
          <a:p>
            <a:pPr marL="0" indent="0">
              <a:buNone/>
            </a:pPr>
            <a:r>
              <a:rPr lang="en-US" b="1" dirty="0" err="1"/>
              <a:t>Home_ownership</a:t>
            </a:r>
            <a:r>
              <a:rPr lang="en-US" dirty="0"/>
              <a:t>: Home ownership status (Rent, Own).</a:t>
            </a:r>
          </a:p>
          <a:p>
            <a:pPr marL="0" indent="0">
              <a:buNone/>
            </a:pPr>
            <a:r>
              <a:rPr lang="en-US" b="1" dirty="0" err="1"/>
              <a:t>pub_rec_bankruptcies</a:t>
            </a:r>
            <a:r>
              <a:rPr lang="en-US" dirty="0"/>
              <a:t>: Number of public record bankruptcies.</a:t>
            </a:r>
          </a:p>
          <a:p>
            <a:pPr marL="0" indent="0">
              <a:buNone/>
            </a:pPr>
            <a:r>
              <a:rPr lang="en-US" b="1" dirty="0" err="1"/>
              <a:t>revol_util</a:t>
            </a:r>
            <a:r>
              <a:rPr lang="en-US" dirty="0"/>
              <a:t>: Revolving credit utilization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A72C-B9E3-6DED-78CE-AA8AA852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365F-766F-F863-4F0E-93B0B1A3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Rows with Missing Values</a:t>
            </a:r>
          </a:p>
          <a:p>
            <a:r>
              <a:rPr lang="en-US" dirty="0"/>
              <a:t>Handling Blank Entries</a:t>
            </a:r>
          </a:p>
          <a:p>
            <a:r>
              <a:rPr lang="en-US" dirty="0"/>
              <a:t>Ensuring Data Consistency</a:t>
            </a:r>
          </a:p>
          <a:p>
            <a:r>
              <a:rPr lang="en-US" dirty="0"/>
              <a:t>Filter out columns with NA values and blanks.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df_cleaned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df_cleaned</a:t>
            </a:r>
            <a:r>
              <a:rPr lang="en-US" dirty="0"/>
              <a:t> = </a:t>
            </a:r>
            <a:r>
              <a:rPr lang="en-US" dirty="0" err="1"/>
              <a:t>df_cleaned.replace</a:t>
            </a:r>
            <a:r>
              <a:rPr lang="en-US" dirty="0"/>
              <a:t>("", </a:t>
            </a:r>
            <a:r>
              <a:rPr lang="en-US" dirty="0" err="1"/>
              <a:t>pd.NA</a:t>
            </a:r>
            <a:r>
              <a:rPr lang="en-US" dirty="0"/>
              <a:t>).</a:t>
            </a:r>
            <a:r>
              <a:rPr lang="en-US" dirty="0" err="1"/>
              <a:t>dropna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8171-C6B5-F3AC-09CE-10BF7ADC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for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8905-2074-DC46-B9E2-2DC2DA60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</a:t>
            </a:r>
            <a:r>
              <a:rPr lang="en-US" dirty="0" err="1"/>
              <a:t>Columns:loan_status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subgrade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home_ownership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pub_rec_bankruptcies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revol_util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9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4A9F-2E5C-58AD-6078-F290EF2A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CE2D-5A07-0CE4-7468-D45857E5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b="1" dirty="0" err="1"/>
              <a:t>revol_util</a:t>
            </a:r>
            <a:r>
              <a:rPr lang="en-US" dirty="0"/>
              <a:t> (greater than 50%) is associated with an increased risk of loan default. </a:t>
            </a:r>
          </a:p>
          <a:p>
            <a:r>
              <a:rPr lang="en-US" b="1" dirty="0"/>
              <a:t>Term</a:t>
            </a:r>
            <a:r>
              <a:rPr lang="en-US" dirty="0"/>
              <a:t> : To fetch the loan end date and compare with the last payment date.</a:t>
            </a:r>
          </a:p>
          <a:p>
            <a:r>
              <a:rPr lang="en-US" b="1" dirty="0"/>
              <a:t>Purpose</a:t>
            </a:r>
            <a:r>
              <a:rPr lang="en-US" dirty="0"/>
              <a:t> : Bankruptcies and Home Ownership</a:t>
            </a:r>
            <a:r>
              <a:rPr lang="en-US" b="1" dirty="0"/>
              <a:t> </a:t>
            </a:r>
            <a:r>
              <a:rPr lang="en-US" dirty="0"/>
              <a:t>Renters have a higher occurrence of public record bankruptcies compared to homeowners.</a:t>
            </a:r>
          </a:p>
          <a:p>
            <a:r>
              <a:rPr lang="en-US" dirty="0"/>
              <a:t> </a:t>
            </a:r>
            <a:r>
              <a:rPr lang="en-US" b="1" dirty="0"/>
              <a:t>Subgrade Analysis</a:t>
            </a:r>
            <a:r>
              <a:rPr lang="en-US" dirty="0"/>
              <a:t>: Lower subgrades (e.g., D1 and below) show a higher incidence of defaults.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0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19FF-D53E-7BD4-9C0B-64AFD449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CFFA-6F1B-A86C-F4EB-375D4B84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err="1"/>
              <a:t>revol_util</a:t>
            </a:r>
            <a:r>
              <a:rPr lang="en-US" dirty="0"/>
              <a:t> (&gt; 50%) is associated with higher default risk.</a:t>
            </a:r>
          </a:p>
          <a:p>
            <a:r>
              <a:rPr lang="en-US" dirty="0"/>
              <a:t>Lower subgrades (e.g., D1 and below) show a higher incidence of defaults.</a:t>
            </a:r>
          </a:p>
          <a:p>
            <a:r>
              <a:rPr lang="en-US" dirty="0"/>
              <a:t>Renters have a higher occurrence of public record bankruptcies compared to homeowners.</a:t>
            </a:r>
          </a:p>
        </p:txBody>
      </p:sp>
    </p:spTree>
    <p:extLst>
      <p:ext uri="{BB962C8B-B14F-4D97-AF65-F5344CB8AC3E}">
        <p14:creationId xmlns:p14="http://schemas.microsoft.com/office/powerpoint/2010/main" val="310326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33C-E640-DF2D-439A-A03B7856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Revolving Credit Utilization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2609F-340C-0571-B6EB-031723241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897" y="2222500"/>
            <a:ext cx="4660206" cy="3636963"/>
          </a:xfrm>
        </p:spPr>
      </p:pic>
    </p:spTree>
    <p:extLst>
      <p:ext uri="{BB962C8B-B14F-4D97-AF65-F5344CB8AC3E}">
        <p14:creationId xmlns:p14="http://schemas.microsoft.com/office/powerpoint/2010/main" val="281857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6505-5FDE-08B6-364B-BDD39F13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Loan Status by Subgrade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2223A-ABF4-77BC-B537-D5C73353D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897" y="2222500"/>
            <a:ext cx="4660206" cy="3636963"/>
          </a:xfrm>
        </p:spPr>
      </p:pic>
    </p:spTree>
    <p:extLst>
      <p:ext uri="{BB962C8B-B14F-4D97-AF65-F5344CB8AC3E}">
        <p14:creationId xmlns:p14="http://schemas.microsoft.com/office/powerpoint/2010/main" val="25573412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</TotalTime>
  <Words>315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Loan Dataset Analysis</vt:lpstr>
      <vt:lpstr>Introduction</vt:lpstr>
      <vt:lpstr>Dataset Columns and Descriptions</vt:lpstr>
      <vt:lpstr>Data Cleaning</vt:lpstr>
      <vt:lpstr>Columns for Risk Analysis</vt:lpstr>
      <vt:lpstr>Data Filtering Conditions</vt:lpstr>
      <vt:lpstr>Key Findings</vt:lpstr>
      <vt:lpstr>Visualization - Revolving Credit Utilization</vt:lpstr>
      <vt:lpstr>Visualization - Loan Status by Subgrade</vt:lpstr>
      <vt:lpstr>Visualization - Bankruptcies by Home Ownership</vt:lpstr>
      <vt:lpstr>Loan status and recoveries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Deepthi Konde</dc:creator>
  <cp:lastModifiedBy>Deepthi Konde</cp:lastModifiedBy>
  <cp:revision>3</cp:revision>
  <dcterms:created xsi:type="dcterms:W3CDTF">2024-05-31T04:36:23Z</dcterms:created>
  <dcterms:modified xsi:type="dcterms:W3CDTF">2024-05-31T05:30:13Z</dcterms:modified>
</cp:coreProperties>
</file>