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26" y="577607"/>
            <a:ext cx="11292919" cy="2176541"/>
          </a:xfrm>
        </p:spPr>
        <p:txBody>
          <a:bodyPr anchor="t">
            <a:normAutofit/>
          </a:bodyPr>
          <a:lstStyle/>
          <a:p>
            <a:pPr algn="ctr"/>
            <a:r>
              <a:rPr lang="hu-HU" sz="3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BME VBK hallgatók különböző felmérési eredményeinek vizsgálata, és esetleges lemorzsolódás </a:t>
            </a:r>
            <a:r>
              <a:rPr lang="hu-HU" sz="3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prediktálása</a:t>
            </a:r>
            <a:endParaRPr lang="hu-H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3192657"/>
            <a:ext cx="4974837" cy="1242808"/>
          </a:xfrm>
        </p:spPr>
        <p:txBody>
          <a:bodyPr anchor="t">
            <a:normAutofit/>
          </a:bodyPr>
          <a:lstStyle/>
          <a:p>
            <a:r>
              <a:rPr lang="hu-HU" dirty="0" err="1"/>
              <a:t>Köller</a:t>
            </a:r>
            <a:r>
              <a:rPr lang="hu-HU" dirty="0"/>
              <a:t> Donát, Vlaszov Artúr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0" r="2" b="109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0C785-F16D-4EB5-8ABA-05F3939B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A079E8-A6B4-4850-9CCD-8586399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9" y="336033"/>
            <a:ext cx="11500921" cy="6185933"/>
          </a:xfrm>
        </p:spPr>
      </p:pic>
    </p:spTree>
    <p:extLst>
      <p:ext uri="{BB962C8B-B14F-4D97-AF65-F5344CB8AC3E}">
        <p14:creationId xmlns:p14="http://schemas.microsoft.com/office/powerpoint/2010/main" val="9738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6921C-80E5-431D-A6BF-9FE56C1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6837"/>
            <a:ext cx="10325000" cy="775841"/>
          </a:xfrm>
        </p:spPr>
        <p:txBody>
          <a:bodyPr/>
          <a:lstStyle/>
          <a:p>
            <a:r>
              <a:rPr lang="hu-HU" dirty="0" err="1"/>
              <a:t>Sankey</a:t>
            </a:r>
            <a:r>
              <a:rPr lang="hu-HU" dirty="0"/>
              <a:t> diagramok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3DD24D-A8AB-4F6F-920C-459790A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136498"/>
            <a:ext cx="11234057" cy="5444665"/>
          </a:xfrm>
        </p:spPr>
      </p:pic>
    </p:spTree>
    <p:extLst>
      <p:ext uri="{BB962C8B-B14F-4D97-AF65-F5344CB8AC3E}">
        <p14:creationId xmlns:p14="http://schemas.microsoft.com/office/powerpoint/2010/main" val="29934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ED2A-908B-4836-BCC8-88D693D8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ACCAC1-99DB-4FA5-8919-05D6BE19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" y="550506"/>
            <a:ext cx="11399070" cy="5581543"/>
          </a:xfrm>
        </p:spPr>
      </p:pic>
    </p:spTree>
    <p:extLst>
      <p:ext uri="{BB962C8B-B14F-4D97-AF65-F5344CB8AC3E}">
        <p14:creationId xmlns:p14="http://schemas.microsoft.com/office/powerpoint/2010/main" val="41221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B2347-063D-45B7-A61B-8FA915C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8C2254-BC80-4CCC-972E-9CD6427D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725951"/>
            <a:ext cx="11748934" cy="5581543"/>
          </a:xfrm>
        </p:spPr>
      </p:pic>
    </p:spTree>
    <p:extLst>
      <p:ext uri="{BB962C8B-B14F-4D97-AF65-F5344CB8AC3E}">
        <p14:creationId xmlns:p14="http://schemas.microsoft.com/office/powerpoint/2010/main" val="7137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35C37-A1D1-4351-8A08-D19CB14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57C42-DAEC-4F50-A23F-2B1B3209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10957"/>
            <a:ext cx="10325000" cy="4748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 még egy kis adattisztítás: Redundáns oszlopok eltávolítása (</a:t>
            </a:r>
            <a:r>
              <a:rPr lang="hu-HU" sz="2800" dirty="0" err="1"/>
              <a:t>Összpontszám</a:t>
            </a:r>
            <a:r>
              <a:rPr lang="hu-HU" sz="2800" dirty="0"/>
              <a:t>, Összeredmény stb.)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12 attribútum, 231 rekord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Két adatmodell: együttes és </a:t>
            </a:r>
            <a:r>
              <a:rPr lang="hu-HU" sz="2800" dirty="0" err="1"/>
              <a:t>szakonkénti</a:t>
            </a:r>
            <a:r>
              <a:rPr lang="hu-HU" sz="2800" dirty="0"/>
              <a:t> bontásban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Kiegyensúlyozatlan osztályeloszlás       SMOTE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6 alapalgoritmus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Később PCA-</a:t>
            </a:r>
            <a:r>
              <a:rPr lang="hu-HU" sz="2800" dirty="0" err="1"/>
              <a:t>val</a:t>
            </a:r>
            <a:r>
              <a:rPr lang="hu-HU" sz="2800" dirty="0"/>
              <a:t> dimenziócsökkentés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431BA9E0-1ECA-49CD-BC96-758322B6D297}"/>
              </a:ext>
            </a:extLst>
          </p:cNvPr>
          <p:cNvSpPr/>
          <p:nvPr/>
        </p:nvSpPr>
        <p:spPr>
          <a:xfrm>
            <a:off x="6838425" y="4085240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CEA-09D6-4ABB-AA90-D18D1EE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kNN </a:t>
                </a:r>
                <a:r>
                  <a:rPr lang="hu-HU" sz="2800" dirty="0" err="1"/>
                  <a:t>Mahalanobis</a:t>
                </a:r>
                <a:r>
                  <a:rPr lang="hu-HU" sz="2800" dirty="0"/>
                  <a:t> távolsággal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kNN</a:t>
                </a:r>
                <a:r>
                  <a:rPr lang="hu-HU" sz="2800" dirty="0"/>
                  <a:t> Euklideszi távolsággal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Naive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Bayes</a:t>
                </a:r>
                <a:endParaRPr lang="hu-HU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SVM és Logisztikus regresszió (</a:t>
                </a:r>
                <a:r>
                  <a:rPr lang="hu-HU" sz="2800" i="1" dirty="0" err="1"/>
                  <a:t>One</a:t>
                </a:r>
                <a:r>
                  <a:rPr lang="hu-HU" sz="2800" i="1" dirty="0"/>
                  <a:t> VS Rest</a:t>
                </a:r>
                <a:r>
                  <a:rPr lang="hu-HU" sz="28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Lineáris regresszió + kapott érték kerekítése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Teljesítmény mérése: pontosság alapján (lineáris regressziónál még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800" dirty="0"/>
                  <a:t> és </a:t>
                </a:r>
                <a:r>
                  <a:rPr lang="hu-HU" sz="2800" i="1" dirty="0"/>
                  <a:t>RMSE</a:t>
                </a:r>
                <a:r>
                  <a:rPr lang="hu-HU" sz="2800" dirty="0"/>
                  <a:t> )</a:t>
                </a:r>
                <a:br>
                  <a:rPr lang="hu-HU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  <a:blipFill>
                <a:blip r:embed="rId2"/>
                <a:stretch>
                  <a:fillRect l="-59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2F8-2934-43CA-BEB7-92C9580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 optimalizálása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5CA-1095-4445-B7EB-20023581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99692"/>
            <a:ext cx="11405846" cy="4494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kNN</a:t>
            </a:r>
            <a:r>
              <a:rPr lang="hu-HU" sz="2800" dirty="0"/>
              <a:t>: 10-szeres keresztvalidáció a szomszédszámra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SVM: 10-szeres keresztvalidáció a </a:t>
            </a:r>
            <a:r>
              <a:rPr lang="hu-HU" sz="2800" dirty="0" err="1"/>
              <a:t>regularizációs</a:t>
            </a:r>
            <a:r>
              <a:rPr lang="hu-HU" sz="2800" dirty="0"/>
              <a:t> tagra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Logisztikus regresszió: büntetőtag és iterációszám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 és Log. Regresszió: kiegyensúlyozatlanság jelölése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Dimenziócsökkentés PCA-</a:t>
            </a:r>
            <a:r>
              <a:rPr lang="hu-HU" sz="2800" dirty="0" err="1"/>
              <a:t>val</a:t>
            </a:r>
            <a:r>
              <a:rPr lang="hu-HU" sz="2800" dirty="0"/>
              <a:t>       regressziós algoritmusok és SVM futtatása származtatott attribútumokon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Főkomponens-számonként nézzük a teljesítményt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A48C55F5-212E-444E-AC03-A7C728C5C670}"/>
              </a:ext>
            </a:extLst>
          </p:cNvPr>
          <p:cNvSpPr/>
          <p:nvPr/>
        </p:nvSpPr>
        <p:spPr>
          <a:xfrm>
            <a:off x="5853579" y="4527803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364-04E4-4E44-84C2-85E5262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166"/>
            <a:ext cx="10325000" cy="1442463"/>
          </a:xfrm>
        </p:spPr>
        <p:txBody>
          <a:bodyPr/>
          <a:lstStyle/>
          <a:p>
            <a:r>
              <a:rPr lang="hu-HU" dirty="0"/>
              <a:t>Két új adatmodell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6F16-464D-43E0-B54D-C48C8A33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5514"/>
            <a:ext cx="10325000" cy="4337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Eddigi algoritmusok változó, de nem túl jó eredményt adtak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Kora egyetemi adatokból alapvetően nehéz pontos eredményt adni       „Legyünk megengedőbbek”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Új adatmodell: 5 jegy helyett 3 csoport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„Jó” tanulók: 4,5 ; „Rossz” tanulók: 3,2 ; Lemorzsolódók: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Ebből megint két adatmodell, ugyanazokkal az algoritmusokkal + optimalizálásukkal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80C6A5A0-BA85-456C-9339-F203BD9B84CB}"/>
              </a:ext>
            </a:extLst>
          </p:cNvPr>
          <p:cNvSpPr/>
          <p:nvPr/>
        </p:nvSpPr>
        <p:spPr>
          <a:xfrm>
            <a:off x="3672442" y="3124816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E45-CDDB-4B25-9E1B-B796B1EF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5314"/>
            <a:ext cx="10325000" cy="1314535"/>
          </a:xfrm>
        </p:spPr>
        <p:txBody>
          <a:bodyPr/>
          <a:lstStyle/>
          <a:p>
            <a:r>
              <a:rPr lang="hu-HU" dirty="0"/>
              <a:t>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1465-6317-40B1-AE95-4E8CF46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3" y="1898451"/>
            <a:ext cx="10325000" cy="5080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Alapvetően 4 modell</a:t>
            </a:r>
            <a:br>
              <a:rPr lang="hu-HU" sz="2800" dirty="0"/>
            </a:b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 3 csoport modellek</a:t>
            </a:r>
            <a:br>
              <a:rPr lang="hu-HU" sz="2800" dirty="0"/>
            </a:br>
            <a:r>
              <a:rPr lang="hu-HU" sz="2800" dirty="0"/>
              <a:t>általában jobban </a:t>
            </a:r>
            <a:br>
              <a:rPr lang="hu-HU" sz="2800" dirty="0"/>
            </a:br>
            <a:r>
              <a:rPr lang="hu-HU" sz="2800" dirty="0"/>
              <a:t>teljesít, mint az 5 </a:t>
            </a:r>
            <a:br>
              <a:rPr lang="hu-HU" sz="2800" dirty="0"/>
            </a:br>
            <a:r>
              <a:rPr lang="hu-HU" sz="2800" dirty="0"/>
              <a:t>jegy modellek</a:t>
            </a:r>
          </a:p>
          <a:p>
            <a:pPr marL="0" indent="0">
              <a:buNone/>
            </a:pPr>
            <a:br>
              <a:rPr lang="hu-HU" sz="2800" dirty="0"/>
            </a:br>
            <a:br>
              <a:rPr lang="hu-HU" sz="2800" dirty="0"/>
            </a:br>
            <a:endParaRPr lang="en-US" sz="28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B1148F-8B52-4CA0-AD97-9CC74879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5" y="1379849"/>
            <a:ext cx="3358407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36CA29-EAB1-49CF-819C-CA751069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20" y="1379849"/>
            <a:ext cx="3303604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78C80-AEB5-4EA5-9AA5-A3B0AF7A1DF2}"/>
              </a:ext>
            </a:extLst>
          </p:cNvPr>
          <p:cNvSpPr txBox="1"/>
          <p:nvPr/>
        </p:nvSpPr>
        <p:spPr>
          <a:xfrm>
            <a:off x="4721905" y="98904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</a:rPr>
              <a:t>Együttes 5 jegy modell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6D9D-ECCB-47E6-9BF5-F7B3F3271647}"/>
              </a:ext>
            </a:extLst>
          </p:cNvPr>
          <p:cNvSpPr txBox="1"/>
          <p:nvPr/>
        </p:nvSpPr>
        <p:spPr>
          <a:xfrm>
            <a:off x="8408642" y="989045"/>
            <a:ext cx="29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Együttes 3 csoport modell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094DF-DA9C-4746-ABB6-CFAE03191574}"/>
              </a:ext>
            </a:extLst>
          </p:cNvPr>
          <p:cNvSpPr txBox="1"/>
          <p:nvPr/>
        </p:nvSpPr>
        <p:spPr>
          <a:xfrm>
            <a:off x="5223805" y="5222624"/>
            <a:ext cx="65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- Mindkét esetben az SVM pontossága 5 főkomponenssel 15-20%-kal javítható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59F-D8D1-4AF2-9E9A-C0788B0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-601323"/>
            <a:ext cx="10325000" cy="1442463"/>
          </a:xfrm>
        </p:spPr>
        <p:txBody>
          <a:bodyPr/>
          <a:lstStyle/>
          <a:p>
            <a:r>
              <a:rPr lang="hu-HU" dirty="0"/>
              <a:t>PCA az előbbi két modellen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4799-CD43-4DB2-8F04-347D9365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DE6B4-DE17-4E64-80EF-7DD92FB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924837"/>
            <a:ext cx="7907636" cy="2606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1169B-14CE-405D-A3F5-B38C727F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3864724"/>
            <a:ext cx="7907636" cy="258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734EA-54C9-4FDD-B1D8-5A6A28FAA7C3}"/>
              </a:ext>
            </a:extLst>
          </p:cNvPr>
          <p:cNvSpPr txBox="1"/>
          <p:nvPr/>
        </p:nvSpPr>
        <p:spPr>
          <a:xfrm>
            <a:off x="8472881" y="180363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5 jegy modell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58653-76F1-48A6-9EA8-A44AA362B434}"/>
              </a:ext>
            </a:extLst>
          </p:cNvPr>
          <p:cNvSpPr txBox="1"/>
          <p:nvPr/>
        </p:nvSpPr>
        <p:spPr>
          <a:xfrm>
            <a:off x="8472881" y="4790005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3 csoport 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0E956-1F23-402D-9DB3-46773D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7" y="807882"/>
            <a:ext cx="10325000" cy="775678"/>
          </a:xfrm>
        </p:spPr>
        <p:txBody>
          <a:bodyPr/>
          <a:lstStyle/>
          <a:p>
            <a:r>
              <a:rPr lang="hu-HU" dirty="0"/>
              <a:t>Kérdésfeltevés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ABB69E-8919-489D-B2C6-860727749992}"/>
              </a:ext>
            </a:extLst>
          </p:cNvPr>
          <p:cNvSpPr txBox="1"/>
          <p:nvPr/>
        </p:nvSpPr>
        <p:spPr>
          <a:xfrm>
            <a:off x="691079" y="2196181"/>
            <a:ext cx="105069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Oktatási környezet változása, digitalizáció        új oktatási módszerek szükségesek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egyetemi félév nehézségei         segítségre szoruló hallgatók patronálása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Cél: korán eldönteni, mely hallgatók fognak jól vagy rosszul teljesíteni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Többosztályos, kiegyensúlyozatlan osztályozási feladat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D81A58-47EE-494C-BDD7-AC4FF7D3803A}"/>
              </a:ext>
            </a:extLst>
          </p:cNvPr>
          <p:cNvSpPr/>
          <p:nvPr/>
        </p:nvSpPr>
        <p:spPr>
          <a:xfrm>
            <a:off x="7928994" y="2333639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Nyíl: sávnyíl 9">
            <a:extLst>
              <a:ext uri="{FF2B5EF4-FFF2-40B4-BE49-F238E27FC236}">
                <a16:creationId xmlns:a16="http://schemas.microsoft.com/office/drawing/2014/main" id="{0D7E6E75-7FCF-4451-8E5F-47EF45A0E2DE}"/>
              </a:ext>
            </a:extLst>
          </p:cNvPr>
          <p:cNvSpPr/>
          <p:nvPr/>
        </p:nvSpPr>
        <p:spPr>
          <a:xfrm>
            <a:off x="6307272" y="322023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F8F-D98B-4F72-B776-6DD0F29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83" y="-248255"/>
            <a:ext cx="10325000" cy="1442463"/>
          </a:xfrm>
        </p:spPr>
        <p:txBody>
          <a:bodyPr/>
          <a:lstStyle/>
          <a:p>
            <a:r>
              <a:rPr lang="hu-HU" dirty="0"/>
              <a:t>Szétbontott 5 jegy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3F1-85F5-4ADB-82FC-35DFAAE5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2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Csak a vegyész-</a:t>
            </a:r>
            <a:br>
              <a:rPr lang="hu-HU" sz="2800" dirty="0"/>
            </a:br>
            <a:r>
              <a:rPr lang="hu-HU" sz="2800" dirty="0"/>
              <a:t>és </a:t>
            </a:r>
            <a:r>
              <a:rPr lang="hu-HU" sz="2800" dirty="0" err="1"/>
              <a:t>biomérnökökre</a:t>
            </a:r>
            <a:br>
              <a:rPr lang="hu-HU" sz="2800" dirty="0"/>
            </a:br>
            <a:r>
              <a:rPr lang="hu-HU" sz="2800" dirty="0"/>
              <a:t>vizsgáltuk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F2116B-4927-4352-B7E1-1097704B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98" y="1835745"/>
            <a:ext cx="3310573" cy="3598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D2433B-55B4-4E84-954A-3C650C47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46" y="1835745"/>
            <a:ext cx="3310573" cy="359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01C2-EDAE-4C6F-9DD5-F87ADB939654}"/>
              </a:ext>
            </a:extLst>
          </p:cNvPr>
          <p:cNvSpPr txBox="1"/>
          <p:nvPr/>
        </p:nvSpPr>
        <p:spPr>
          <a:xfrm>
            <a:off x="5055490" y="14567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9F886-2F20-42AD-ACE9-00C876AFAF39}"/>
              </a:ext>
            </a:extLst>
          </p:cNvPr>
          <p:cNvSpPr txBox="1"/>
          <p:nvPr/>
        </p:nvSpPr>
        <p:spPr>
          <a:xfrm>
            <a:off x="9041512" y="14567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6217-198F-4AD5-B6B1-6EFE223F24AF}"/>
              </a:ext>
            </a:extLst>
          </p:cNvPr>
          <p:cNvSpPr txBox="1"/>
          <p:nvPr/>
        </p:nvSpPr>
        <p:spPr>
          <a:xfrm>
            <a:off x="4615485" y="5720646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Biomérnököknél</a:t>
            </a:r>
            <a:r>
              <a:rPr lang="hu-HU" dirty="0"/>
              <a:t> főkomponensek használatával tudunk javítani</a:t>
            </a:r>
          </a:p>
          <a:p>
            <a:r>
              <a:rPr lang="hu-HU" dirty="0"/>
              <a:t>     a logisztikus regresszió pontosságán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1270-67AB-42A7-A77C-026DF10B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54" y="-400177"/>
            <a:ext cx="10325000" cy="1442463"/>
          </a:xfrm>
        </p:spPr>
        <p:txBody>
          <a:bodyPr/>
          <a:lstStyle/>
          <a:p>
            <a:r>
              <a:rPr lang="hu-HU" dirty="0"/>
              <a:t>PCA a szétbontott 5 jegy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C443-E47E-4B25-9EC6-38BEA282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D432-C4BA-4076-97F5-F04F1B0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1349062"/>
            <a:ext cx="7624193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8F913-FFA1-409C-9B2D-197EE416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4" y="4038802"/>
            <a:ext cx="7570204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FAA91-2F5F-467B-B757-C10FD2AE3B1E}"/>
              </a:ext>
            </a:extLst>
          </p:cNvPr>
          <p:cNvSpPr txBox="1"/>
          <p:nvPr/>
        </p:nvSpPr>
        <p:spPr>
          <a:xfrm>
            <a:off x="8401602" y="2518119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C1AB5-4D39-4D79-A88F-60FCBBD40018}"/>
              </a:ext>
            </a:extLst>
          </p:cNvPr>
          <p:cNvSpPr txBox="1"/>
          <p:nvPr/>
        </p:nvSpPr>
        <p:spPr>
          <a:xfrm>
            <a:off x="8539993" y="52850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AB8-CDCB-4A92-B532-2FCB274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"/>
            <a:ext cx="10325000" cy="1266738"/>
          </a:xfrm>
        </p:spPr>
        <p:txBody>
          <a:bodyPr/>
          <a:lstStyle/>
          <a:p>
            <a:r>
              <a:rPr lang="hu-HU" dirty="0"/>
              <a:t>Szétbontott 3 csoport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A1C-023D-4F95-BA16-118468C7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F2EAC1A-5F61-40DB-A92F-F7B28088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0" y="2086918"/>
            <a:ext cx="3393870" cy="358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B5C4DB-5694-4638-A86C-379FE7BD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28" y="2028812"/>
            <a:ext cx="3313826" cy="3601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A418F-CBEC-4991-A6F1-FD9B3927E13C}"/>
              </a:ext>
            </a:extLst>
          </p:cNvPr>
          <p:cNvSpPr txBox="1"/>
          <p:nvPr/>
        </p:nvSpPr>
        <p:spPr>
          <a:xfrm>
            <a:off x="1607445" y="171758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F288-CA44-4877-94D8-177677B4295E}"/>
              </a:ext>
            </a:extLst>
          </p:cNvPr>
          <p:cNvSpPr txBox="1"/>
          <p:nvPr/>
        </p:nvSpPr>
        <p:spPr>
          <a:xfrm>
            <a:off x="7449424" y="16423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E074-D927-48D7-94D9-D1A21193EC97}"/>
              </a:ext>
            </a:extLst>
          </p:cNvPr>
          <p:cNvSpPr txBox="1"/>
          <p:nvPr/>
        </p:nvSpPr>
        <p:spPr>
          <a:xfrm>
            <a:off x="829607" y="5848571"/>
            <a:ext cx="1004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3 főkomponens használatával a regressziós algoritmusok pontossága vegyészeknél 0.86-ra,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/>
              <a:t>biomérnököknél</a:t>
            </a:r>
            <a:r>
              <a:rPr lang="hu-HU" dirty="0"/>
              <a:t> 0.8-ra növelhető</a:t>
            </a:r>
          </a:p>
        </p:txBody>
      </p:sp>
    </p:spTree>
    <p:extLst>
      <p:ext uri="{BB962C8B-B14F-4D97-AF65-F5344CB8AC3E}">
        <p14:creationId xmlns:p14="http://schemas.microsoft.com/office/powerpoint/2010/main" val="22375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E6C-0640-4BF7-A627-674E027F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37" y="-360260"/>
            <a:ext cx="10325000" cy="1442463"/>
          </a:xfrm>
        </p:spPr>
        <p:txBody>
          <a:bodyPr/>
          <a:lstStyle/>
          <a:p>
            <a:r>
              <a:rPr lang="hu-HU" dirty="0"/>
              <a:t>PCA a szétbontott 3 csoport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FA0-A78C-48D6-9241-1BBBAE68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679BC-B2FE-4795-8EAA-A22436AD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" y="1187180"/>
            <a:ext cx="7492578" cy="25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EBFE3-241D-4DF6-B203-C48AC944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3" y="3993000"/>
            <a:ext cx="7533377" cy="2483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1F4CE-8E40-4B6F-8D94-26606DBA1893}"/>
              </a:ext>
            </a:extLst>
          </p:cNvPr>
          <p:cNvSpPr txBox="1"/>
          <p:nvPr/>
        </p:nvSpPr>
        <p:spPr>
          <a:xfrm>
            <a:off x="8317785" y="225819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04B1-C4D7-4D1A-89CA-85AADC7B74BE}"/>
              </a:ext>
            </a:extLst>
          </p:cNvPr>
          <p:cNvSpPr txBox="1"/>
          <p:nvPr/>
        </p:nvSpPr>
        <p:spPr>
          <a:xfrm>
            <a:off x="8337396" y="485059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E97-9192-4E1A-BA98-4FF7BB7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66" y="-175689"/>
            <a:ext cx="10325000" cy="1214981"/>
          </a:xfrm>
        </p:spPr>
        <p:txBody>
          <a:bodyPr/>
          <a:lstStyle/>
          <a:p>
            <a:r>
              <a:rPr lang="hu-HU" dirty="0"/>
              <a:t>Vizuális 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1DB9-ADEF-4A13-89D7-AC1F52C5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4272-4CE5-4074-BDB6-8FF1435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2071"/>
            <a:ext cx="6540760" cy="394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457FB-3EAA-4460-803B-6A458FD3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89" y="953433"/>
            <a:ext cx="6536611" cy="425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0DB6D-0661-492E-AE0A-F738DE739506}"/>
              </a:ext>
            </a:extLst>
          </p:cNvPr>
          <p:cNvSpPr txBox="1"/>
          <p:nvPr/>
        </p:nvSpPr>
        <p:spPr>
          <a:xfrm>
            <a:off x="632356" y="1166153"/>
            <a:ext cx="496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 Pontosságok különböző adatmodelleken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4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CCB2-745C-4F76-A5BF-66F3C7E4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64" y="1191237"/>
            <a:ext cx="2475085" cy="12626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- 5 jegy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8945C6-D040-4201-9B70-768FA98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3A93A-B106-4801-88D4-A28B26C6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389958"/>
            <a:ext cx="7535056" cy="28799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62B109-6867-4B75-A930-DF9BFD8F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3429000"/>
            <a:ext cx="7817949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E7B-5321-4674-89EC-9678D9E4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6" y="1199626"/>
            <a:ext cx="2653020" cy="11962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- 3 csoport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49D6-7FFC-4293-BABA-B3085C91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21BB-6450-438A-8DB1-C56921B4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27" y="438334"/>
            <a:ext cx="7814593" cy="299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A56F5-F059-4CF7-B3BD-E23163FA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3" y="3429000"/>
            <a:ext cx="6678203" cy="2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6BD2F5-9C43-46A0-B69D-A83BE1B3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" y="517849"/>
            <a:ext cx="12161792" cy="582230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533C935-E4ED-42D6-9B2A-E5E296AC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580-730A-4BE9-BDAC-1B251840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71671"/>
            <a:ext cx="10325000" cy="1442463"/>
          </a:xfrm>
        </p:spPr>
        <p:txBody>
          <a:bodyPr/>
          <a:lstStyle/>
          <a:p>
            <a:r>
              <a:rPr lang="hu-HU" dirty="0"/>
              <a:t>Következtetések, használhatóság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5010-3B2A-4BA2-BE94-F52723C0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2135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 algoritmusok közül az euklideszi </a:t>
            </a:r>
            <a:r>
              <a:rPr lang="hu-HU" sz="2800" dirty="0" err="1"/>
              <a:t>kNN</a:t>
            </a:r>
            <a:r>
              <a:rPr lang="hu-HU" sz="2800" dirty="0"/>
              <a:t> a legjobb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PCA használatával viszont a regressziós algoritmusok is jók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Jegyre 55-60%, csoportra 80-85%-os pontosság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Valóban etikus-e ezek használata?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Ha nincs vele baj, akkor hasznos változásokat lehet alkalmazni a hallgatók javára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1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A33-1AC0-4047-960F-67EE5322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4" y="1986537"/>
            <a:ext cx="10325000" cy="1442463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6E7-BE8F-47A9-98EE-84A4FB91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0D58B-6753-43CD-A716-27722F7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4892"/>
            <a:ext cx="10325000" cy="1211906"/>
          </a:xfrm>
        </p:spPr>
        <p:txBody>
          <a:bodyPr/>
          <a:lstStyle/>
          <a:p>
            <a:r>
              <a:rPr lang="hu-HU" dirty="0"/>
              <a:t>Milyen adataink vannak?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78442A-14D4-4862-ADFB-D90D7C1B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8845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Adatok 2019, 2020 és 2021-ből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Felvételi pontszám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0.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2019 Matematika A1a és A2c jegyek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Cél: Jegy </a:t>
            </a:r>
            <a:r>
              <a:rPr lang="hu-HU" sz="2800" dirty="0" err="1"/>
              <a:t>prediktálása</a:t>
            </a:r>
            <a:r>
              <a:rPr lang="hu-HU" sz="2800" dirty="0"/>
              <a:t> ezen adatok segítségével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825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B847-C1E8-4ACF-93CC-67FBED8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775678"/>
          </a:xfrm>
        </p:spPr>
        <p:txBody>
          <a:bodyPr/>
          <a:lstStyle/>
          <a:p>
            <a:r>
              <a:rPr lang="hu-HU" dirty="0"/>
              <a:t>Cikkek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18DCA-4287-4A63-B04A-085718ED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38796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Gyakori tesztelés és segítőanyagok sikeressége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EduBase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és későbbi sikeresség összefüggése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Kimutatott trendek 	   nálunk is igazak?</a:t>
            </a:r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57606221-6005-4493-9D9D-C16EF36858E9}"/>
              </a:ext>
            </a:extLst>
          </p:cNvPr>
          <p:cNvSpPr/>
          <p:nvPr/>
        </p:nvSpPr>
        <p:spPr>
          <a:xfrm>
            <a:off x="4218413" y="4084303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5FC3D8-AA80-4180-8F54-863F83CD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8" y="4084303"/>
            <a:ext cx="3128791" cy="14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BD4B3-213E-43BE-B0C2-242EC65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75010"/>
          </a:xfrm>
        </p:spPr>
        <p:txBody>
          <a:bodyPr>
            <a:normAutofit fontScale="90000"/>
          </a:bodyPr>
          <a:lstStyle/>
          <a:p>
            <a:r>
              <a:rPr lang="hu-HU" dirty="0"/>
              <a:t>A teszt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9735A-9FBD-47B1-B187-4BAD86AA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3962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Másfél óra, 14 matek, 10 kognitív feladat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Matematikai – Kognitív képességek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Matek: 3 nehézségi szint (alap, komplex, elgondolkodtató)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rész: nyelvi feladatok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Teszt eredménye összefügg a hallgató egyetemi sikereivel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56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20214-DF9B-4438-914E-8C978B6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6228"/>
            <a:ext cx="10325000" cy="1031846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8C325-F233-4BFD-87C5-3628E10E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1"/>
            <a:ext cx="10325000" cy="44213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Főbb adatok más táblákban       összefűzés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Előtte: minden adattábla egyéni tisztítása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Irreleváns attribútumok elhagyása (pl. jelszó), adatok egységesítése (pl. „Szak” ugyanolyan legyen)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Hibás adatok eltávolítása/javítása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Végül összefűzés, oszlopok sorrendjének megváltoztatása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Nem mindenki írt tesztet        csökkent a rekordhalmaz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031F106E-BC93-480C-BACF-A9FB53A7B823}"/>
              </a:ext>
            </a:extLst>
          </p:cNvPr>
          <p:cNvSpPr/>
          <p:nvPr/>
        </p:nvSpPr>
        <p:spPr>
          <a:xfrm>
            <a:off x="5577430" y="1987056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Nyíl: sávnyíl 4">
            <a:extLst>
              <a:ext uri="{FF2B5EF4-FFF2-40B4-BE49-F238E27FC236}">
                <a16:creationId xmlns:a16="http://schemas.microsoft.com/office/drawing/2014/main" id="{B284C542-C05D-4774-A813-1566179E4551}"/>
              </a:ext>
            </a:extLst>
          </p:cNvPr>
          <p:cNvSpPr/>
          <p:nvPr/>
        </p:nvSpPr>
        <p:spPr>
          <a:xfrm>
            <a:off x="5134211" y="545310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A500-E82D-4163-9C4B-0D67069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2004"/>
            <a:ext cx="10325000" cy="809234"/>
          </a:xfrm>
        </p:spPr>
        <p:txBody>
          <a:bodyPr/>
          <a:lstStyle/>
          <a:p>
            <a:r>
              <a:rPr lang="hu-HU" dirty="0"/>
              <a:t>Felderítő 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E4D69-D346-40AC-A7C9-4724EB72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578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Szórásdiagramok különböző felbontásban (</a:t>
            </a:r>
            <a:r>
              <a:rPr lang="hu-HU" sz="2800" dirty="0" err="1"/>
              <a:t>Tableau</a:t>
            </a:r>
            <a:r>
              <a:rPr lang="hu-HU" sz="2800" dirty="0"/>
              <a:t>, Python)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15375B-AC58-4283-A77A-ECAC3184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1" y="2063692"/>
            <a:ext cx="959930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E42F4-05D4-4409-A195-D77226D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AA8950-91FE-4870-89ED-39FAE3BF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53" y="0"/>
            <a:ext cx="9230216" cy="6858000"/>
          </a:xfrm>
        </p:spPr>
      </p:pic>
    </p:spTree>
    <p:extLst>
      <p:ext uri="{BB962C8B-B14F-4D97-AF65-F5344CB8AC3E}">
        <p14:creationId xmlns:p14="http://schemas.microsoft.com/office/powerpoint/2010/main" val="16743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6B76A-7A23-4FA6-9606-F59B9A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2D78CB-50D9-465A-9395-9E2D2B66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7" y="725951"/>
            <a:ext cx="11727913" cy="5623185"/>
          </a:xfrm>
        </p:spPr>
      </p:pic>
    </p:spTree>
    <p:extLst>
      <p:ext uri="{BB962C8B-B14F-4D97-AF65-F5344CB8AC3E}">
        <p14:creationId xmlns:p14="http://schemas.microsoft.com/office/powerpoint/2010/main" val="37084860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570</Words>
  <Application>Microsoft Office PowerPoint</Application>
  <PresentationFormat>Widescreen</PresentationFormat>
  <Paragraphs>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Grandview</vt:lpstr>
      <vt:lpstr>Wingdings</vt:lpstr>
      <vt:lpstr>CosineVTI</vt:lpstr>
      <vt:lpstr>BME VBK hallgatók különböző felmérési eredményeinek vizsgálata, és esetleges lemorzsolódás prediktálása</vt:lpstr>
      <vt:lpstr>Kérdésfeltevés</vt:lpstr>
      <vt:lpstr>Milyen adataink vannak?</vt:lpstr>
      <vt:lpstr>Cikkek</vt:lpstr>
      <vt:lpstr>A teszt felépítése</vt:lpstr>
      <vt:lpstr>Adatfeldolgozás</vt:lpstr>
      <vt:lpstr>Felderítő adatelemzés</vt:lpstr>
      <vt:lpstr>PowerPoint Presentation</vt:lpstr>
      <vt:lpstr>PowerPoint Presentation</vt:lpstr>
      <vt:lpstr>PowerPoint Presentation</vt:lpstr>
      <vt:lpstr>Sankey diagramok</vt:lpstr>
      <vt:lpstr>PowerPoint Presentation</vt:lpstr>
      <vt:lpstr>PowerPoint Presentation</vt:lpstr>
      <vt:lpstr>Modellezés</vt:lpstr>
      <vt:lpstr>Algoritmusok</vt:lpstr>
      <vt:lpstr>Algoritmusok optimalizálása</vt:lpstr>
      <vt:lpstr>Két új adatmodell</vt:lpstr>
      <vt:lpstr>Kiértékelés</vt:lpstr>
      <vt:lpstr>PCA az előbbi két modellen</vt:lpstr>
      <vt:lpstr>Szétbontott 5 jegy modell</vt:lpstr>
      <vt:lpstr>PCA a szétbontott 5 jegy modellre</vt:lpstr>
      <vt:lpstr>Szétbontott 3 csoport modell</vt:lpstr>
      <vt:lpstr>PCA a szétbontott 3 csoport modellre</vt:lpstr>
      <vt:lpstr>Vizuális kiértékelés</vt:lpstr>
      <vt:lpstr>- 5 jegy modellek</vt:lpstr>
      <vt:lpstr>- 3 csoport modellek</vt:lpstr>
      <vt:lpstr>PowerPoint Presentation</vt:lpstr>
      <vt:lpstr>Következtetések, használhatóság</vt:lpstr>
      <vt:lpstr>Köszönjük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</cp:revision>
  <dcterms:created xsi:type="dcterms:W3CDTF">2022-01-13T10:17:55Z</dcterms:created>
  <dcterms:modified xsi:type="dcterms:W3CDTF">2022-01-13T14:15:43Z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