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317" r:id="rId6"/>
    <p:sldId id="318" r:id="rId7"/>
    <p:sldId id="25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266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42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6" y="103335"/>
            <a:ext cx="6691229" cy="244006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u-HU" sz="4000" b="1" dirty="0"/>
              <a:t>Elsőéves hallgatók pandémia előtti és alatti bemeneti adatainak elemzése modern adattudományi eszközökkel </a:t>
            </a:r>
            <a:endParaRPr lang="hu-HU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2884593"/>
            <a:ext cx="5185297" cy="4139244"/>
          </a:xfrm>
        </p:spPr>
        <p:txBody>
          <a:bodyPr>
            <a:normAutofit/>
          </a:bodyPr>
          <a:lstStyle/>
          <a:p>
            <a:pPr algn="ctr"/>
            <a:r>
              <a:rPr lang="hu-HU" sz="2000" b="1" dirty="0" err="1"/>
              <a:t>Köller</a:t>
            </a:r>
            <a:r>
              <a:rPr lang="hu-HU" sz="2000" b="1" dirty="0"/>
              <a:t> Donát</a:t>
            </a:r>
            <a:r>
              <a:rPr lang="hu-HU" sz="2000" dirty="0"/>
              <a:t> és </a:t>
            </a:r>
            <a:r>
              <a:rPr lang="hu-HU" sz="2000" b="1" dirty="0"/>
              <a:t>Vlaszov Artúr</a:t>
            </a:r>
          </a:p>
          <a:p>
            <a:pPr algn="ctr"/>
            <a:r>
              <a:rPr lang="hu-HU" sz="2000" dirty="0"/>
              <a:t>BME Matematikus </a:t>
            </a:r>
            <a:r>
              <a:rPr lang="hu-HU" sz="2000" dirty="0" err="1"/>
              <a:t>MSc</a:t>
            </a:r>
            <a:endParaRPr lang="hu-HU" sz="2000" dirty="0"/>
          </a:p>
          <a:p>
            <a:endParaRPr lang="hu-HU" sz="2000" dirty="0"/>
          </a:p>
          <a:p>
            <a:pPr algn="ctr"/>
            <a:r>
              <a:rPr lang="hu-HU" sz="2000" dirty="0"/>
              <a:t>Témavezető:</a:t>
            </a:r>
          </a:p>
          <a:p>
            <a:pPr algn="ctr"/>
            <a:r>
              <a:rPr lang="hu-HU" sz="2000" b="1" dirty="0"/>
              <a:t>Dr. Szilágy Brigitta</a:t>
            </a:r>
          </a:p>
          <a:p>
            <a:pPr algn="ctr"/>
            <a:r>
              <a:rPr lang="hu-HU" sz="2000" dirty="0"/>
              <a:t>Geometria tanszék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4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354C3-B640-CF14-AC22-FB75DCB4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Klaszterezés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C9A2-C23C-153B-2DB9-D235FC6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hu-HU" dirty="0"/>
              <a:t>3 módszer: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K-közép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DBSCAN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 err="1"/>
              <a:t>Ward</a:t>
            </a:r>
            <a:r>
              <a:rPr lang="hu-HU" sz="2800" b="1" dirty="0"/>
              <a:t>-féle hierarchikus algoritmus</a:t>
            </a:r>
          </a:p>
          <a:p>
            <a:r>
              <a:rPr lang="hu-HU" b="1" dirty="0"/>
              <a:t>Optimalizáció</a:t>
            </a:r>
            <a:r>
              <a:rPr lang="hu-HU" dirty="0"/>
              <a:t>: alkalmas változóhalmaz megválasztása, </a:t>
            </a:r>
            <a:r>
              <a:rPr lang="hu-HU" dirty="0" err="1"/>
              <a:t>hiperparaméterek</a:t>
            </a:r>
            <a:r>
              <a:rPr lang="hu-HU" dirty="0"/>
              <a:t> optimalizálása</a:t>
            </a:r>
          </a:p>
          <a:p>
            <a:r>
              <a:rPr lang="hu-HU" b="1" dirty="0"/>
              <a:t>Nehézség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Nem csökkenthető a dimenzió, PCA-</a:t>
            </a:r>
            <a:r>
              <a:rPr lang="hu-HU" dirty="0" err="1"/>
              <a:t>val</a:t>
            </a:r>
            <a:r>
              <a:rPr lang="hu-HU" dirty="0"/>
              <a:t> sem</a:t>
            </a:r>
          </a:p>
          <a:p>
            <a:pPr lvl="1"/>
            <a:r>
              <a:rPr lang="hu-HU" dirty="0"/>
              <a:t>nem </a:t>
            </a:r>
            <a:r>
              <a:rPr lang="hu-HU" dirty="0" err="1"/>
              <a:t>klaszterezhető</a:t>
            </a:r>
            <a:r>
              <a:rPr lang="hu-HU" dirty="0"/>
              <a:t> jól az adat</a:t>
            </a:r>
          </a:p>
          <a:p>
            <a:r>
              <a:rPr lang="hu-HU" dirty="0" err="1"/>
              <a:t>Klaszterezéssel</a:t>
            </a:r>
            <a:r>
              <a:rPr lang="hu-HU" dirty="0"/>
              <a:t> </a:t>
            </a:r>
            <a:r>
              <a:rPr lang="hu-HU" b="1" dirty="0"/>
              <a:t>nem</a:t>
            </a:r>
            <a:r>
              <a:rPr lang="hu-HU" dirty="0"/>
              <a:t> egyszerűsíthető a modell</a:t>
            </a:r>
          </a:p>
        </p:txBody>
      </p:sp>
    </p:spTree>
    <p:extLst>
      <p:ext uri="{BB962C8B-B14F-4D97-AF65-F5344CB8AC3E}">
        <p14:creationId xmlns:p14="http://schemas.microsoft.com/office/powerpoint/2010/main" val="13099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D1A37-CB14-78F2-6839-5D06B4C9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Klaszterkép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718255-444F-927B-6AE4-0306C7E4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99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0F28-EC90-F661-5B85-DB0D89BD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Modellezés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290C8-C053-E2E5-3E39-469296C0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47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3C5798-D47E-11F9-62DF-DBAA7E0A7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387" y="666750"/>
            <a:ext cx="10563225" cy="2476499"/>
          </a:xfrm>
        </p:spPr>
        <p:txBody>
          <a:bodyPr>
            <a:normAutofit fontScale="90000"/>
          </a:bodyPr>
          <a:lstStyle/>
          <a:p>
            <a:r>
              <a:rPr lang="hu-HU" sz="4800" b="1" dirty="0"/>
              <a:t>Elsőéves hallgatók pandémia előtti és alatti bemeneti adatainak elemzése modern adattudományi eszközökkel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32E7805-8CEE-B4F4-ABD5-690411980294}"/>
              </a:ext>
            </a:extLst>
          </p:cNvPr>
          <p:cNvSpPr txBox="1"/>
          <p:nvPr/>
        </p:nvSpPr>
        <p:spPr>
          <a:xfrm>
            <a:off x="600073" y="3542496"/>
            <a:ext cx="1099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err="1"/>
              <a:t>Köller</a:t>
            </a:r>
            <a:r>
              <a:rPr lang="hu-HU" sz="2800" b="1" dirty="0"/>
              <a:t> Donát</a:t>
            </a:r>
            <a:r>
              <a:rPr lang="hu-HU" sz="2800" dirty="0"/>
              <a:t> és </a:t>
            </a:r>
            <a:r>
              <a:rPr lang="hu-HU" sz="2800" b="1" dirty="0"/>
              <a:t>Vlaszov Artúr</a:t>
            </a:r>
          </a:p>
          <a:p>
            <a:pPr algn="ctr"/>
            <a:r>
              <a:rPr lang="hu-HU" sz="2800" dirty="0"/>
              <a:t>BME Matematikus </a:t>
            </a:r>
            <a:r>
              <a:rPr lang="hu-HU" sz="2800" dirty="0" err="1"/>
              <a:t>MSc</a:t>
            </a:r>
            <a:endParaRPr lang="hu-HU" sz="28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94F048C-93C7-9727-5534-C2A2BB68DDB3}"/>
              </a:ext>
            </a:extLst>
          </p:cNvPr>
          <p:cNvSpPr txBox="1"/>
          <p:nvPr/>
        </p:nvSpPr>
        <p:spPr>
          <a:xfrm>
            <a:off x="600073" y="4806255"/>
            <a:ext cx="10367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Témavezető:</a:t>
            </a:r>
          </a:p>
          <a:p>
            <a:pPr algn="ctr"/>
            <a:r>
              <a:rPr lang="hu-HU" sz="2800" b="1" dirty="0"/>
              <a:t>Dr. Szilágy Brigitta</a:t>
            </a:r>
          </a:p>
          <a:p>
            <a:pPr algn="ctr"/>
            <a:r>
              <a:rPr lang="hu-HU" sz="2800" dirty="0"/>
              <a:t>Geometria tanszék</a:t>
            </a:r>
          </a:p>
        </p:txBody>
      </p:sp>
    </p:spTree>
    <p:extLst>
      <p:ext uri="{BB962C8B-B14F-4D97-AF65-F5344CB8AC3E}">
        <p14:creationId xmlns:p14="http://schemas.microsoft.com/office/powerpoint/2010/main" val="143461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2F0D8-9DF9-25AE-0E2C-2047DA9D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Kérdésfeltevés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EFA480-032B-BDBB-56AE-B38CFD507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Előrejelezhető</a:t>
            </a:r>
            <a:r>
              <a:rPr lang="hu-HU" dirty="0"/>
              <a:t>-e egy hallgató sikeressége adott bemeneti változók segítségével?</a:t>
            </a:r>
          </a:p>
          <a:p>
            <a:r>
              <a:rPr lang="hu-HU" dirty="0"/>
              <a:t>Változtak-e az eredmények a pandémiás időszakban? Ha igen, hogyan?</a:t>
            </a:r>
          </a:p>
          <a:p>
            <a:r>
              <a:rPr lang="hu-HU" dirty="0"/>
              <a:t>Donát ments meg, mit írjak még ide?</a:t>
            </a:r>
          </a:p>
        </p:txBody>
      </p:sp>
    </p:spTree>
    <p:extLst>
      <p:ext uri="{BB962C8B-B14F-4D97-AF65-F5344CB8AC3E}">
        <p14:creationId xmlns:p14="http://schemas.microsoft.com/office/powerpoint/2010/main" val="168038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9AF93-67B2-E332-782E-C7DF0935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Rendelkezésre álló adatok, tisztítás,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D77745-B9CC-0349-29A7-C170675B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Adatok forrása: </a:t>
            </a:r>
          </a:p>
          <a:p>
            <a:r>
              <a:rPr lang="hu-HU" dirty="0"/>
              <a:t>Milyen adatok állnak rendelkezésre: 2019, 2021</a:t>
            </a:r>
          </a:p>
          <a:p>
            <a:r>
              <a:rPr lang="hu-HU" dirty="0"/>
              <a:t>Táblák összeillesztése</a:t>
            </a:r>
          </a:p>
          <a:p>
            <a:r>
              <a:rPr lang="hu-HU" dirty="0"/>
              <a:t>Hibás adatok elhagyása</a:t>
            </a:r>
          </a:p>
          <a:p>
            <a:r>
              <a:rPr lang="hu-HU" dirty="0"/>
              <a:t>Néhány változó aggregálása</a:t>
            </a:r>
          </a:p>
          <a:p>
            <a:r>
              <a:rPr lang="hu-HU" dirty="0"/>
              <a:t>Donát </a:t>
            </a:r>
            <a:r>
              <a:rPr lang="hu-HU" dirty="0" err="1"/>
              <a:t>egészítstd</a:t>
            </a:r>
            <a:r>
              <a:rPr lang="hu-HU" dirty="0"/>
              <a:t> ki </a:t>
            </a:r>
            <a:r>
              <a:rPr lang="hu-HU" dirty="0" err="1"/>
              <a:t>Bls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661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00DD-170A-56FA-E690-08184EE2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Adatfeltárás, 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83260-B8B1-1228-49C2-61EDED1E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/>
              <a:t>Rengeteg egyszerű ábra</a:t>
            </a:r>
          </a:p>
          <a:p>
            <a:r>
              <a:rPr lang="hu-HU" dirty="0"/>
              <a:t>Szórás-, oszlop- és </a:t>
            </a:r>
            <a:r>
              <a:rPr lang="hu-HU" dirty="0" err="1"/>
              <a:t>Sankey</a:t>
            </a:r>
            <a:r>
              <a:rPr lang="hu-HU" dirty="0"/>
              <a:t>-diagramok</a:t>
            </a:r>
          </a:p>
          <a:p>
            <a:r>
              <a:rPr lang="hu-HU" dirty="0"/>
              <a:t>Cél: esetleges egyszerű viszonyok feltárása, adatok szemléltetése</a:t>
            </a:r>
          </a:p>
          <a:p>
            <a:r>
              <a:rPr lang="hu-HU" dirty="0"/>
              <a:t>Sok változó </a:t>
            </a:r>
            <a:r>
              <a:rPr lang="hu-HU" dirty="0">
                <a:sym typeface="Wingdings" panose="05000000000000000000" pitchFamily="2" charset="2"/>
              </a:rPr>
              <a:t> két-két dimenziós vetítések átláthatóság érdekében</a:t>
            </a:r>
          </a:p>
          <a:p>
            <a:r>
              <a:rPr lang="hu-HU" dirty="0">
                <a:sym typeface="Wingdings" panose="05000000000000000000" pitchFamily="2" charset="2"/>
              </a:rPr>
              <a:t>Tapasztalatok: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Nagy szórás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Gyenge, pozitív korreláció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Egész erős homogenitás (nem emelkednek ki csoportok)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Minden változó „fontos”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Emelt érettségi hatása erős, tagozaté nagyon gyenge</a:t>
            </a:r>
          </a:p>
          <a:p>
            <a:pPr marL="971550" lvl="1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43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CFF5-21C9-B057-ED7B-7D500761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Szórásdiagram példa (2019.)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A79781-608C-DBAB-D0CB-5A3158F9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84" y="1391944"/>
            <a:ext cx="10004631" cy="48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2246-AD39-CD7F-35E3-748B0593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Szórásdiagram példa (2021.)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C6D9CCC-3495-9008-B536-D3A38EB7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08" y="1670584"/>
            <a:ext cx="9644584" cy="4822291"/>
          </a:xfrm>
        </p:spPr>
      </p:pic>
    </p:spTree>
    <p:extLst>
      <p:ext uri="{BB962C8B-B14F-4D97-AF65-F5344CB8AC3E}">
        <p14:creationId xmlns:p14="http://schemas.microsoft.com/office/powerpoint/2010/main" val="338671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CDD30-E093-0439-5B2C-1C6D195D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Folyamatábrák (</a:t>
            </a:r>
            <a:r>
              <a:rPr lang="hu-HU" b="1" dirty="0" err="1"/>
              <a:t>Sankey</a:t>
            </a:r>
            <a:r>
              <a:rPr lang="hu-HU" b="1" dirty="0"/>
              <a:t>-diagramok)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B55E-86FE-14EA-E45B-CC3E3D33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Két-két állapot közötti folyamok ábrázolása</a:t>
            </a:r>
          </a:p>
          <a:p>
            <a:r>
              <a:rPr lang="hu-HU" dirty="0"/>
              <a:t>Kirajzolódnak tendenciák</a:t>
            </a:r>
          </a:p>
          <a:p>
            <a:r>
              <a:rPr lang="hu-HU" dirty="0"/>
              <a:t>Több állapot esetén nem minden kapcsolat látszik</a:t>
            </a:r>
          </a:p>
          <a:p>
            <a:r>
              <a:rPr lang="hu-HU" dirty="0"/>
              <a:t>Folytonos adatokat kategorizálni kell először</a:t>
            </a:r>
          </a:p>
          <a:p>
            <a:r>
              <a:rPr lang="hu-HU" dirty="0"/>
              <a:t>5-5 potenciális osztály minden változónál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828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4C71D-FD4A-B1BF-F3CC-B1B373C0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84244E-4612-8558-DCD4-2C6B18A1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946027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254</Words>
  <Application>Microsoft Office PowerPoint</Application>
  <PresentationFormat>Szélesvásznú</PresentationFormat>
  <Paragraphs>56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Grandview</vt:lpstr>
      <vt:lpstr>Wingdings</vt:lpstr>
      <vt:lpstr>CosineVTI</vt:lpstr>
      <vt:lpstr>Elsőéves hallgatók pandémia előtti és alatti bemeneti adatainak elemzése modern adattudományi eszközökkel </vt:lpstr>
      <vt:lpstr>Elsőéves hallgatók pandémia előtti és alatti bemeneti adatainak elemzése modern adattudományi eszközökkel </vt:lpstr>
      <vt:lpstr>Kérdésfeltevés</vt:lpstr>
      <vt:lpstr>Rendelkezésre álló adatok, tisztítás, előkészítés</vt:lpstr>
      <vt:lpstr>Adatfeltárás, ábrázolás</vt:lpstr>
      <vt:lpstr>Szórásdiagram példa (2019.)</vt:lpstr>
      <vt:lpstr>Szórásdiagram példa (2021.)</vt:lpstr>
      <vt:lpstr>Folyamatábrák (Sankey-diagramok)</vt:lpstr>
      <vt:lpstr>Sankey-ábra példa</vt:lpstr>
      <vt:lpstr>Klaszterezés</vt:lpstr>
      <vt:lpstr>Klaszterkép példa</vt:lpstr>
      <vt:lpstr>Modellezés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Vlaszov Artúr</cp:lastModifiedBy>
  <cp:revision>26</cp:revision>
  <dcterms:created xsi:type="dcterms:W3CDTF">2022-01-13T10:17:55Z</dcterms:created>
  <dcterms:modified xsi:type="dcterms:W3CDTF">2022-11-12T14:58:38Z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