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0" r:id="rId14"/>
    <p:sldId id="265" r:id="rId15"/>
    <p:sldId id="267" r:id="rId16"/>
    <p:sldId id="268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442895-59E8-4BF6-BF1D-1874DC741224}" v="13" dt="2022-01-13T11:42:53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5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0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6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6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9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9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7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7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9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7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10">
            <a:extLst>
              <a:ext uri="{FF2B5EF4-FFF2-40B4-BE49-F238E27FC236}">
                <a16:creationId xmlns:a16="http://schemas.microsoft.com/office/drawing/2014/main" id="{67BF4BDF-C43E-4AD4-B812-CD822A58A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5104B33-C1B7-49E9-A8D4-AED32DA9B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2">
              <a:extLst>
                <a:ext uri="{FF2B5EF4-FFF2-40B4-BE49-F238E27FC236}">
                  <a16:creationId xmlns:a16="http://schemas.microsoft.com/office/drawing/2014/main" id="{76D1F5F1-12D7-4519-8D3E-D2CF85528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9D8EC52-C452-4454-A91B-A19D1D5A8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4">
              <a:extLst>
                <a:ext uri="{FF2B5EF4-FFF2-40B4-BE49-F238E27FC236}">
                  <a16:creationId xmlns:a16="http://schemas.microsoft.com/office/drawing/2014/main" id="{5AE9A6D6-4FFD-4143-B0EC-05211F7A7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824BC4-94BC-40AA-B7FF-11CB38C6F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E0369AD-B896-4CC9-AA9E-CA61F5B87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E647EBC-2CEC-4660-8D08-22F5AD064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F3CE81-B9B7-46B0-8E5A-65460C0F7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514ED9C-D145-473F-BB91-C9A43B108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D086895-0270-447A-9B1B-A40D270C9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55082E4-F159-4A22-AE61-3A0C94A2E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A7C90D-29BE-48E0-88AF-3EC123A54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A158CCA-0E9E-4752-A98A-82BD1D307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669DE5F-529F-46B6-9D58-7E5A84024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392097-6E03-4179-9EF8-44ADBA733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777B745-0324-4A98-AAE5-AA176486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3EAC628-41AA-4478-9CE6-893440E4A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B74D1B5-16CB-41FF-9BE9-49F69B77F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93CD1D1-5195-4559-8326-995B654F9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06A9264-31DD-4A7D-8BBB-B06D9A5C8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9BC140B-45E1-40ED-9492-BB8888FBF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3C6A33C-42C9-4673-9F6B-63C78D72C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298026-BFEC-467A-B8B0-99B29E231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856CF30-C899-4722-98E6-1933ACCD7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814CDCF-976B-4558-BD71-1A71045FF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12AB455-3D6D-43F1-83D4-9EFBE0C0C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E8E6B21-A25D-4DC2-9F4D-C877A5879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2DB934B-67A5-478D-A05E-6548A15A6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829ACD0-CEFF-4798-98E0-6DDE495C4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D75DD7F-48D4-447E-A01F-2ED5F5E75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4EA65D4-5E70-42D9-821D-BE65F2965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579B2BF2-EECE-4832-BA56-FAD5C5EAA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9798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20EF28D-1559-4A2F-8947-45093131F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326" y="577607"/>
            <a:ext cx="11292919" cy="2176541"/>
          </a:xfrm>
        </p:spPr>
        <p:txBody>
          <a:bodyPr anchor="t">
            <a:normAutofit/>
          </a:bodyPr>
          <a:lstStyle/>
          <a:p>
            <a:pPr algn="ctr"/>
            <a:r>
              <a:rPr lang="hu-HU" sz="3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BME VBK hallgatók különböző felmérési eredményeinek vizsgálata, és esetleges lemorzsolódás </a:t>
            </a:r>
            <a:r>
              <a:rPr lang="hu-HU" sz="36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prediktálása</a:t>
            </a:r>
            <a:endParaRPr lang="hu-HU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AF5773A-EB71-423B-9228-82569C3BC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444" y="3192657"/>
            <a:ext cx="4974837" cy="1242808"/>
          </a:xfrm>
        </p:spPr>
        <p:txBody>
          <a:bodyPr anchor="t">
            <a:normAutofit/>
          </a:bodyPr>
          <a:lstStyle/>
          <a:p>
            <a:r>
              <a:rPr lang="hu-HU" dirty="0" err="1"/>
              <a:t>Köller</a:t>
            </a:r>
            <a:r>
              <a:rPr lang="hu-HU" dirty="0"/>
              <a:t> Donát, Vlaszov Artúr</a:t>
            </a:r>
          </a:p>
        </p:txBody>
      </p:sp>
      <p:pic>
        <p:nvPicPr>
          <p:cNvPr id="48" name="Picture 3" descr="Absztrakt háttér szemcsés grafikonnal">
            <a:extLst>
              <a:ext uri="{FF2B5EF4-FFF2-40B4-BE49-F238E27FC236}">
                <a16:creationId xmlns:a16="http://schemas.microsoft.com/office/drawing/2014/main" id="{E97DCB62-A0C8-467F-BFED-109369E33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820" r="2" b="10975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196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90C785-F16D-4EB5-8ABA-05F3939B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7A079E8-A6B4-4850-9CCD-858639936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9" y="336033"/>
            <a:ext cx="11500921" cy="6185933"/>
          </a:xfrm>
        </p:spPr>
      </p:pic>
    </p:spTree>
    <p:extLst>
      <p:ext uri="{BB962C8B-B14F-4D97-AF65-F5344CB8AC3E}">
        <p14:creationId xmlns:p14="http://schemas.microsoft.com/office/powerpoint/2010/main" val="973823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06921C-80E5-431D-A6BF-9FE56C147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76837"/>
            <a:ext cx="10325000" cy="775841"/>
          </a:xfrm>
        </p:spPr>
        <p:txBody>
          <a:bodyPr/>
          <a:lstStyle/>
          <a:p>
            <a:r>
              <a:rPr lang="hu-HU" dirty="0" err="1"/>
              <a:t>Sankey</a:t>
            </a:r>
            <a:r>
              <a:rPr lang="hu-HU" dirty="0"/>
              <a:t> diagramok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EE3DD24D-A8AB-4F6F-920C-459790A60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79" y="1136498"/>
            <a:ext cx="11234057" cy="5444665"/>
          </a:xfrm>
        </p:spPr>
      </p:pic>
    </p:spTree>
    <p:extLst>
      <p:ext uri="{BB962C8B-B14F-4D97-AF65-F5344CB8AC3E}">
        <p14:creationId xmlns:p14="http://schemas.microsoft.com/office/powerpoint/2010/main" val="2993461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48ED2A-908B-4836-BCC8-88D693D8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EACCAC1-99DB-4FA5-8919-05D6BE190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14" y="550506"/>
            <a:ext cx="11399070" cy="5581543"/>
          </a:xfrm>
        </p:spPr>
      </p:pic>
    </p:spTree>
    <p:extLst>
      <p:ext uri="{BB962C8B-B14F-4D97-AF65-F5344CB8AC3E}">
        <p14:creationId xmlns:p14="http://schemas.microsoft.com/office/powerpoint/2010/main" val="4122110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BB2347-063D-45B7-A61B-8FA915CA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B8C2254-BC80-4CCC-972E-9CD6427D9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57" y="725951"/>
            <a:ext cx="11748934" cy="5581543"/>
          </a:xfrm>
        </p:spPr>
      </p:pic>
    </p:spTree>
    <p:extLst>
      <p:ext uri="{BB962C8B-B14F-4D97-AF65-F5344CB8AC3E}">
        <p14:creationId xmlns:p14="http://schemas.microsoft.com/office/powerpoint/2010/main" val="713758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635C37-A1D1-4351-8A08-D19CB148E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hu-HU" dirty="0"/>
              <a:t>Modellezés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D57C42-DAEC-4F50-A23F-2B1B32090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710957"/>
            <a:ext cx="10325000" cy="47485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Előtte még egy kis adattisztítás: Redundáns oszlopok eltávolítása (</a:t>
            </a:r>
            <a:r>
              <a:rPr lang="hu-HU" sz="2800" dirty="0" err="1"/>
              <a:t>Összpontszám</a:t>
            </a:r>
            <a:r>
              <a:rPr lang="hu-HU" sz="2800" dirty="0"/>
              <a:t>, Összeredmény stb.)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12 attribútum, 231 rekord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Két adatmodell: együttes és </a:t>
            </a:r>
            <a:r>
              <a:rPr lang="hu-HU" sz="2800" dirty="0" err="1"/>
              <a:t>szakonkénti</a:t>
            </a:r>
            <a:r>
              <a:rPr lang="hu-HU" sz="2800" dirty="0"/>
              <a:t> bontásban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Kiegyensúlyozatlan osztályeloszlás       SMOTE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6 alapalgoritmus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Később PCA-</a:t>
            </a:r>
            <a:r>
              <a:rPr lang="hu-HU" sz="2800" dirty="0" err="1"/>
              <a:t>val</a:t>
            </a:r>
            <a:r>
              <a:rPr lang="hu-HU" sz="2800" dirty="0"/>
              <a:t> dimenziócsökkentés</a:t>
            </a:r>
          </a:p>
          <a:p>
            <a:pPr>
              <a:buFont typeface="Arial" panose="020B0604020202020204" pitchFamily="34" charset="0"/>
              <a:buChar char="•"/>
            </a:pPr>
            <a:endParaRPr lang="hu-HU" sz="2800" dirty="0"/>
          </a:p>
        </p:txBody>
      </p:sp>
      <p:sp>
        <p:nvSpPr>
          <p:cNvPr id="4" name="Nyíl: sávnyíl 7">
            <a:extLst>
              <a:ext uri="{FF2B5EF4-FFF2-40B4-BE49-F238E27FC236}">
                <a16:creationId xmlns:a16="http://schemas.microsoft.com/office/drawing/2014/main" id="{431BA9E0-1ECA-49CD-BC96-758322B6D297}"/>
              </a:ext>
            </a:extLst>
          </p:cNvPr>
          <p:cNvSpPr/>
          <p:nvPr/>
        </p:nvSpPr>
        <p:spPr>
          <a:xfrm>
            <a:off x="6838425" y="4085240"/>
            <a:ext cx="401274" cy="30418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79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7CEA-09D6-4ABB-AA90-D18D1EE1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hu-HU" dirty="0"/>
              <a:t>Algoritmusok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3D0927-1D31-4CBC-941B-9FC3DD4AB3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079" y="1794847"/>
                <a:ext cx="10325000" cy="4631120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hu-HU" sz="2800" dirty="0"/>
                  <a:t>kNN </a:t>
                </a:r>
                <a:r>
                  <a:rPr lang="hu-HU" sz="2800" dirty="0" err="1"/>
                  <a:t>Mahalanobis</a:t>
                </a:r>
                <a:r>
                  <a:rPr lang="hu-HU" sz="2800" dirty="0"/>
                  <a:t> távolsággal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hu-HU" sz="2800" dirty="0" err="1"/>
                  <a:t>kNN</a:t>
                </a:r>
                <a:r>
                  <a:rPr lang="hu-HU" sz="2800" dirty="0"/>
                  <a:t> Euklideszi távolsággal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hu-HU" sz="2800" dirty="0" err="1"/>
                  <a:t>Naive</a:t>
                </a:r>
                <a:r>
                  <a:rPr lang="hu-HU" sz="2800" dirty="0"/>
                  <a:t> </a:t>
                </a:r>
                <a:r>
                  <a:rPr lang="hu-HU" sz="2800" dirty="0" err="1"/>
                  <a:t>Bayes</a:t>
                </a:r>
                <a:endParaRPr lang="hu-HU" sz="28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hu-HU" sz="2800" dirty="0"/>
                  <a:t>SVM és Logisztikus regresszió (</a:t>
                </a:r>
                <a:r>
                  <a:rPr lang="hu-HU" sz="2800" i="1" dirty="0" err="1"/>
                  <a:t>One</a:t>
                </a:r>
                <a:r>
                  <a:rPr lang="hu-HU" sz="2800" i="1" dirty="0"/>
                  <a:t> VS Rest</a:t>
                </a:r>
                <a:r>
                  <a:rPr lang="hu-HU" sz="2800" dirty="0"/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hu-HU" sz="2800" dirty="0"/>
                  <a:t>Lineáris regresszió + kapott érték kerekítése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hu-HU" sz="2800" dirty="0"/>
                  <a:t>Teljesítmény mérése: pontosság alapján (lineáris regressziónál még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hu-H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sz="2800" dirty="0"/>
                  <a:t> és </a:t>
                </a:r>
                <a:r>
                  <a:rPr lang="hu-HU" sz="2800" i="1" dirty="0"/>
                  <a:t>RMSE</a:t>
                </a:r>
                <a:r>
                  <a:rPr lang="hu-HU" sz="2800" dirty="0"/>
                  <a:t> )</a:t>
                </a:r>
                <a:br>
                  <a:rPr lang="hu-HU" sz="2800" dirty="0"/>
                </a:b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3D0927-1D31-4CBC-941B-9FC3DD4AB3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079" y="1794847"/>
                <a:ext cx="10325000" cy="4631120"/>
              </a:xfrm>
              <a:blipFill>
                <a:blip r:embed="rId2"/>
                <a:stretch>
                  <a:fillRect l="-590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What&amp;#39;s the Difference? Artificial Intelligence vs. Machine Learning -  DashTech">
            <a:extLst>
              <a:ext uri="{FF2B5EF4-FFF2-40B4-BE49-F238E27FC236}">
                <a16:creationId xmlns:a16="http://schemas.microsoft.com/office/drawing/2014/main" id="{AB75FC41-31BE-4BF8-9C99-92C2055B5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359" y="721231"/>
            <a:ext cx="4168629" cy="250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59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7A2F8-2934-43CA-BEB7-92C9580CC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hu-HU" dirty="0"/>
              <a:t>Algoritmusok optimalizálása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445CA-1095-4445-B7EB-20023581A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999692"/>
            <a:ext cx="11405846" cy="44944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 err="1"/>
              <a:t>kNN</a:t>
            </a:r>
            <a:r>
              <a:rPr lang="hu-HU" sz="2800" dirty="0"/>
              <a:t>: 10-szeres keresztvalidáció a szomszédszámra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SVM: 10-szeres keresztvalidáció a </a:t>
            </a:r>
            <a:r>
              <a:rPr lang="hu-HU" sz="2800" dirty="0" err="1"/>
              <a:t>regularizációs</a:t>
            </a:r>
            <a:r>
              <a:rPr lang="hu-HU" sz="2800" dirty="0"/>
              <a:t> tagra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Logisztikus regresszió: büntetőtag és iterációszám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SVM és Log. Regresszió: kiegyensúlyozatlanság jelölése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Dimenziócsökkentés PCA-</a:t>
            </a:r>
            <a:r>
              <a:rPr lang="hu-HU" sz="2800" dirty="0" err="1"/>
              <a:t>val</a:t>
            </a:r>
            <a:r>
              <a:rPr lang="hu-HU" sz="2800" dirty="0"/>
              <a:t>       regressziós algoritmusok és SVM futtatása származtatott attribútumokon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Főkomponens-számonként nézzük a teljesítményt</a:t>
            </a:r>
            <a:endParaRPr lang="en-US" sz="2800" dirty="0"/>
          </a:p>
        </p:txBody>
      </p:sp>
      <p:sp>
        <p:nvSpPr>
          <p:cNvPr id="4" name="Nyíl: sávnyíl 7">
            <a:extLst>
              <a:ext uri="{FF2B5EF4-FFF2-40B4-BE49-F238E27FC236}">
                <a16:creationId xmlns:a16="http://schemas.microsoft.com/office/drawing/2014/main" id="{A48C55F5-212E-444E-AC03-A7C728C5C670}"/>
              </a:ext>
            </a:extLst>
          </p:cNvPr>
          <p:cNvSpPr/>
          <p:nvPr/>
        </p:nvSpPr>
        <p:spPr>
          <a:xfrm>
            <a:off x="5853579" y="4527803"/>
            <a:ext cx="401274" cy="30418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7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3364-04E4-4E44-84C2-85E526234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105166"/>
            <a:ext cx="10325000" cy="1442463"/>
          </a:xfrm>
        </p:spPr>
        <p:txBody>
          <a:bodyPr/>
          <a:lstStyle/>
          <a:p>
            <a:r>
              <a:rPr lang="hu-HU" dirty="0"/>
              <a:t>Két új adatmodell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66F16-464D-43E0-B54D-C48C8A334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895514"/>
            <a:ext cx="10325000" cy="433750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Eddigi algoritmusok változó, de nem túl jó eredményt adtak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Kora egyetemi adatokból alapvetően nehéz pontos eredményt adni       „Legyünk megengedőbbek”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Új adatmodell: 5 jegy helyett 3 csoport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„Jó” tanulók: 4,5 ; „Rossz” tanulók: 3,2 ; Lemorzsolódók: 1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Ebből megint két adatmodell, ugyanazokkal az algoritmusokkal + optimalizálásukkal</a:t>
            </a:r>
            <a:endParaRPr lang="en-US" sz="2800" dirty="0"/>
          </a:p>
        </p:txBody>
      </p:sp>
      <p:sp>
        <p:nvSpPr>
          <p:cNvPr id="4" name="Nyíl: sávnyíl 7">
            <a:extLst>
              <a:ext uri="{FF2B5EF4-FFF2-40B4-BE49-F238E27FC236}">
                <a16:creationId xmlns:a16="http://schemas.microsoft.com/office/drawing/2014/main" id="{80C6A5A0-BA85-456C-9339-F203BD9B84CB}"/>
              </a:ext>
            </a:extLst>
          </p:cNvPr>
          <p:cNvSpPr/>
          <p:nvPr/>
        </p:nvSpPr>
        <p:spPr>
          <a:xfrm>
            <a:off x="3672442" y="3124816"/>
            <a:ext cx="401274" cy="30418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561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6E45-CDDB-4B25-9E1B-B796B1EF2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65314"/>
            <a:ext cx="10325000" cy="1314535"/>
          </a:xfrm>
        </p:spPr>
        <p:txBody>
          <a:bodyPr/>
          <a:lstStyle/>
          <a:p>
            <a:r>
              <a:rPr lang="hu-HU" dirty="0"/>
              <a:t>Kiértékelés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C1465-6317-40B1-AE95-4E8CF4693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03" y="1898451"/>
            <a:ext cx="10325000" cy="508058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Alapvetően 4 modell</a:t>
            </a:r>
            <a:br>
              <a:rPr lang="hu-HU" sz="2800" dirty="0"/>
            </a:br>
            <a:endParaRPr lang="hu-HU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A 3 csoport modellek</a:t>
            </a:r>
            <a:br>
              <a:rPr lang="hu-HU" sz="2800" dirty="0"/>
            </a:br>
            <a:r>
              <a:rPr lang="hu-HU" sz="2800" dirty="0"/>
              <a:t>általában jobban </a:t>
            </a:r>
            <a:br>
              <a:rPr lang="hu-HU" sz="2800" dirty="0"/>
            </a:br>
            <a:r>
              <a:rPr lang="hu-HU" sz="2800" dirty="0"/>
              <a:t>teljesít, mint az 5 </a:t>
            </a:r>
            <a:br>
              <a:rPr lang="hu-HU" sz="2800" dirty="0"/>
            </a:br>
            <a:r>
              <a:rPr lang="hu-HU" sz="2800" dirty="0"/>
              <a:t>jegy modellek</a:t>
            </a:r>
          </a:p>
          <a:p>
            <a:pPr marL="0" indent="0">
              <a:buNone/>
            </a:pPr>
            <a:br>
              <a:rPr lang="hu-HU" sz="2800" dirty="0"/>
            </a:br>
            <a:br>
              <a:rPr lang="hu-HU" sz="2800" dirty="0"/>
            </a:br>
            <a:endParaRPr lang="en-US" sz="28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1B1148F-8B52-4CA0-AD97-9CC748798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905" y="1379849"/>
            <a:ext cx="3358407" cy="37274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536CA29-EAB1-49CF-819C-CA751069A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720" y="1379849"/>
            <a:ext cx="3303604" cy="37274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578C80-AEB5-4EA5-9AA5-A3B0AF7A1DF2}"/>
              </a:ext>
            </a:extLst>
          </p:cNvPr>
          <p:cNvSpPr txBox="1"/>
          <p:nvPr/>
        </p:nvSpPr>
        <p:spPr>
          <a:xfrm>
            <a:off x="4721905" y="989045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latin typeface="+mj-lt"/>
              </a:rPr>
              <a:t>Együttes 5 jegy modell</a:t>
            </a:r>
            <a:endParaRPr lang="en-US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2F6D9D-ECCB-47E6-9BF5-F7B3F3271647}"/>
              </a:ext>
            </a:extLst>
          </p:cNvPr>
          <p:cNvSpPr txBox="1"/>
          <p:nvPr/>
        </p:nvSpPr>
        <p:spPr>
          <a:xfrm>
            <a:off x="8408642" y="989045"/>
            <a:ext cx="298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Együttes 3 csoport modell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6094DF-DA9C-4746-ABB6-CFAE03191574}"/>
              </a:ext>
            </a:extLst>
          </p:cNvPr>
          <p:cNvSpPr txBox="1"/>
          <p:nvPr/>
        </p:nvSpPr>
        <p:spPr>
          <a:xfrm>
            <a:off x="5223805" y="5222624"/>
            <a:ext cx="6543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/>
              <a:t>- Mindkét esetben az SVM pontossága 5 főkomponenssel 15-20%-kal javítható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41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B59F-D8D1-4AF2-9E9A-C0788B01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66" y="-601323"/>
            <a:ext cx="10325000" cy="1442463"/>
          </a:xfrm>
        </p:spPr>
        <p:txBody>
          <a:bodyPr/>
          <a:lstStyle/>
          <a:p>
            <a:r>
              <a:rPr lang="hu-HU" dirty="0"/>
              <a:t>PCA az előbbi két modellen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64799-CD43-4DB2-8F04-347D93654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7DE6B4-DE17-4E64-80EF-7DD92FBFA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66" y="924837"/>
            <a:ext cx="7907636" cy="26069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91169B-14CE-405D-A3F5-B38C727FE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66" y="3864724"/>
            <a:ext cx="7907636" cy="25892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D734EA-54C9-4FDD-B1D8-5A6A28FAA7C3}"/>
              </a:ext>
            </a:extLst>
          </p:cNvPr>
          <p:cNvSpPr txBox="1"/>
          <p:nvPr/>
        </p:nvSpPr>
        <p:spPr>
          <a:xfrm>
            <a:off x="8472881" y="1803633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 Együttes 5 jegy modell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B58653-76F1-48A6-9EA8-A44AA362B434}"/>
              </a:ext>
            </a:extLst>
          </p:cNvPr>
          <p:cNvSpPr txBox="1"/>
          <p:nvPr/>
        </p:nvSpPr>
        <p:spPr>
          <a:xfrm>
            <a:off x="8472881" y="4790005"/>
            <a:ext cx="30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 Együttes 3 csoport modell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3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D0E956-1F23-402D-9DB3-46773DBF3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67" y="807882"/>
            <a:ext cx="10325000" cy="775678"/>
          </a:xfrm>
        </p:spPr>
        <p:txBody>
          <a:bodyPr/>
          <a:lstStyle/>
          <a:p>
            <a:r>
              <a:rPr lang="hu-HU" dirty="0"/>
              <a:t>Kérdésfeltevés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8ABB69E-8919-489D-B2C6-860727749992}"/>
              </a:ext>
            </a:extLst>
          </p:cNvPr>
          <p:cNvSpPr txBox="1"/>
          <p:nvPr/>
        </p:nvSpPr>
        <p:spPr>
          <a:xfrm>
            <a:off x="691079" y="2196181"/>
            <a:ext cx="105069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Oktatási környezet változása, digitalizáció        új oktatási módszerek szükségesek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Első egyetemi félév nehézségei         segítségre szoruló hallgatók patronálása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Cél: korán eldönteni, mely hallgatók fognak jól vagy rosszul teljesíteni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/>
              <a:t>Többosztályos, kiegyensúlyozatlan osztályozási feladat</a:t>
            </a:r>
          </a:p>
        </p:txBody>
      </p:sp>
      <p:sp>
        <p:nvSpPr>
          <p:cNvPr id="8" name="Nyíl: sávnyíl 7">
            <a:extLst>
              <a:ext uri="{FF2B5EF4-FFF2-40B4-BE49-F238E27FC236}">
                <a16:creationId xmlns:a16="http://schemas.microsoft.com/office/drawing/2014/main" id="{E6D81A58-47EE-494C-BDD7-AC4FF7D3803A}"/>
              </a:ext>
            </a:extLst>
          </p:cNvPr>
          <p:cNvSpPr/>
          <p:nvPr/>
        </p:nvSpPr>
        <p:spPr>
          <a:xfrm>
            <a:off x="7928994" y="2333639"/>
            <a:ext cx="401274" cy="30418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0" name="Nyíl: sávnyíl 9">
            <a:extLst>
              <a:ext uri="{FF2B5EF4-FFF2-40B4-BE49-F238E27FC236}">
                <a16:creationId xmlns:a16="http://schemas.microsoft.com/office/drawing/2014/main" id="{0D7E6E75-7FCF-4451-8E5F-47EF45A0E2DE}"/>
              </a:ext>
            </a:extLst>
          </p:cNvPr>
          <p:cNvSpPr/>
          <p:nvPr/>
        </p:nvSpPr>
        <p:spPr>
          <a:xfrm>
            <a:off x="6307272" y="3220237"/>
            <a:ext cx="378754" cy="27797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70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13F8F-D98B-4F72-B776-6DD0F298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483" y="-248255"/>
            <a:ext cx="10325000" cy="1442463"/>
          </a:xfrm>
        </p:spPr>
        <p:txBody>
          <a:bodyPr/>
          <a:lstStyle/>
          <a:p>
            <a:r>
              <a:rPr lang="hu-HU" dirty="0"/>
              <a:t>Szétbontott 5 jegy modell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503F1-85F5-4ADB-82FC-35DFAAE50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836792"/>
            <a:ext cx="10325000" cy="356443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Csak a vegyész-</a:t>
            </a:r>
            <a:br>
              <a:rPr lang="hu-HU" sz="2800" dirty="0"/>
            </a:br>
            <a:r>
              <a:rPr lang="hu-HU" sz="2800" dirty="0"/>
              <a:t>és </a:t>
            </a:r>
            <a:r>
              <a:rPr lang="hu-HU" sz="2800" dirty="0" err="1"/>
              <a:t>biomérnökökre</a:t>
            </a:r>
            <a:br>
              <a:rPr lang="hu-HU" sz="2800" dirty="0"/>
            </a:br>
            <a:r>
              <a:rPr lang="hu-HU" sz="2800" dirty="0"/>
              <a:t>vizsgáltuk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6F2116B-4927-4352-B7E1-1097704B1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398" y="1835745"/>
            <a:ext cx="3310573" cy="35984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1D2433B-55B4-4E84-954A-3C650C477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746" y="1835745"/>
            <a:ext cx="3310573" cy="35994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2601C2-EDAE-4C6F-9DD5-F87ADB939654}"/>
              </a:ext>
            </a:extLst>
          </p:cNvPr>
          <p:cNvSpPr txBox="1"/>
          <p:nvPr/>
        </p:nvSpPr>
        <p:spPr>
          <a:xfrm>
            <a:off x="5055490" y="1456772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Vegyészmérnökök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9F886-2F20-42AD-ACE9-00C876AFAF39}"/>
              </a:ext>
            </a:extLst>
          </p:cNvPr>
          <p:cNvSpPr txBox="1"/>
          <p:nvPr/>
        </p:nvSpPr>
        <p:spPr>
          <a:xfrm>
            <a:off x="9041512" y="1456772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Biomérnökök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856217-198F-4AD5-B6B1-6EFE223F24AF}"/>
              </a:ext>
            </a:extLst>
          </p:cNvPr>
          <p:cNvSpPr txBox="1"/>
          <p:nvPr/>
        </p:nvSpPr>
        <p:spPr>
          <a:xfrm>
            <a:off x="4615485" y="5720646"/>
            <a:ext cx="6966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 err="1"/>
              <a:t>Biomérnököknél</a:t>
            </a:r>
            <a:r>
              <a:rPr lang="hu-HU" dirty="0"/>
              <a:t> főkomponensek használatával tudunk javítani</a:t>
            </a:r>
          </a:p>
          <a:p>
            <a:r>
              <a:rPr lang="hu-HU" dirty="0"/>
              <a:t>     a logisztikus regresszió pontosságán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651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A1270-67AB-42A7-A77C-026DF10B7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54" y="-400177"/>
            <a:ext cx="10325000" cy="1442463"/>
          </a:xfrm>
        </p:spPr>
        <p:txBody>
          <a:bodyPr/>
          <a:lstStyle/>
          <a:p>
            <a:r>
              <a:rPr lang="hu-HU" dirty="0"/>
              <a:t>PCA a szétbontott 5 jegy modellre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C443-E47E-4B25-9EC6-38BEA2828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3D432-C4BA-4076-97F5-F04F1B026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65" y="1349062"/>
            <a:ext cx="7624193" cy="24921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18F913-FFA1-409C-9B2D-197EE416F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54" y="4038802"/>
            <a:ext cx="7570204" cy="24921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6FAA91-2F5F-467B-B757-C10FD2AE3B1E}"/>
              </a:ext>
            </a:extLst>
          </p:cNvPr>
          <p:cNvSpPr txBox="1"/>
          <p:nvPr/>
        </p:nvSpPr>
        <p:spPr>
          <a:xfrm>
            <a:off x="8401602" y="2518119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 Vegyészmérnököknél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8C1AB5-4D39-4D79-A88F-60FCBBD40018}"/>
              </a:ext>
            </a:extLst>
          </p:cNvPr>
          <p:cNvSpPr txBox="1"/>
          <p:nvPr/>
        </p:nvSpPr>
        <p:spPr>
          <a:xfrm>
            <a:off x="8539993" y="5285064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 </a:t>
            </a:r>
            <a:r>
              <a:rPr lang="hu-HU" dirty="0" err="1"/>
              <a:t>Biomérnököknél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28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EAAB8-CDCB-4A92-B532-2FCB27407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1"/>
            <a:ext cx="10325000" cy="1266738"/>
          </a:xfrm>
        </p:spPr>
        <p:txBody>
          <a:bodyPr/>
          <a:lstStyle/>
          <a:p>
            <a:r>
              <a:rPr lang="hu-HU" dirty="0"/>
              <a:t>Szétbontott 3 csoport modell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42A1C-023D-4F95-BA16-118468C78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F2EAC1A-5F61-40DB-A92F-F7B28088C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20" y="2086918"/>
            <a:ext cx="3393870" cy="35878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FB5C4DB-5694-4638-A86C-379FE7BD6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628" y="2028812"/>
            <a:ext cx="3313826" cy="36019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4A418F-CBEC-4991-A6F1-FD9B3927E13C}"/>
              </a:ext>
            </a:extLst>
          </p:cNvPr>
          <p:cNvSpPr txBox="1"/>
          <p:nvPr/>
        </p:nvSpPr>
        <p:spPr>
          <a:xfrm>
            <a:off x="1607445" y="1717586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Vegyészmérnökök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BBF288-CA44-4877-94D8-177677B4295E}"/>
              </a:ext>
            </a:extLst>
          </p:cNvPr>
          <p:cNvSpPr txBox="1"/>
          <p:nvPr/>
        </p:nvSpPr>
        <p:spPr>
          <a:xfrm>
            <a:off x="7449424" y="164239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Biomérnökök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B1E074-D927-48D7-94D9-D1A21193EC97}"/>
              </a:ext>
            </a:extLst>
          </p:cNvPr>
          <p:cNvSpPr txBox="1"/>
          <p:nvPr/>
        </p:nvSpPr>
        <p:spPr>
          <a:xfrm>
            <a:off x="829607" y="5848571"/>
            <a:ext cx="10047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/>
              <a:t>3 főkomponens használatával a regressziós algoritmusok pontossága vegyészeknél 0.86-ra,</a:t>
            </a:r>
            <a:br>
              <a:rPr lang="hu-HU" dirty="0"/>
            </a:br>
            <a:r>
              <a:rPr lang="hu-HU" dirty="0"/>
              <a:t>   </a:t>
            </a:r>
            <a:r>
              <a:rPr lang="hu-HU" dirty="0" err="1"/>
              <a:t>biomérnököknél</a:t>
            </a:r>
            <a:r>
              <a:rPr lang="hu-HU" dirty="0"/>
              <a:t> 0.8-ra növelhető</a:t>
            </a:r>
          </a:p>
        </p:txBody>
      </p:sp>
    </p:spTree>
    <p:extLst>
      <p:ext uri="{BB962C8B-B14F-4D97-AF65-F5344CB8AC3E}">
        <p14:creationId xmlns:p14="http://schemas.microsoft.com/office/powerpoint/2010/main" val="223752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9E6C-0640-4BF7-A627-674E027F4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37" y="-360260"/>
            <a:ext cx="10325000" cy="1442463"/>
          </a:xfrm>
        </p:spPr>
        <p:txBody>
          <a:bodyPr/>
          <a:lstStyle/>
          <a:p>
            <a:r>
              <a:rPr lang="hu-HU" dirty="0"/>
              <a:t>PCA a szétbontott 3 csoport modellre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B5FA0-A78C-48D6-9241-1BBBAE68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679BC-B2FE-4795-8EAA-A22436ADA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34" y="1187180"/>
            <a:ext cx="7492578" cy="25113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EEBFE3-241D-4DF6-B203-C48AC9442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33" y="3993000"/>
            <a:ext cx="7533377" cy="24833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21F4CE-8E40-4B6F-8D94-26606DBA1893}"/>
              </a:ext>
            </a:extLst>
          </p:cNvPr>
          <p:cNvSpPr txBox="1"/>
          <p:nvPr/>
        </p:nvSpPr>
        <p:spPr>
          <a:xfrm>
            <a:off x="8317785" y="2258196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 Vegyészmérnököknél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5804B1-C4D7-4D1A-89CA-85AADC7B74BE}"/>
              </a:ext>
            </a:extLst>
          </p:cNvPr>
          <p:cNvSpPr txBox="1"/>
          <p:nvPr/>
        </p:nvSpPr>
        <p:spPr>
          <a:xfrm>
            <a:off x="8337396" y="4850597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 </a:t>
            </a:r>
            <a:r>
              <a:rPr lang="hu-HU" dirty="0" err="1"/>
              <a:t>Biomérnököknél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45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CE97-9192-4E1A-BA98-4FF7BB72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66" y="-175689"/>
            <a:ext cx="10325000" cy="1214981"/>
          </a:xfrm>
        </p:spPr>
        <p:txBody>
          <a:bodyPr/>
          <a:lstStyle/>
          <a:p>
            <a:r>
              <a:rPr lang="hu-HU" dirty="0"/>
              <a:t>Vizuális kiértékelés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D1DB9-ADEF-4A13-89D7-AC1F52C5F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324272-4CE5-4074-BDB6-8FF143554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2071"/>
            <a:ext cx="6540760" cy="39485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1457FB-3EAA-4460-803B-6A458FD34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389" y="953433"/>
            <a:ext cx="6536611" cy="42582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C0DB6D-0661-492E-AE0A-F738DE739506}"/>
              </a:ext>
            </a:extLst>
          </p:cNvPr>
          <p:cNvSpPr txBox="1"/>
          <p:nvPr/>
        </p:nvSpPr>
        <p:spPr>
          <a:xfrm>
            <a:off x="632356" y="1166153"/>
            <a:ext cx="4964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- Pontosságok különböző adatmodelleken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546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3CCB2-745C-4F76-A5BF-66F3C7E4A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64" y="1191237"/>
            <a:ext cx="2475085" cy="126267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hu-HU" sz="3600" dirty="0"/>
              <a:t>- 5 jegy</a:t>
            </a:r>
            <a:br>
              <a:rPr lang="hu-HU" sz="3600" dirty="0"/>
            </a:br>
            <a:r>
              <a:rPr lang="hu-HU" sz="3600" dirty="0"/>
              <a:t>modellek</a:t>
            </a:r>
            <a:endParaRPr lang="en-US" sz="36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68945C6-D040-4201-9B70-768FA988E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353A93A-B106-4801-88D4-A28B26C69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023" y="389958"/>
            <a:ext cx="7535056" cy="28799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B62B109-6867-4B75-A930-DF9BFD8F1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319" y="3429000"/>
            <a:ext cx="7817949" cy="308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89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1E7B-5321-4674-89EC-9678D9E42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466" y="1199626"/>
            <a:ext cx="2653020" cy="119627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hu-HU" sz="3600" dirty="0"/>
              <a:t>- 3 csoport</a:t>
            </a:r>
            <a:br>
              <a:rPr lang="hu-HU" sz="3600" dirty="0"/>
            </a:br>
            <a:r>
              <a:rPr lang="hu-HU" sz="3600" dirty="0"/>
              <a:t>modellek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449D6-7FFC-4293-BABA-B3085C914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C21BB-6450-438A-8DB1-C56921B4C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527" y="438334"/>
            <a:ext cx="7814593" cy="2990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FA56F5-F059-4CF7-B3BD-E23163FA9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833" y="3429000"/>
            <a:ext cx="6678203" cy="299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9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C6BD2F5-9C43-46A0-B69D-A83BE1B39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8" y="517849"/>
            <a:ext cx="12161792" cy="5822302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533C935-E4ED-42D6-9B2A-E5E296AC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56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F580-730A-4BE9-BDAC-1B2518401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-171671"/>
            <a:ext cx="10325000" cy="1442463"/>
          </a:xfrm>
        </p:spPr>
        <p:txBody>
          <a:bodyPr/>
          <a:lstStyle/>
          <a:p>
            <a:r>
              <a:rPr lang="hu-HU" dirty="0"/>
              <a:t>Következtetések, használhatóság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65010-3B2A-4BA2-BE94-F52723C05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021350"/>
            <a:ext cx="10325000" cy="356443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Alap algoritmusok közül az euklideszi </a:t>
            </a:r>
            <a:r>
              <a:rPr lang="hu-HU" sz="2800" dirty="0" err="1"/>
              <a:t>kNN</a:t>
            </a:r>
            <a:r>
              <a:rPr lang="hu-HU" sz="2800" dirty="0"/>
              <a:t> a legjobb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PCA használatával viszont a regressziós algoritmusok is jók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Jegyre 55-60%, csoportra 80-85%-os pontosság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Valóban etikus-e ezek használata?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Ha nincs vele baj, akkor hasznos változásokat lehet alkalmazni a hallgatók javára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2179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6A33-1AC0-4047-960F-67EE5322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044" y="1986537"/>
            <a:ext cx="10325000" cy="1442463"/>
          </a:xfrm>
        </p:spPr>
        <p:txBody>
          <a:bodyPr/>
          <a:lstStyle/>
          <a:p>
            <a:r>
              <a:rPr lang="hu-HU" dirty="0"/>
              <a:t>Köszönjük a figyelmet! </a:t>
            </a:r>
            <a:r>
              <a:rPr lang="hu-HU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C6E7-BE8F-47A9-98EE-84A4FB91E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02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C0D58B-6753-43CD-A716-27722F79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14892"/>
            <a:ext cx="10325000" cy="1211906"/>
          </a:xfrm>
        </p:spPr>
        <p:txBody>
          <a:bodyPr/>
          <a:lstStyle/>
          <a:p>
            <a:r>
              <a:rPr lang="hu-HU" dirty="0"/>
              <a:t>Milyen adataink vannak?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878442A-14D4-4862-ADFB-D90D7C1B5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208845"/>
            <a:ext cx="10325000" cy="356443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Adatok 2019, 2020 és 2021-ből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Felvételi pontszám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0. ZH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Kognitív teszt eredmény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2019 Matematika A1a és A2c jegyek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Cél: Jegy </a:t>
            </a:r>
            <a:r>
              <a:rPr lang="hu-HU" sz="2800" dirty="0" err="1"/>
              <a:t>prediktálása</a:t>
            </a:r>
            <a:r>
              <a:rPr lang="hu-HU" sz="2800" dirty="0"/>
              <a:t> ezen adatok segítségével</a:t>
            </a:r>
          </a:p>
          <a:p>
            <a:pPr>
              <a:buFont typeface="Arial" panose="020B0604020202020204" pitchFamily="34" charset="0"/>
              <a:buChar char="•"/>
            </a:pPr>
            <a:endParaRPr lang="hu-HU" sz="2800" dirty="0"/>
          </a:p>
        </p:txBody>
      </p:sp>
      <p:pic>
        <p:nvPicPr>
          <p:cNvPr id="1026" name="Picture 2" descr="Writing about worries eases anxiety and improves test performance |  University of Chicago News">
            <a:extLst>
              <a:ext uri="{FF2B5EF4-FFF2-40B4-BE49-F238E27FC236}">
                <a16:creationId xmlns:a16="http://schemas.microsoft.com/office/drawing/2014/main" id="{CC2367F2-3781-423F-86A6-411496094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46" y="1908885"/>
            <a:ext cx="4699518" cy="264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52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0CB847-C1E8-4ACF-93CC-67FBED82F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845966"/>
            <a:ext cx="10325000" cy="775678"/>
          </a:xfrm>
        </p:spPr>
        <p:txBody>
          <a:bodyPr/>
          <a:lstStyle/>
          <a:p>
            <a:r>
              <a:rPr lang="hu-HU" dirty="0"/>
              <a:t>Cikkek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318DCA-4287-4A63-B04A-085718ED0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580056"/>
            <a:ext cx="10325000" cy="356443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 err="1"/>
              <a:t>EduBase</a:t>
            </a:r>
            <a:endParaRPr lang="hu-HU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Gyakori tesztelés és segítőanyagok sikeressége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Kognitív teszt és későbbi sikeresség összefüggése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Kimutatott trendek 	   nálunk is igazak?</a:t>
            </a:r>
          </a:p>
        </p:txBody>
      </p:sp>
      <p:sp>
        <p:nvSpPr>
          <p:cNvPr id="4" name="Nyíl: sávnyíl 3">
            <a:extLst>
              <a:ext uri="{FF2B5EF4-FFF2-40B4-BE49-F238E27FC236}">
                <a16:creationId xmlns:a16="http://schemas.microsoft.com/office/drawing/2014/main" id="{57606221-6005-4493-9D9D-C16EF36858E9}"/>
              </a:ext>
            </a:extLst>
          </p:cNvPr>
          <p:cNvSpPr/>
          <p:nvPr/>
        </p:nvSpPr>
        <p:spPr>
          <a:xfrm>
            <a:off x="4193246" y="4495364"/>
            <a:ext cx="378754" cy="27797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25FC3D8-AA80-4180-8F54-863F83CD3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288" y="1330703"/>
            <a:ext cx="3128791" cy="1540295"/>
          </a:xfrm>
          <a:prstGeom prst="rect">
            <a:avLst/>
          </a:prstGeom>
        </p:spPr>
      </p:pic>
      <p:pic>
        <p:nvPicPr>
          <p:cNvPr id="2054" name="Picture 6" descr="Cognitive Processing: What It Is and Why It&amp;#39;s Important | BrainCheck">
            <a:extLst>
              <a:ext uri="{FF2B5EF4-FFF2-40B4-BE49-F238E27FC236}">
                <a16:creationId xmlns:a16="http://schemas.microsoft.com/office/drawing/2014/main" id="{A31CC96B-CAF7-4F4E-ABEA-BA2854BE8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901" y="845966"/>
            <a:ext cx="3244860" cy="195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34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BBD4B3-213E-43BE-B0C2-242EC655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675010"/>
          </a:xfrm>
        </p:spPr>
        <p:txBody>
          <a:bodyPr>
            <a:normAutofit fontScale="90000"/>
          </a:bodyPr>
          <a:lstStyle/>
          <a:p>
            <a:r>
              <a:rPr lang="hu-HU" dirty="0"/>
              <a:t>A teszt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69735A-9FBD-47B1-B187-4BAD86AA1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163962"/>
            <a:ext cx="10325000" cy="356443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Másfél óra, 14 matek, 10 kognitív feladat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Matematikai – Kognitív képességek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Matek: 3 nehézségi szint (alap, komplex, elgondolkodtató)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Kognitív rész: nyelvi feladatok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Teszt eredménye összefügg a hallgató egyetemi sikereivel</a:t>
            </a:r>
          </a:p>
          <a:p>
            <a:endParaRPr lang="hu-HU" dirty="0"/>
          </a:p>
        </p:txBody>
      </p:sp>
      <p:pic>
        <p:nvPicPr>
          <p:cNvPr id="4" name="Picture 2" descr="Brain Thinking PNG Image - PurePNG | Free transparent CC0 PNG Image Library">
            <a:extLst>
              <a:ext uri="{FF2B5EF4-FFF2-40B4-BE49-F238E27FC236}">
                <a16:creationId xmlns:a16="http://schemas.microsoft.com/office/drawing/2014/main" id="{14DBF2DC-3525-4E0A-8EB0-5C81CAF09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914" y="232452"/>
            <a:ext cx="2798018" cy="279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64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520214-DF9B-4438-914E-8C978B67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36228"/>
            <a:ext cx="10325000" cy="1031846"/>
          </a:xfrm>
        </p:spPr>
        <p:txBody>
          <a:bodyPr/>
          <a:lstStyle/>
          <a:p>
            <a:r>
              <a:rPr lang="hu-HU" dirty="0"/>
              <a:t>Adatfeldolgozás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08C325-F233-4BFD-87C5-3628E10EA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836791"/>
            <a:ext cx="10325000" cy="442139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Főbb adatok más táblákban       összefűzés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Előtte: minden adattábla egyéni tisztítása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Irreleváns attribútumok elhagyása (pl. jelszó), adatok egységesítése (pl. „Szak” ugyanolyan legyen)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Hibás adatok eltávolítása/javítása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Végül összefűzés, oszlopok sorrendjének megváltoztatása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Nem mindenki írt tesztet        csökkent a rekordhalmaz</a:t>
            </a:r>
          </a:p>
          <a:p>
            <a:pPr>
              <a:buFont typeface="Arial" panose="020B0604020202020204" pitchFamily="34" charset="0"/>
              <a:buChar char="•"/>
            </a:pPr>
            <a:endParaRPr lang="hu-HU" sz="2800" dirty="0"/>
          </a:p>
        </p:txBody>
      </p:sp>
      <p:sp>
        <p:nvSpPr>
          <p:cNvPr id="4" name="Nyíl: sávnyíl 3">
            <a:extLst>
              <a:ext uri="{FF2B5EF4-FFF2-40B4-BE49-F238E27FC236}">
                <a16:creationId xmlns:a16="http://schemas.microsoft.com/office/drawing/2014/main" id="{031F106E-BC93-480C-BACF-A9FB53A7B823}"/>
              </a:ext>
            </a:extLst>
          </p:cNvPr>
          <p:cNvSpPr/>
          <p:nvPr/>
        </p:nvSpPr>
        <p:spPr>
          <a:xfrm>
            <a:off x="5577430" y="1987056"/>
            <a:ext cx="378754" cy="27797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Nyíl: sávnyíl 4">
            <a:extLst>
              <a:ext uri="{FF2B5EF4-FFF2-40B4-BE49-F238E27FC236}">
                <a16:creationId xmlns:a16="http://schemas.microsoft.com/office/drawing/2014/main" id="{B284C542-C05D-4774-A813-1566179E4551}"/>
              </a:ext>
            </a:extLst>
          </p:cNvPr>
          <p:cNvSpPr/>
          <p:nvPr/>
        </p:nvSpPr>
        <p:spPr>
          <a:xfrm>
            <a:off x="5134211" y="5453107"/>
            <a:ext cx="378754" cy="27797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5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16A500-E82D-4163-9C4B-0D67069F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82004"/>
            <a:ext cx="10325000" cy="809234"/>
          </a:xfrm>
        </p:spPr>
        <p:txBody>
          <a:bodyPr/>
          <a:lstStyle/>
          <a:p>
            <a:r>
              <a:rPr lang="hu-HU" dirty="0"/>
              <a:t>Felderítő adatelemzés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6E4D69-D346-40AC-A7C9-4724EB728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495780"/>
            <a:ext cx="10325000" cy="356443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800" dirty="0"/>
              <a:t>Szórásdiagramok különböző felbontásban (</a:t>
            </a:r>
            <a:r>
              <a:rPr lang="hu-HU" sz="2800" dirty="0" err="1"/>
              <a:t>Tableau</a:t>
            </a:r>
            <a:r>
              <a:rPr lang="hu-HU" sz="2800" dirty="0"/>
              <a:t>, Python)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215375B-AC58-4283-A77A-ECAC31849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921" y="2063692"/>
            <a:ext cx="9599305" cy="468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2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BE42F4-05D4-4409-A195-D77226DA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3AA8950-91FE-4870-89ED-39FAE3BF3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53" y="0"/>
            <a:ext cx="9230216" cy="6858000"/>
          </a:xfrm>
        </p:spPr>
      </p:pic>
    </p:spTree>
    <p:extLst>
      <p:ext uri="{BB962C8B-B14F-4D97-AF65-F5344CB8AC3E}">
        <p14:creationId xmlns:p14="http://schemas.microsoft.com/office/powerpoint/2010/main" val="1674370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D6B76A-7A23-4FA6-9606-F59B9ABB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D2D78CB-50D9-465A-9395-9E2D2B66D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87" y="725951"/>
            <a:ext cx="11727913" cy="5623185"/>
          </a:xfrm>
        </p:spPr>
      </p:pic>
    </p:spTree>
    <p:extLst>
      <p:ext uri="{BB962C8B-B14F-4D97-AF65-F5344CB8AC3E}">
        <p14:creationId xmlns:p14="http://schemas.microsoft.com/office/powerpoint/2010/main" val="3708486033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1D2734"/>
      </a:dk2>
      <a:lt2>
        <a:srgbClr val="E8E3E2"/>
      </a:lt2>
      <a:accent1>
        <a:srgbClr val="4CAFC0"/>
      </a:accent1>
      <a:accent2>
        <a:srgbClr val="3B6EB1"/>
      </a:accent2>
      <a:accent3>
        <a:srgbClr val="4D4FC3"/>
      </a:accent3>
      <a:accent4>
        <a:srgbClr val="6A3BB1"/>
      </a:accent4>
      <a:accent5>
        <a:srgbClr val="AE4DC3"/>
      </a:accent5>
      <a:accent6>
        <a:srgbClr val="B13B96"/>
      </a:accent6>
      <a:hlink>
        <a:srgbClr val="BF523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E773987F6FCB234CAD7E1038ABAFFC34" ma:contentTypeVersion="12" ma:contentTypeDescription="Új dokumentum létrehozása." ma:contentTypeScope="" ma:versionID="6c0221d54d68b469113230e4d12a3076">
  <xsd:schema xmlns:xsd="http://www.w3.org/2001/XMLSchema" xmlns:xs="http://www.w3.org/2001/XMLSchema" xmlns:p="http://schemas.microsoft.com/office/2006/metadata/properties" xmlns:ns3="0291926e-7f6f-40e6-b2cd-618d734b3849" xmlns:ns4="c337042d-1629-4b4f-b38b-20e2dbf6aed7" targetNamespace="http://schemas.microsoft.com/office/2006/metadata/properties" ma:root="true" ma:fieldsID="0f650a239c9211ace804224dcc7f117d" ns3:_="" ns4:_="">
    <xsd:import namespace="0291926e-7f6f-40e6-b2cd-618d734b3849"/>
    <xsd:import namespace="c337042d-1629-4b4f-b38b-20e2dbf6aed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ingHintHash" minOccurs="0"/>
                <xsd:element ref="ns4:SharedWithDetail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1926e-7f6f-40e6-b2cd-618d734b38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37042d-1629-4b4f-b38b-20e2dbf6aed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4" nillable="true" ma:displayName="Megosztási tipp kivonata" ma:hidden="true" ma:internalName="SharingHintHash" ma:readOnly="true">
      <xsd:simpleType>
        <xsd:restriction base="dms:Text"/>
      </xsd:simpleType>
    </xsd:element>
    <xsd:element name="SharedWithDetails" ma:index="15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219F95-6B43-40D3-B82B-9222DC3D5400}">
  <ds:schemaRefs>
    <ds:schemaRef ds:uri="c337042d-1629-4b4f-b38b-20e2dbf6aed7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0291926e-7f6f-40e6-b2cd-618d734b3849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DB5A588-68B5-48FC-930C-60E57FAFE1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1926e-7f6f-40e6-b2cd-618d734b3849"/>
    <ds:schemaRef ds:uri="c337042d-1629-4b4f-b38b-20e2dbf6ae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40CD4-151D-4EB0-B019-56A60DEADF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570</Words>
  <Application>Microsoft Office PowerPoint</Application>
  <PresentationFormat>Widescreen</PresentationFormat>
  <Paragraphs>99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Grandview</vt:lpstr>
      <vt:lpstr>Wingdings</vt:lpstr>
      <vt:lpstr>CosineVTI</vt:lpstr>
      <vt:lpstr>BME VBK hallgatók különböző felmérési eredményeinek vizsgálata, és esetleges lemorzsolódás prediktálása</vt:lpstr>
      <vt:lpstr>Kérdésfeltevés</vt:lpstr>
      <vt:lpstr>Milyen adataink vannak?</vt:lpstr>
      <vt:lpstr>Cikkek</vt:lpstr>
      <vt:lpstr>A teszt felépítése</vt:lpstr>
      <vt:lpstr>Adatfeldolgozás</vt:lpstr>
      <vt:lpstr>Felderítő adatelemzés</vt:lpstr>
      <vt:lpstr>PowerPoint Presentation</vt:lpstr>
      <vt:lpstr>PowerPoint Presentation</vt:lpstr>
      <vt:lpstr>PowerPoint Presentation</vt:lpstr>
      <vt:lpstr>Sankey diagramok</vt:lpstr>
      <vt:lpstr>PowerPoint Presentation</vt:lpstr>
      <vt:lpstr>PowerPoint Presentation</vt:lpstr>
      <vt:lpstr>Modellezés</vt:lpstr>
      <vt:lpstr>Algoritmusok</vt:lpstr>
      <vt:lpstr>Algoritmusok optimalizálása</vt:lpstr>
      <vt:lpstr>Két új adatmodell</vt:lpstr>
      <vt:lpstr>Kiértékelés</vt:lpstr>
      <vt:lpstr>PCA az előbbi két modellen</vt:lpstr>
      <vt:lpstr>Szétbontott 5 jegy modell</vt:lpstr>
      <vt:lpstr>PCA a szétbontott 5 jegy modellre</vt:lpstr>
      <vt:lpstr>Szétbontott 3 csoport modell</vt:lpstr>
      <vt:lpstr>PCA a szétbontott 3 csoport modellre</vt:lpstr>
      <vt:lpstr>Vizuális kiértékelés</vt:lpstr>
      <vt:lpstr>- 5 jegy modellek</vt:lpstr>
      <vt:lpstr>- 3 csoport modellek</vt:lpstr>
      <vt:lpstr>PowerPoint Presentation</vt:lpstr>
      <vt:lpstr>Következtetések, használhatóság</vt:lpstr>
      <vt:lpstr>Köszönjük a figyelmet!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 vegyészmérnök hallgatók különböző felmérési eredményeinek vizsgálata, és esetleges lemorzsolódás prediktálása</dc:title>
  <dc:creator>Vlaszov Artúr</dc:creator>
  <cp:lastModifiedBy>Donat Köller</cp:lastModifiedBy>
  <cp:revision>4</cp:revision>
  <dcterms:created xsi:type="dcterms:W3CDTF">2022-01-13T10:17:55Z</dcterms:created>
  <dcterms:modified xsi:type="dcterms:W3CDTF">2022-01-13T14:25:55Z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0x010100E773987F6FCB234CAD7E1038ABAFFC34</vt:lpwstr>
  </property>
</Properties>
</file>