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sldIdLst>
    <p:sldId id="256" r:id="rId5"/>
    <p:sldId id="318" r:id="rId6"/>
    <p:sldId id="258" r:id="rId7"/>
    <p:sldId id="319" r:id="rId8"/>
    <p:sldId id="320" r:id="rId9"/>
    <p:sldId id="321" r:id="rId10"/>
    <p:sldId id="322" r:id="rId11"/>
    <p:sldId id="323" r:id="rId12"/>
    <p:sldId id="333" r:id="rId13"/>
    <p:sldId id="324" r:id="rId14"/>
    <p:sldId id="325" r:id="rId15"/>
    <p:sldId id="266" r:id="rId16"/>
    <p:sldId id="326" r:id="rId17"/>
    <p:sldId id="327" r:id="rId18"/>
    <p:sldId id="330" r:id="rId19"/>
    <p:sldId id="328" r:id="rId20"/>
    <p:sldId id="329" r:id="rId21"/>
    <p:sldId id="332" r:id="rId22"/>
    <p:sldId id="331" r:id="rId2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A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442895-59E8-4BF6-BF1D-1874DC741224}" v="13" dt="2022-01-13T11:42:53.1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42" autoAdjust="0"/>
  </p:normalViewPr>
  <p:slideViewPr>
    <p:cSldViewPr snapToGrid="0">
      <p:cViewPr>
        <p:scale>
          <a:sx n="75" d="100"/>
          <a:sy n="75" d="100"/>
        </p:scale>
        <p:origin x="498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5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0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6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6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9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6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9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7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7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9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7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ight Triangle 87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20EF28D-1559-4A2F-8947-45093131F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76" y="103335"/>
            <a:ext cx="6691229" cy="2440062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hu-HU" sz="4000" b="1" dirty="0"/>
              <a:t>Elsőéves hallgatók pandémia előtti és alatti bemeneti adatainak elemzése modern adattudományi eszközökkel </a:t>
            </a:r>
            <a:endParaRPr lang="hu-HU" sz="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AF5773A-EB71-423B-9228-82569C3BC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068" y="2884593"/>
            <a:ext cx="5185297" cy="4139244"/>
          </a:xfrm>
        </p:spPr>
        <p:txBody>
          <a:bodyPr>
            <a:normAutofit/>
          </a:bodyPr>
          <a:lstStyle/>
          <a:p>
            <a:pPr algn="ctr"/>
            <a:r>
              <a:rPr lang="hu-HU" sz="2000" b="1" dirty="0"/>
              <a:t>Köller Donát</a:t>
            </a:r>
            <a:r>
              <a:rPr lang="hu-HU" sz="2000" dirty="0"/>
              <a:t> &amp; </a:t>
            </a:r>
            <a:r>
              <a:rPr lang="hu-HU" sz="2000" b="1" dirty="0"/>
              <a:t>Vlaszov Artúr</a:t>
            </a:r>
          </a:p>
          <a:p>
            <a:pPr algn="ctr"/>
            <a:r>
              <a:rPr lang="hu-HU" sz="2000" dirty="0"/>
              <a:t>BME Matematikus </a:t>
            </a:r>
            <a:r>
              <a:rPr lang="hu-HU" sz="2000" dirty="0" err="1"/>
              <a:t>MSc</a:t>
            </a:r>
            <a:endParaRPr lang="hu-HU" sz="2000" dirty="0"/>
          </a:p>
          <a:p>
            <a:endParaRPr lang="hu-HU" sz="2000" dirty="0"/>
          </a:p>
          <a:p>
            <a:pPr algn="ctr"/>
            <a:r>
              <a:rPr lang="hu-HU" sz="2000" dirty="0"/>
              <a:t>Témavezető:</a:t>
            </a:r>
          </a:p>
          <a:p>
            <a:pPr algn="ctr"/>
            <a:r>
              <a:rPr lang="hu-HU" sz="2000" b="1" dirty="0"/>
              <a:t>Dr. Szilágyi Brigitta</a:t>
            </a:r>
          </a:p>
          <a:p>
            <a:pPr algn="ctr"/>
            <a:r>
              <a:rPr lang="hu-HU" sz="2000" dirty="0"/>
              <a:t>Geometria tanszék</a:t>
            </a:r>
          </a:p>
        </p:txBody>
      </p:sp>
      <p:pic>
        <p:nvPicPr>
          <p:cNvPr id="48" name="Picture 3" descr="Absztrakt háttér szemcsés grafikonnal">
            <a:extLst>
              <a:ext uri="{FF2B5EF4-FFF2-40B4-BE49-F238E27FC236}">
                <a16:creationId xmlns:a16="http://schemas.microsoft.com/office/drawing/2014/main" id="{E97DCB62-A0C8-467F-BFED-109369E33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13" r="20214" b="-2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196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3354C3-B640-CF14-AC22-FB75DCB46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00" y="-149171"/>
            <a:ext cx="10325000" cy="1127705"/>
          </a:xfrm>
        </p:spPr>
        <p:txBody>
          <a:bodyPr>
            <a:normAutofit/>
          </a:bodyPr>
          <a:lstStyle/>
          <a:p>
            <a:pPr algn="ctr"/>
            <a:r>
              <a:rPr lang="hu-HU" b="1" dirty="0" err="1"/>
              <a:t>Klaszterezés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B2C9A2-C23C-153B-2DB9-D235FC626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375"/>
            <a:ext cx="10515600" cy="4700588"/>
          </a:xfrm>
        </p:spPr>
        <p:txBody>
          <a:bodyPr/>
          <a:lstStyle/>
          <a:p>
            <a:r>
              <a:rPr lang="hu-HU" dirty="0"/>
              <a:t>3 módszer: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b="1" dirty="0"/>
              <a:t>K-közép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b="1" dirty="0"/>
              <a:t>DBSCAN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b="1" dirty="0" err="1"/>
              <a:t>Ward</a:t>
            </a:r>
            <a:r>
              <a:rPr lang="hu-HU" sz="2800" b="1" dirty="0"/>
              <a:t>-féle hierarchikus algoritmus</a:t>
            </a:r>
          </a:p>
          <a:p>
            <a:r>
              <a:rPr lang="hu-HU" b="1" dirty="0"/>
              <a:t>Optimalizáció</a:t>
            </a:r>
            <a:r>
              <a:rPr lang="hu-HU" dirty="0"/>
              <a:t>: alkalmas változóhalmaz megválasztása, </a:t>
            </a:r>
            <a:br>
              <a:rPr lang="hu-HU" dirty="0"/>
            </a:br>
            <a:r>
              <a:rPr lang="hu-HU" dirty="0" err="1"/>
              <a:t>hiperparaméterek</a:t>
            </a:r>
            <a:r>
              <a:rPr lang="hu-HU" dirty="0"/>
              <a:t> optimalizálása</a:t>
            </a:r>
          </a:p>
          <a:p>
            <a:r>
              <a:rPr lang="hu-HU" b="1" dirty="0"/>
              <a:t>Nehézség</a:t>
            </a:r>
            <a:r>
              <a:rPr lang="hu-HU" dirty="0"/>
              <a:t>: </a:t>
            </a:r>
          </a:p>
          <a:p>
            <a:pPr lvl="1"/>
            <a:r>
              <a:rPr lang="hu-HU" dirty="0"/>
              <a:t>Nem csökkenthető a dimenzió, PCA-</a:t>
            </a:r>
            <a:r>
              <a:rPr lang="hu-HU" dirty="0" err="1"/>
              <a:t>val</a:t>
            </a:r>
            <a:r>
              <a:rPr lang="hu-HU" dirty="0"/>
              <a:t> sem</a:t>
            </a:r>
          </a:p>
          <a:p>
            <a:pPr lvl="1"/>
            <a:r>
              <a:rPr lang="hu-HU" dirty="0"/>
              <a:t>nem </a:t>
            </a:r>
            <a:r>
              <a:rPr lang="hu-HU" dirty="0" err="1"/>
              <a:t>klaszterezhető</a:t>
            </a:r>
            <a:r>
              <a:rPr lang="hu-HU" dirty="0"/>
              <a:t> jól az adat</a:t>
            </a:r>
          </a:p>
          <a:p>
            <a:r>
              <a:rPr lang="hu-HU" dirty="0" err="1"/>
              <a:t>Klaszterezéssel</a:t>
            </a:r>
            <a:r>
              <a:rPr lang="hu-HU" dirty="0"/>
              <a:t> </a:t>
            </a:r>
            <a:r>
              <a:rPr lang="hu-HU" b="1" dirty="0"/>
              <a:t>nem</a:t>
            </a:r>
            <a:r>
              <a:rPr lang="hu-HU" dirty="0"/>
              <a:t> egyszerűsíthető a modell</a:t>
            </a:r>
          </a:p>
        </p:txBody>
      </p:sp>
      <p:pic>
        <p:nvPicPr>
          <p:cNvPr id="1028" name="Picture 4" descr="Nincs elérhető leírás.">
            <a:extLst>
              <a:ext uri="{FF2B5EF4-FFF2-40B4-BE49-F238E27FC236}">
                <a16:creationId xmlns:a16="http://schemas.microsoft.com/office/drawing/2014/main" id="{7F127673-BE87-5B68-5E22-0BCFC727A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188" y="978534"/>
            <a:ext cx="2614611" cy="480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96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7D1A37-CB14-78F2-6839-5D06B4C95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00" y="0"/>
            <a:ext cx="10325000" cy="1073039"/>
          </a:xfrm>
        </p:spPr>
        <p:txBody>
          <a:bodyPr/>
          <a:lstStyle/>
          <a:p>
            <a:pPr algn="ctr"/>
            <a:r>
              <a:rPr lang="hu-HU" b="1" dirty="0"/>
              <a:t>Klaszterkép példa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7D64CBE-4514-7B07-3035-019BB0C6E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47" y="1708061"/>
            <a:ext cx="10801905" cy="344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9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460F28-EC90-F661-5B85-DB0D89BD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444616"/>
            <a:ext cx="10181053" cy="842953"/>
          </a:xfrm>
        </p:spPr>
        <p:txBody>
          <a:bodyPr>
            <a:normAutofit/>
          </a:bodyPr>
          <a:lstStyle/>
          <a:p>
            <a:pPr algn="ctr"/>
            <a:r>
              <a:rPr lang="hu-HU" b="1"/>
              <a:t>Prediktív analitika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F290C8-C053-E2E5-3E39-469296C04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1764228"/>
            <a:ext cx="10827005" cy="4032565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30000"/>
              </a:lnSpc>
            </a:pPr>
            <a:r>
              <a:rPr lang="hu-HU" sz="6000" dirty="0"/>
              <a:t>Félév végi teljesítménymutatók </a:t>
            </a:r>
            <a:r>
              <a:rPr lang="hu-HU" sz="6000" dirty="0" err="1"/>
              <a:t>prediktálása</a:t>
            </a:r>
            <a:r>
              <a:rPr lang="hu-HU" sz="6000" dirty="0"/>
              <a:t>: első féléves matematika érdemjegycsoport és kumulált átlag</a:t>
            </a:r>
          </a:p>
          <a:p>
            <a:pPr>
              <a:lnSpc>
                <a:spcPct val="130000"/>
              </a:lnSpc>
            </a:pPr>
            <a:r>
              <a:rPr lang="hu-HU" sz="6000" dirty="0"/>
              <a:t>Cél: A modellek hatásfokának és a változók </a:t>
            </a:r>
            <a:r>
              <a:rPr lang="hu-HU" sz="6000" dirty="0" err="1"/>
              <a:t>predikcióra</a:t>
            </a:r>
            <a:r>
              <a:rPr lang="hu-HU" sz="6000" dirty="0"/>
              <a:t> gyakorolt hatásának mérése</a:t>
            </a:r>
          </a:p>
          <a:p>
            <a:pPr>
              <a:lnSpc>
                <a:spcPct val="130000"/>
              </a:lnSpc>
            </a:pPr>
            <a:r>
              <a:rPr lang="hu-HU" sz="6000" dirty="0"/>
              <a:t>Érdemjegycsoportok előrejelzésénél több modell</a:t>
            </a:r>
          </a:p>
          <a:p>
            <a:pPr lvl="1">
              <a:lnSpc>
                <a:spcPct val="130000"/>
              </a:lnSpc>
            </a:pPr>
            <a:r>
              <a:rPr lang="hu-HU" sz="6000" dirty="0"/>
              <a:t>3 csoport: {5,4}, {3,2}, {1}</a:t>
            </a:r>
          </a:p>
          <a:p>
            <a:pPr lvl="1">
              <a:lnSpc>
                <a:spcPct val="130000"/>
              </a:lnSpc>
            </a:pPr>
            <a:r>
              <a:rPr lang="hu-HU" sz="6000" dirty="0"/>
              <a:t>2 csoport: {5,4,3}, {2,1}</a:t>
            </a:r>
          </a:p>
          <a:p>
            <a:pPr lvl="1">
              <a:lnSpc>
                <a:spcPct val="130000"/>
              </a:lnSpc>
            </a:pPr>
            <a:r>
              <a:rPr lang="hu-HU" sz="6000" dirty="0"/>
              <a:t>Összesítve és </a:t>
            </a:r>
            <a:r>
              <a:rPr lang="hu-HU" sz="6000" dirty="0" err="1"/>
              <a:t>szakonkénti</a:t>
            </a:r>
            <a:r>
              <a:rPr lang="hu-HU" sz="6000" dirty="0"/>
              <a:t> bontásban is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83476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11E48-0346-5D89-6886-37966D8E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96893"/>
            <a:ext cx="10325000" cy="843467"/>
          </a:xfrm>
        </p:spPr>
        <p:txBody>
          <a:bodyPr/>
          <a:lstStyle/>
          <a:p>
            <a:r>
              <a:rPr lang="hu-HU" b="1" dirty="0"/>
              <a:t>Implementálás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4D486-B530-52EC-6D9B-18324A47E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769389"/>
            <a:ext cx="5297381" cy="4623022"/>
          </a:xfrm>
        </p:spPr>
        <p:txBody>
          <a:bodyPr>
            <a:normAutofit/>
          </a:bodyPr>
          <a:lstStyle/>
          <a:p>
            <a:r>
              <a:rPr lang="hu-HU" dirty="0"/>
              <a:t>Jegycsoport modellek</a:t>
            </a:r>
          </a:p>
          <a:p>
            <a:pPr lvl="1"/>
            <a:r>
              <a:rPr lang="hu-HU" dirty="0"/>
              <a:t>Algoritmusok: </a:t>
            </a:r>
            <a:r>
              <a:rPr lang="hu-HU" dirty="0" err="1"/>
              <a:t>Gradient</a:t>
            </a:r>
            <a:r>
              <a:rPr lang="hu-HU" dirty="0"/>
              <a:t> </a:t>
            </a:r>
            <a:r>
              <a:rPr lang="hu-HU" dirty="0" err="1"/>
              <a:t>Tree</a:t>
            </a:r>
            <a:r>
              <a:rPr lang="hu-HU" dirty="0"/>
              <a:t> </a:t>
            </a:r>
            <a:r>
              <a:rPr lang="hu-HU" dirty="0" err="1"/>
              <a:t>Boosting</a:t>
            </a:r>
            <a:r>
              <a:rPr lang="hu-HU" dirty="0"/>
              <a:t>, </a:t>
            </a:r>
            <a:r>
              <a:rPr lang="hu-HU" dirty="0" err="1"/>
              <a:t>Naive</a:t>
            </a:r>
            <a:br>
              <a:rPr lang="hu-HU" dirty="0"/>
            </a:br>
            <a:r>
              <a:rPr lang="hu-HU" dirty="0" err="1"/>
              <a:t>Bayes</a:t>
            </a:r>
            <a:r>
              <a:rPr lang="hu-HU" dirty="0"/>
              <a:t>, SVM, logisztikus és lineáris regresszió</a:t>
            </a:r>
          </a:p>
          <a:p>
            <a:pPr lvl="1"/>
            <a:r>
              <a:rPr lang="hu-HU" dirty="0"/>
              <a:t>PCA dimenziócsökkentés </a:t>
            </a:r>
          </a:p>
          <a:p>
            <a:pPr lvl="1"/>
            <a:r>
              <a:rPr lang="hu-HU" dirty="0"/>
              <a:t>5-szörös keresztvalidáció</a:t>
            </a:r>
          </a:p>
          <a:p>
            <a:pPr lvl="1"/>
            <a:endParaRPr lang="hu-HU" dirty="0"/>
          </a:p>
          <a:p>
            <a:r>
              <a:rPr lang="hu-HU" dirty="0"/>
              <a:t>Kumulált átlag </a:t>
            </a:r>
          </a:p>
          <a:p>
            <a:pPr lvl="1"/>
            <a:r>
              <a:rPr lang="hu-HU" dirty="0"/>
              <a:t>Algoritmusok: </a:t>
            </a:r>
            <a:r>
              <a:rPr lang="hu-HU" dirty="0" err="1"/>
              <a:t>Gradient</a:t>
            </a:r>
            <a:r>
              <a:rPr lang="hu-HU" dirty="0"/>
              <a:t> </a:t>
            </a:r>
            <a:r>
              <a:rPr lang="hu-HU" dirty="0" err="1"/>
              <a:t>Tree</a:t>
            </a:r>
            <a:r>
              <a:rPr lang="hu-HU" dirty="0"/>
              <a:t> </a:t>
            </a:r>
            <a:r>
              <a:rPr lang="hu-HU" dirty="0" err="1"/>
              <a:t>Boosting</a:t>
            </a:r>
            <a:r>
              <a:rPr lang="hu-HU" dirty="0"/>
              <a:t>, </a:t>
            </a:r>
            <a:br>
              <a:rPr lang="hu-HU" dirty="0"/>
            </a:br>
            <a:r>
              <a:rPr lang="hu-HU" dirty="0"/>
              <a:t>lineáris regresszió</a:t>
            </a:r>
          </a:p>
          <a:p>
            <a:pPr lvl="1"/>
            <a:r>
              <a:rPr lang="hu-HU" dirty="0"/>
              <a:t>5-szörös keresztvalidáció</a:t>
            </a:r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CA26AE9-7A76-FD27-E7B9-08195EEA1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100" y="894618"/>
            <a:ext cx="5297381" cy="506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28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651F9-DA77-4349-1A02-1AC967918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603" y="541900"/>
            <a:ext cx="10325000" cy="768822"/>
          </a:xfrm>
        </p:spPr>
        <p:txBody>
          <a:bodyPr/>
          <a:lstStyle/>
          <a:p>
            <a:r>
              <a:rPr lang="hu-HU" b="1" dirty="0"/>
              <a:t>Jegycsoport eredmények</a:t>
            </a:r>
            <a:endParaRPr lang="en-US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477EC4-48C8-9641-F3BF-DC39C6054B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149288"/>
              </p:ext>
            </p:extLst>
          </p:nvPr>
        </p:nvGraphicFramePr>
        <p:xfrm>
          <a:off x="1080736" y="2552479"/>
          <a:ext cx="43364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042">
                  <a:extLst>
                    <a:ext uri="{9D8B030D-6E8A-4147-A177-3AD203B41FA5}">
                      <a16:colId xmlns:a16="http://schemas.microsoft.com/office/drawing/2014/main" val="3013470877"/>
                    </a:ext>
                  </a:extLst>
                </a:gridCol>
                <a:gridCol w="837488">
                  <a:extLst>
                    <a:ext uri="{9D8B030D-6E8A-4147-A177-3AD203B41FA5}">
                      <a16:colId xmlns:a16="http://schemas.microsoft.com/office/drawing/2014/main" val="1252061748"/>
                    </a:ext>
                  </a:extLst>
                </a:gridCol>
                <a:gridCol w="887914">
                  <a:extLst>
                    <a:ext uri="{9D8B030D-6E8A-4147-A177-3AD203B41FA5}">
                      <a16:colId xmlns:a16="http://schemas.microsoft.com/office/drawing/2014/main" val="3877532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Modell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67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Összesített 3 csoport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70.67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80.39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740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Szakonkénti</a:t>
                      </a:r>
                      <a:r>
                        <a:rPr lang="hu-HU" dirty="0"/>
                        <a:t> 3 csoport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82.02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83.07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45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Összesített 2 csoport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73.91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83.24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3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Szakonkénti</a:t>
                      </a:r>
                      <a:r>
                        <a:rPr lang="hu-HU" dirty="0"/>
                        <a:t> 2 csoport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68.96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81.53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1538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7E21E30-A4B4-E679-5B76-DFBE0DF85C53}"/>
              </a:ext>
            </a:extLst>
          </p:cNvPr>
          <p:cNvSpPr txBox="1"/>
          <p:nvPr/>
        </p:nvSpPr>
        <p:spPr>
          <a:xfrm>
            <a:off x="1461994" y="4734694"/>
            <a:ext cx="3627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-Kiértékelési metrika: „</a:t>
            </a:r>
            <a:r>
              <a:rPr lang="hu-HU" sz="1400" i="1" dirty="0" err="1"/>
              <a:t>balanced</a:t>
            </a:r>
            <a:r>
              <a:rPr lang="hu-HU" sz="1400" i="1" dirty="0"/>
              <a:t> </a:t>
            </a:r>
            <a:r>
              <a:rPr lang="hu-HU" sz="1400" i="1" dirty="0" err="1"/>
              <a:t>accuracy</a:t>
            </a:r>
            <a:r>
              <a:rPr lang="hu-HU" sz="1400" i="1" dirty="0"/>
              <a:t>”</a:t>
            </a:r>
            <a:endParaRPr lang="en-US" sz="1400" i="1" dirty="0"/>
          </a:p>
        </p:txBody>
      </p:sp>
      <p:pic>
        <p:nvPicPr>
          <p:cNvPr id="7" name="Picture 6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8C56D25A-618C-E9D7-77B9-B2DDAF5FA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41" y="2398643"/>
            <a:ext cx="4131690" cy="40295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C9C2AE-011F-D217-5C72-EC4AE7DE5320}"/>
              </a:ext>
            </a:extLst>
          </p:cNvPr>
          <p:cNvSpPr txBox="1"/>
          <p:nvPr/>
        </p:nvSpPr>
        <p:spPr>
          <a:xfrm>
            <a:off x="1322790" y="1819361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Legjobb eredmények modellenként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7CA22-5621-5635-9726-6AF69866F326}"/>
              </a:ext>
            </a:extLst>
          </p:cNvPr>
          <p:cNvSpPr txBox="1"/>
          <p:nvPr/>
        </p:nvSpPr>
        <p:spPr>
          <a:xfrm>
            <a:off x="6373380" y="1819361"/>
            <a:ext cx="519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Tévesztési mátrixok az összesített modelleknél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F57C37-AC7F-679F-624D-787DAA427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525" y="5142034"/>
            <a:ext cx="3557385" cy="100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85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B902-8C66-D66F-46D6-28F18A81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751" y="588337"/>
            <a:ext cx="6241566" cy="731500"/>
          </a:xfrm>
        </p:spPr>
        <p:txBody>
          <a:bodyPr>
            <a:normAutofit fontScale="90000"/>
          </a:bodyPr>
          <a:lstStyle/>
          <a:p>
            <a:r>
              <a:rPr lang="hu-HU" b="1" dirty="0"/>
              <a:t>Változófontosságok</a:t>
            </a:r>
            <a:endParaRPr lang="en-US" b="1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C871925-D3FF-B564-95D3-BBF0273B1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388" y="1849512"/>
            <a:ext cx="8977223" cy="4157038"/>
          </a:xfrm>
        </p:spPr>
      </p:pic>
    </p:spTree>
    <p:extLst>
      <p:ext uri="{BB962C8B-B14F-4D97-AF65-F5344CB8AC3E}">
        <p14:creationId xmlns:p14="http://schemas.microsoft.com/office/powerpoint/2010/main" val="3868358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4755-F010-4484-FFDC-2C0C50BF9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850" y="337480"/>
            <a:ext cx="7226300" cy="784231"/>
          </a:xfrm>
        </p:spPr>
        <p:txBody>
          <a:bodyPr/>
          <a:lstStyle/>
          <a:p>
            <a:r>
              <a:rPr lang="hu-HU" b="1" dirty="0"/>
              <a:t>Kumulált átlag eredmények</a:t>
            </a:r>
            <a:endParaRPr lang="en-US" b="1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EA7B24AD-2991-B769-BA83-CD6683970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981" y="3910872"/>
            <a:ext cx="3286657" cy="2696830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EE2419F-A831-AC99-7E07-80A344819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238" y="3910872"/>
            <a:ext cx="3217143" cy="269683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8F0548ED-932F-290A-411A-CFFFED14F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436" y="1297219"/>
            <a:ext cx="2976746" cy="2286473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D34B2FBD-4990-F849-1067-239E966B2F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159" y="1245080"/>
            <a:ext cx="2924541" cy="23494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3280B078-A1D8-4CA2-2C73-DED44138F8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1284838"/>
                  </p:ext>
                </p:extLst>
              </p:nvPr>
            </p:nvGraphicFramePr>
            <p:xfrm>
              <a:off x="654410" y="2239011"/>
              <a:ext cx="365688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8960">
                      <a:extLst>
                        <a:ext uri="{9D8B030D-6E8A-4147-A177-3AD203B41FA5}">
                          <a16:colId xmlns:a16="http://schemas.microsoft.com/office/drawing/2014/main" val="1273714778"/>
                        </a:ext>
                      </a:extLst>
                    </a:gridCol>
                    <a:gridCol w="1218960">
                      <a:extLst>
                        <a:ext uri="{9D8B030D-6E8A-4147-A177-3AD203B41FA5}">
                          <a16:colId xmlns:a16="http://schemas.microsoft.com/office/drawing/2014/main" val="4137539326"/>
                        </a:ext>
                      </a:extLst>
                    </a:gridCol>
                    <a:gridCol w="1218960">
                      <a:extLst>
                        <a:ext uri="{9D8B030D-6E8A-4147-A177-3AD203B41FA5}">
                          <a16:colId xmlns:a16="http://schemas.microsoft.com/office/drawing/2014/main" val="18574439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2019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2021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42641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𝑀𝐴𝐸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0.3455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0.3710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4176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hu-HU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0.5465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0.5645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0910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3280B078-A1D8-4CA2-2C73-DED44138F8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1284838"/>
                  </p:ext>
                </p:extLst>
              </p:nvPr>
            </p:nvGraphicFramePr>
            <p:xfrm>
              <a:off x="654410" y="2239011"/>
              <a:ext cx="365688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8960">
                      <a:extLst>
                        <a:ext uri="{9D8B030D-6E8A-4147-A177-3AD203B41FA5}">
                          <a16:colId xmlns:a16="http://schemas.microsoft.com/office/drawing/2014/main" val="1273714778"/>
                        </a:ext>
                      </a:extLst>
                    </a:gridCol>
                    <a:gridCol w="1218960">
                      <a:extLst>
                        <a:ext uri="{9D8B030D-6E8A-4147-A177-3AD203B41FA5}">
                          <a16:colId xmlns:a16="http://schemas.microsoft.com/office/drawing/2014/main" val="4137539326"/>
                        </a:ext>
                      </a:extLst>
                    </a:gridCol>
                    <a:gridCol w="1218960">
                      <a:extLst>
                        <a:ext uri="{9D8B030D-6E8A-4147-A177-3AD203B41FA5}">
                          <a16:colId xmlns:a16="http://schemas.microsoft.com/office/drawing/2014/main" val="18574439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2019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2021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42641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00" t="-108197" r="-20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0.3455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0.3710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4176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00" t="-208197" r="-20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0.5465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0.5645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0910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27BB62FE-6FB3-A479-6748-09C6B1BEFB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5280621"/>
                  </p:ext>
                </p:extLst>
              </p:nvPr>
            </p:nvGraphicFramePr>
            <p:xfrm>
              <a:off x="654410" y="4876501"/>
              <a:ext cx="365688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8960">
                      <a:extLst>
                        <a:ext uri="{9D8B030D-6E8A-4147-A177-3AD203B41FA5}">
                          <a16:colId xmlns:a16="http://schemas.microsoft.com/office/drawing/2014/main" val="1273714778"/>
                        </a:ext>
                      </a:extLst>
                    </a:gridCol>
                    <a:gridCol w="1218960">
                      <a:extLst>
                        <a:ext uri="{9D8B030D-6E8A-4147-A177-3AD203B41FA5}">
                          <a16:colId xmlns:a16="http://schemas.microsoft.com/office/drawing/2014/main" val="4137539326"/>
                        </a:ext>
                      </a:extLst>
                    </a:gridCol>
                    <a:gridCol w="1218960">
                      <a:extLst>
                        <a:ext uri="{9D8B030D-6E8A-4147-A177-3AD203B41FA5}">
                          <a16:colId xmlns:a16="http://schemas.microsoft.com/office/drawing/2014/main" val="18574439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2019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2021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42641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𝑀𝐴𝐸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0.3059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0.3770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4176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hu-HU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0.7485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0.4696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0910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27BB62FE-6FB3-A479-6748-09C6B1BEFB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5280621"/>
                  </p:ext>
                </p:extLst>
              </p:nvPr>
            </p:nvGraphicFramePr>
            <p:xfrm>
              <a:off x="654410" y="4876501"/>
              <a:ext cx="365688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8960">
                      <a:extLst>
                        <a:ext uri="{9D8B030D-6E8A-4147-A177-3AD203B41FA5}">
                          <a16:colId xmlns:a16="http://schemas.microsoft.com/office/drawing/2014/main" val="1273714778"/>
                        </a:ext>
                      </a:extLst>
                    </a:gridCol>
                    <a:gridCol w="1218960">
                      <a:extLst>
                        <a:ext uri="{9D8B030D-6E8A-4147-A177-3AD203B41FA5}">
                          <a16:colId xmlns:a16="http://schemas.microsoft.com/office/drawing/2014/main" val="4137539326"/>
                        </a:ext>
                      </a:extLst>
                    </a:gridCol>
                    <a:gridCol w="1218960">
                      <a:extLst>
                        <a:ext uri="{9D8B030D-6E8A-4147-A177-3AD203B41FA5}">
                          <a16:colId xmlns:a16="http://schemas.microsoft.com/office/drawing/2014/main" val="18574439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2019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2021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42641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00" t="-106452" r="-20250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0.3059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0.3770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4176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00" t="-209836" r="-20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0.7485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0.4696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09109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03E11D-D0DA-8958-2C8C-C089D2A86909}"/>
              </a:ext>
            </a:extLst>
          </p:cNvPr>
          <p:cNvCxnSpPr/>
          <p:nvPr/>
        </p:nvCxnSpPr>
        <p:spPr>
          <a:xfrm>
            <a:off x="342900" y="3759200"/>
            <a:ext cx="1170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B81968C-E0D7-C481-CD77-BD070834CC58}"/>
              </a:ext>
            </a:extLst>
          </p:cNvPr>
          <p:cNvSpPr txBox="1"/>
          <p:nvPr/>
        </p:nvSpPr>
        <p:spPr>
          <a:xfrm>
            <a:off x="654410" y="1462010"/>
            <a:ext cx="217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Lineáris regresszió</a:t>
            </a:r>
            <a:endParaRPr lang="en-GB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22BF3D-46EE-16D3-73EA-B3F0DA505BC8}"/>
              </a:ext>
            </a:extLst>
          </p:cNvPr>
          <p:cNvSpPr txBox="1"/>
          <p:nvPr/>
        </p:nvSpPr>
        <p:spPr>
          <a:xfrm>
            <a:off x="656448" y="4166870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Gradient</a:t>
            </a:r>
            <a:r>
              <a:rPr lang="hu-HU" b="1" dirty="0"/>
              <a:t> </a:t>
            </a:r>
            <a:r>
              <a:rPr lang="hu-HU" b="1" dirty="0" err="1"/>
              <a:t>Boosting</a:t>
            </a:r>
            <a:r>
              <a:rPr lang="hu-HU" b="1" dirty="0"/>
              <a:t> </a:t>
            </a:r>
            <a:r>
              <a:rPr lang="hu-HU" b="1" dirty="0" err="1"/>
              <a:t>Tree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52824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AF35-B014-446A-2450-7CCC2A901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02672"/>
            <a:ext cx="10325000" cy="952010"/>
          </a:xfrm>
        </p:spPr>
        <p:txBody>
          <a:bodyPr/>
          <a:lstStyle/>
          <a:p>
            <a:r>
              <a:rPr lang="hu-HU" b="1" dirty="0"/>
              <a:t>Diszkusszió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96160-2392-F47B-098A-66E70F514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755839"/>
            <a:ext cx="10325000" cy="43932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hu-HU" sz="2200" b="1" dirty="0"/>
              <a:t>Újszerű, egyedi </a:t>
            </a:r>
            <a:r>
              <a:rPr lang="hu-HU" sz="2200" dirty="0"/>
              <a:t>modellezés</a:t>
            </a:r>
          </a:p>
          <a:p>
            <a:pPr>
              <a:lnSpc>
                <a:spcPct val="150000"/>
              </a:lnSpc>
            </a:pPr>
            <a:r>
              <a:rPr lang="hu-HU" sz="2200" dirty="0"/>
              <a:t>2021-ben pontosabb érdemjegy-</a:t>
            </a:r>
            <a:r>
              <a:rPr lang="hu-HU" sz="2200" dirty="0" err="1"/>
              <a:t>predikciók</a:t>
            </a:r>
            <a:r>
              <a:rPr lang="hu-HU" sz="2200" dirty="0"/>
              <a:t> (80% fölötti teljesítmény)</a:t>
            </a:r>
          </a:p>
          <a:p>
            <a:pPr>
              <a:lnSpc>
                <a:spcPct val="150000"/>
              </a:lnSpc>
            </a:pPr>
            <a:r>
              <a:rPr lang="hu-HU" sz="2200" dirty="0"/>
              <a:t>Felvételi pontszám jelentősége drasztikusan nőtt az érdemjegyre nézve, a matematika-nyelvi teszt eredményei kevésbé determinálóak</a:t>
            </a:r>
          </a:p>
          <a:p>
            <a:pPr>
              <a:lnSpc>
                <a:spcPct val="150000"/>
              </a:lnSpc>
            </a:pPr>
            <a:r>
              <a:rPr lang="hu-HU" sz="2200" dirty="0"/>
              <a:t>Kumulált átlag legfontosabb </a:t>
            </a:r>
            <a:r>
              <a:rPr lang="hu-HU" sz="2200" dirty="0" err="1"/>
              <a:t>prediktorai</a:t>
            </a:r>
            <a:r>
              <a:rPr lang="hu-HU" sz="2200" dirty="0"/>
              <a:t> a tanulmányi és érettségi pontok</a:t>
            </a:r>
          </a:p>
          <a:p>
            <a:pPr>
              <a:lnSpc>
                <a:spcPct val="150000"/>
              </a:lnSpc>
            </a:pPr>
            <a:r>
              <a:rPr lang="hu-HU" sz="2200" dirty="0"/>
              <a:t>Kevert / ”Black </a:t>
            </a:r>
            <a:r>
              <a:rPr lang="hu-HU" sz="2200" dirty="0" err="1"/>
              <a:t>box</a:t>
            </a:r>
            <a:r>
              <a:rPr lang="hu-HU" sz="2200" dirty="0"/>
              <a:t>” modellekkel potenciálisan jobb eredmény érhető el</a:t>
            </a:r>
          </a:p>
          <a:p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89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C523-DDCB-1A81-3FC0-AA5FF2018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További célok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8CAFA-1063-A0D1-D03F-F59496EA3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sz="2100" dirty="0"/>
          </a:p>
          <a:p>
            <a:r>
              <a:rPr lang="hu-HU" sz="2100" dirty="0"/>
              <a:t>Új változók és több adatpont hozzávételével teljesítmény javítása</a:t>
            </a:r>
          </a:p>
          <a:p>
            <a:r>
              <a:rPr lang="hu-HU" sz="2100" dirty="0"/>
              <a:t>Modellezési stratégiák bővítése</a:t>
            </a:r>
          </a:p>
          <a:p>
            <a:r>
              <a:rPr lang="hu-HU" sz="2100" dirty="0"/>
              <a:t>Eredmények egyetem- és hallgatóbarát felhasználása</a:t>
            </a:r>
          </a:p>
          <a:p>
            <a:r>
              <a:rPr lang="hu-HU" sz="2100" dirty="0"/>
              <a:t>Más típusú tanulmányi teszteken ugyanezen algoritmusok kipróbálása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3938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53E6D-3095-81B8-4F79-31B7C8D0A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79" y="2709713"/>
            <a:ext cx="7872041" cy="784231"/>
          </a:xfrm>
        </p:spPr>
        <p:txBody>
          <a:bodyPr/>
          <a:lstStyle/>
          <a:p>
            <a:r>
              <a:rPr lang="hu-HU" b="1" dirty="0"/>
              <a:t>Köszönjük szépen a figyelmet!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979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72F0D8-9DF9-25AE-0E2C-2047DA9D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31980"/>
            <a:ext cx="4761765" cy="1214981"/>
          </a:xfrm>
        </p:spPr>
        <p:txBody>
          <a:bodyPr/>
          <a:lstStyle/>
          <a:p>
            <a:pPr algn="ctr"/>
            <a:r>
              <a:rPr lang="hu-HU" b="1" dirty="0"/>
              <a:t>Kérdésfeltevés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EFA480-032B-BDBB-56AE-B38CFD507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1893782"/>
            <a:ext cx="5404921" cy="420501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hu-HU" sz="2400" dirty="0" err="1"/>
              <a:t>Előrejelezhető</a:t>
            </a:r>
            <a:r>
              <a:rPr lang="hu-HU" sz="2400" dirty="0"/>
              <a:t>-e egy hallgató sikeressége adott bemeneti változók segítségével?</a:t>
            </a:r>
          </a:p>
          <a:p>
            <a:pPr>
              <a:lnSpc>
                <a:spcPct val="140000"/>
              </a:lnSpc>
            </a:pPr>
            <a:r>
              <a:rPr lang="hu-HU" sz="2400" dirty="0"/>
              <a:t>Változtak-e az eredmények a pandémiás időszakban? Ha igen, hogyan?</a:t>
            </a:r>
            <a:br>
              <a:rPr lang="hu-HU" dirty="0"/>
            </a:br>
            <a:endParaRPr lang="hu-HU" dirty="0"/>
          </a:p>
        </p:txBody>
      </p:sp>
      <p:pic>
        <p:nvPicPr>
          <p:cNvPr id="1026" name="Picture 2" descr="COVID-19 Response | United Nations">
            <a:extLst>
              <a:ext uri="{FF2B5EF4-FFF2-40B4-BE49-F238E27FC236}">
                <a16:creationId xmlns:a16="http://schemas.microsoft.com/office/drawing/2014/main" id="{5584E600-7D9B-410E-6467-87F7E96B1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158" y="3600499"/>
            <a:ext cx="3967439" cy="240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Writing about worries eases anxiety and improves test performance |  University of Chicago News">
            <a:extLst>
              <a:ext uri="{FF2B5EF4-FFF2-40B4-BE49-F238E27FC236}">
                <a16:creationId xmlns:a16="http://schemas.microsoft.com/office/drawing/2014/main" id="{CC2367F2-3781-423F-86A6-411496094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158" y="615432"/>
            <a:ext cx="3967439" cy="223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38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29AF93-67B2-E332-782E-C7DF0935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65892"/>
            <a:ext cx="10325000" cy="1442463"/>
          </a:xfrm>
        </p:spPr>
        <p:txBody>
          <a:bodyPr/>
          <a:lstStyle/>
          <a:p>
            <a:pPr algn="ctr"/>
            <a:r>
              <a:rPr lang="hu-HU" b="1" dirty="0"/>
              <a:t>Rendelkezésre álló adatok, tisztítás, előkészítés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D77745-B9CC-0349-29A7-C170675B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340131"/>
            <a:ext cx="9669325" cy="35644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hu-HU" dirty="0"/>
              <a:t>2019-es és 2021-es elsőéves adatok</a:t>
            </a:r>
          </a:p>
          <a:p>
            <a:pPr>
              <a:lnSpc>
                <a:spcPct val="150000"/>
              </a:lnSpc>
            </a:pPr>
            <a:r>
              <a:rPr lang="hu-HU" b="1" dirty="0" err="1"/>
              <a:t>Neptun</a:t>
            </a:r>
            <a:r>
              <a:rPr lang="hu-HU" dirty="0"/>
              <a:t>: bontott felvételi pontok; 0.ZH eredmény; </a:t>
            </a:r>
            <a:r>
              <a:rPr lang="hu-HU" dirty="0" err="1"/>
              <a:t>szakmegnevezés</a:t>
            </a:r>
            <a:endParaRPr lang="hu-HU" dirty="0"/>
          </a:p>
          <a:p>
            <a:pPr>
              <a:lnSpc>
                <a:spcPct val="150000"/>
              </a:lnSpc>
            </a:pPr>
            <a:r>
              <a:rPr lang="hu-HU" b="1" dirty="0" err="1"/>
              <a:t>EduBase</a:t>
            </a:r>
            <a:r>
              <a:rPr lang="hu-HU" dirty="0"/>
              <a:t>: emelt érettségi; matematika tagozat; matematikai-nyelvi teszt eredmények</a:t>
            </a:r>
          </a:p>
          <a:p>
            <a:pPr>
              <a:lnSpc>
                <a:spcPct val="150000"/>
              </a:lnSpc>
            </a:pPr>
            <a:r>
              <a:rPr lang="hu-HU" dirty="0"/>
              <a:t>Adatelőkészítés (</a:t>
            </a:r>
            <a:r>
              <a:rPr lang="hu-HU" dirty="0" err="1"/>
              <a:t>oszlopaggregáció</a:t>
            </a:r>
            <a:r>
              <a:rPr lang="hu-HU" dirty="0"/>
              <a:t>, hiányzó értékek kezelése, skálázás)</a:t>
            </a:r>
          </a:p>
        </p:txBody>
      </p:sp>
    </p:spTree>
    <p:extLst>
      <p:ext uri="{BB962C8B-B14F-4D97-AF65-F5344CB8AC3E}">
        <p14:creationId xmlns:p14="http://schemas.microsoft.com/office/powerpoint/2010/main" val="176661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3300DD-170A-56FA-E690-08184EE2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23" y="503340"/>
            <a:ext cx="10325000" cy="842953"/>
          </a:xfrm>
        </p:spPr>
        <p:txBody>
          <a:bodyPr/>
          <a:lstStyle/>
          <a:p>
            <a:pPr algn="ctr"/>
            <a:r>
              <a:rPr lang="hu-HU" b="1" dirty="0"/>
              <a:t>Adatfeltárás, ábrázolás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483260-B8B1-1228-49C2-61EDED1E4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hu-HU" dirty="0"/>
              <a:t>Szórás-, oszlop- és </a:t>
            </a:r>
            <a:r>
              <a:rPr lang="hu-HU" dirty="0" err="1"/>
              <a:t>Sankey</a:t>
            </a:r>
            <a:r>
              <a:rPr lang="hu-HU" dirty="0"/>
              <a:t>-diagramok</a:t>
            </a:r>
          </a:p>
          <a:p>
            <a:r>
              <a:rPr lang="hu-HU" dirty="0"/>
              <a:t>Cél: esetleges egyszerű viszonyok feltárása, adatok szemléltetése</a:t>
            </a:r>
          </a:p>
          <a:p>
            <a:r>
              <a:rPr lang="hu-HU" dirty="0"/>
              <a:t>Sok változó </a:t>
            </a:r>
            <a:r>
              <a:rPr lang="hu-HU" dirty="0">
                <a:sym typeface="Wingdings" panose="05000000000000000000" pitchFamily="2" charset="2"/>
              </a:rPr>
              <a:t> két-két dimenziós vetítések átláthatóság érdekében</a:t>
            </a:r>
          </a:p>
          <a:p>
            <a:r>
              <a:rPr lang="hu-HU" dirty="0">
                <a:sym typeface="Wingdings" panose="05000000000000000000" pitchFamily="2" charset="2"/>
              </a:rPr>
              <a:t>Tapasztalatok: 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Nagy szórás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Gyenge, pozitív korreláció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Egész erős homogenitás (nem emelkednek ki csoportok)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Minden változó „fontos”</a:t>
            </a:r>
          </a:p>
          <a:p>
            <a:pPr marL="971550" lvl="1" indent="-514350">
              <a:buFont typeface="+mj-lt"/>
              <a:buAutoNum type="arabicPeriod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3443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E3CFF5-21C9-B057-ED7B-7D500761B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99" y="336171"/>
            <a:ext cx="10325000" cy="775842"/>
          </a:xfrm>
        </p:spPr>
        <p:txBody>
          <a:bodyPr/>
          <a:lstStyle/>
          <a:p>
            <a:pPr algn="ctr"/>
            <a:r>
              <a:rPr lang="hu-HU" b="1" dirty="0"/>
              <a:t>Szórásdiagram példa (2019.)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98BF83E3-1890-53E2-32B1-DBCDDB737825}"/>
              </a:ext>
            </a:extLst>
          </p:cNvPr>
          <p:cNvSpPr txBox="1"/>
          <p:nvPr/>
        </p:nvSpPr>
        <p:spPr>
          <a:xfrm>
            <a:off x="933499" y="5945753"/>
            <a:ext cx="10906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Konkrét tapasztalat: </a:t>
            </a:r>
            <a:r>
              <a:rPr lang="hu-HU" sz="2400" b="1" dirty="0">
                <a:sym typeface="Wingdings" panose="05000000000000000000" pitchFamily="2" charset="2"/>
              </a:rPr>
              <a:t>Emelt érettségi hatása erős, tagozaté nagyon gyenge</a:t>
            </a:r>
          </a:p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FD3F166-7023-7CC6-E893-A647C7953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358" y="1320800"/>
            <a:ext cx="9191283" cy="449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3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112246-AD39-CD7F-35E3-748B0593F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00" y="365124"/>
            <a:ext cx="10325000" cy="910065"/>
          </a:xfrm>
        </p:spPr>
        <p:txBody>
          <a:bodyPr/>
          <a:lstStyle/>
          <a:p>
            <a:pPr algn="ctr"/>
            <a:r>
              <a:rPr lang="hu-HU" b="1" dirty="0"/>
              <a:t>Szórásdiagram példa (2021.)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D7BBECA0-F579-8500-855B-77523A961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63" y="1391920"/>
            <a:ext cx="10008873" cy="500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1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8CDD30-E093-0439-5B2C-1C6D195D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32201"/>
            <a:ext cx="10325000" cy="1442463"/>
          </a:xfrm>
        </p:spPr>
        <p:txBody>
          <a:bodyPr/>
          <a:lstStyle/>
          <a:p>
            <a:pPr algn="ctr"/>
            <a:r>
              <a:rPr lang="hu-HU" b="1" dirty="0"/>
              <a:t>Folyamatábrák (</a:t>
            </a:r>
            <a:r>
              <a:rPr lang="hu-HU" b="1" dirty="0" err="1"/>
              <a:t>Sankey</a:t>
            </a:r>
            <a:r>
              <a:rPr lang="hu-HU" b="1" dirty="0"/>
              <a:t>-diagramok)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61B55E-86FE-14EA-E45B-CC3E3D33F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594131"/>
            <a:ext cx="10325000" cy="3564436"/>
          </a:xfrm>
        </p:spPr>
        <p:txBody>
          <a:bodyPr/>
          <a:lstStyle/>
          <a:p>
            <a:r>
              <a:rPr lang="hu-HU" dirty="0"/>
              <a:t>Két-két állapot közötti folyamok ábrázolása</a:t>
            </a:r>
          </a:p>
          <a:p>
            <a:r>
              <a:rPr lang="hu-HU" dirty="0"/>
              <a:t>Kirajzolódnak tendenciák</a:t>
            </a:r>
          </a:p>
          <a:p>
            <a:r>
              <a:rPr lang="hu-HU" dirty="0"/>
              <a:t>Több állapot esetén nem minden kapcsolat látszik</a:t>
            </a:r>
          </a:p>
          <a:p>
            <a:r>
              <a:rPr lang="hu-HU" dirty="0"/>
              <a:t>Folytonos adatokat kategorizálni kell először</a:t>
            </a:r>
          </a:p>
          <a:p>
            <a:r>
              <a:rPr lang="hu-HU" dirty="0"/>
              <a:t>5-5 potenciális osztály minden változónál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3EC4B11-8833-DBE6-F943-2FFAFCEAB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805" y="2489199"/>
            <a:ext cx="4423235" cy="272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8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54C71D-FD4A-B1BF-F3CC-B1B373C0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29" y="447675"/>
            <a:ext cx="10325000" cy="777764"/>
          </a:xfrm>
        </p:spPr>
        <p:txBody>
          <a:bodyPr/>
          <a:lstStyle/>
          <a:p>
            <a:pPr algn="ctr"/>
            <a:r>
              <a:rPr lang="hu-HU" b="1" dirty="0" err="1"/>
              <a:t>Sankey</a:t>
            </a:r>
            <a:r>
              <a:rPr lang="hu-HU" b="1" dirty="0"/>
              <a:t>-ábra példa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7CD537C-4BB8-5673-3BF4-8EB99CE25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54" y="1723279"/>
            <a:ext cx="9526291" cy="3788659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112CE147-98A3-14B5-CE48-5A23DF66C65B}"/>
              </a:ext>
            </a:extLst>
          </p:cNvPr>
          <p:cNvSpPr txBox="1"/>
          <p:nvPr/>
        </p:nvSpPr>
        <p:spPr>
          <a:xfrm>
            <a:off x="672029" y="5511938"/>
            <a:ext cx="1119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Teszt eredmény                                                      A1 jegy                                                             A2 jegy</a:t>
            </a:r>
          </a:p>
        </p:txBody>
      </p:sp>
    </p:spTree>
    <p:extLst>
      <p:ext uri="{BB962C8B-B14F-4D97-AF65-F5344CB8AC3E}">
        <p14:creationId xmlns:p14="http://schemas.microsoft.com/office/powerpoint/2010/main" val="439460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5CE57C-1F75-1C87-8C3B-BBFC2D11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828675"/>
          </a:xfrm>
        </p:spPr>
        <p:txBody>
          <a:bodyPr>
            <a:normAutofit/>
          </a:bodyPr>
          <a:lstStyle/>
          <a:p>
            <a:pPr algn="ctr"/>
            <a:r>
              <a:rPr lang="hu-HU" b="1" dirty="0" err="1"/>
              <a:t>Sankey</a:t>
            </a:r>
            <a:r>
              <a:rPr lang="hu-HU" b="1" dirty="0"/>
              <a:t>-ábra példák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276A6C7-C17C-D430-33BE-5123867C9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59" y="880275"/>
            <a:ext cx="7342471" cy="254872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0E5752F-75FE-CF76-46E7-C0DB08430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454" y="3800874"/>
            <a:ext cx="7337958" cy="2548725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355F44B5-A5CB-AA26-0DEB-B201C05CE4D1}"/>
              </a:ext>
            </a:extLst>
          </p:cNvPr>
          <p:cNvSpPr txBox="1"/>
          <p:nvPr/>
        </p:nvSpPr>
        <p:spPr>
          <a:xfrm>
            <a:off x="0" y="3440031"/>
            <a:ext cx="1059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Tanulmányi pont                             Érettségi pont                                       A1 jegy         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43E2290A-B79F-24CE-17B4-296CF3D726B4}"/>
              </a:ext>
            </a:extLst>
          </p:cNvPr>
          <p:cNvSpPr txBox="1"/>
          <p:nvPr/>
        </p:nvSpPr>
        <p:spPr>
          <a:xfrm>
            <a:off x="3759200" y="6349599"/>
            <a:ext cx="1059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Tanulmányi pont                             Érettségi pont                                       A1 jegy         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01BDC6C-F468-56DA-E624-9D15617C3FF6}"/>
              </a:ext>
            </a:extLst>
          </p:cNvPr>
          <p:cNvSpPr txBox="1"/>
          <p:nvPr/>
        </p:nvSpPr>
        <p:spPr>
          <a:xfrm>
            <a:off x="2736514" y="4673599"/>
            <a:ext cx="310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2021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B1F923D9-B201-43A1-F588-106C774D85D0}"/>
              </a:ext>
            </a:extLst>
          </p:cNvPr>
          <p:cNvSpPr txBox="1"/>
          <p:nvPr/>
        </p:nvSpPr>
        <p:spPr>
          <a:xfrm>
            <a:off x="8283039" y="1789964"/>
            <a:ext cx="231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700258583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1D2734"/>
      </a:dk2>
      <a:lt2>
        <a:srgbClr val="E8E3E2"/>
      </a:lt2>
      <a:accent1>
        <a:srgbClr val="4CAFC0"/>
      </a:accent1>
      <a:accent2>
        <a:srgbClr val="3B6EB1"/>
      </a:accent2>
      <a:accent3>
        <a:srgbClr val="4D4FC3"/>
      </a:accent3>
      <a:accent4>
        <a:srgbClr val="6A3BB1"/>
      </a:accent4>
      <a:accent5>
        <a:srgbClr val="AE4DC3"/>
      </a:accent5>
      <a:accent6>
        <a:srgbClr val="B13B96"/>
      </a:accent6>
      <a:hlink>
        <a:srgbClr val="BF523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E773987F6FCB234CAD7E1038ABAFFC34" ma:contentTypeVersion="12" ma:contentTypeDescription="Új dokumentum létrehozása." ma:contentTypeScope="" ma:versionID="6c0221d54d68b469113230e4d12a3076">
  <xsd:schema xmlns:xsd="http://www.w3.org/2001/XMLSchema" xmlns:xs="http://www.w3.org/2001/XMLSchema" xmlns:p="http://schemas.microsoft.com/office/2006/metadata/properties" xmlns:ns3="0291926e-7f6f-40e6-b2cd-618d734b3849" xmlns:ns4="c337042d-1629-4b4f-b38b-20e2dbf6aed7" targetNamespace="http://schemas.microsoft.com/office/2006/metadata/properties" ma:root="true" ma:fieldsID="0f650a239c9211ace804224dcc7f117d" ns3:_="" ns4:_="">
    <xsd:import namespace="0291926e-7f6f-40e6-b2cd-618d734b3849"/>
    <xsd:import namespace="c337042d-1629-4b4f-b38b-20e2dbf6aed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ingHintHash" minOccurs="0"/>
                <xsd:element ref="ns4:SharedWithDetail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1926e-7f6f-40e6-b2cd-618d734b38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37042d-1629-4b4f-b38b-20e2dbf6aed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4" nillable="true" ma:displayName="Megosztási tipp kivonata" ma:hidden="true" ma:internalName="SharingHintHash" ma:readOnly="true">
      <xsd:simpleType>
        <xsd:restriction base="dms:Text"/>
      </xsd:simpleType>
    </xsd:element>
    <xsd:element name="SharedWithDetails" ma:index="15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40CD4-151D-4EB0-B019-56A60DEADF6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219F95-6B43-40D3-B82B-9222DC3D5400}">
  <ds:schemaRefs>
    <ds:schemaRef ds:uri="c337042d-1629-4b4f-b38b-20e2dbf6aed7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0291926e-7f6f-40e6-b2cd-618d734b3849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DB5A588-68B5-48FC-930C-60E57FAFE1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91926e-7f6f-40e6-b2cd-618d734b3849"/>
    <ds:schemaRef ds:uri="c337042d-1629-4b4f-b38b-20e2dbf6ae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3566</TotalTime>
  <Words>493</Words>
  <Application>Microsoft Office PowerPoint</Application>
  <PresentationFormat>Widescreen</PresentationFormat>
  <Paragraphs>119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Grandview</vt:lpstr>
      <vt:lpstr>Wingdings</vt:lpstr>
      <vt:lpstr>CosineVTI</vt:lpstr>
      <vt:lpstr>Elsőéves hallgatók pandémia előtti és alatti bemeneti adatainak elemzése modern adattudományi eszközökkel </vt:lpstr>
      <vt:lpstr>Kérdésfeltevés</vt:lpstr>
      <vt:lpstr>Rendelkezésre álló adatok, tisztítás, előkészítés</vt:lpstr>
      <vt:lpstr>Adatfeltárás, ábrázolás</vt:lpstr>
      <vt:lpstr>Szórásdiagram példa (2019.)</vt:lpstr>
      <vt:lpstr>Szórásdiagram példa (2021.)</vt:lpstr>
      <vt:lpstr>Folyamatábrák (Sankey-diagramok)</vt:lpstr>
      <vt:lpstr>Sankey-ábra példa</vt:lpstr>
      <vt:lpstr>Sankey-ábra példák</vt:lpstr>
      <vt:lpstr>Klaszterezés</vt:lpstr>
      <vt:lpstr>Klaszterkép példa</vt:lpstr>
      <vt:lpstr>Prediktív analitika</vt:lpstr>
      <vt:lpstr>Implementálás</vt:lpstr>
      <vt:lpstr>Jegycsoport eredmények</vt:lpstr>
      <vt:lpstr>Változófontosságok</vt:lpstr>
      <vt:lpstr>Kumulált átlag eredmények</vt:lpstr>
      <vt:lpstr>Diszkusszió</vt:lpstr>
      <vt:lpstr>További célok</vt:lpstr>
      <vt:lpstr>Köszönjük szépen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BME vegyészmérnök hallgatók különböző felmérési eredményeinek vizsgálata, és esetleges lemorzsolódás prediktálása</dc:title>
  <dc:creator>Vlaszov Artúr</dc:creator>
  <cp:lastModifiedBy>Donat Köller</cp:lastModifiedBy>
  <cp:revision>38</cp:revision>
  <dcterms:created xsi:type="dcterms:W3CDTF">2022-01-13T10:17:55Z</dcterms:created>
  <dcterms:modified xsi:type="dcterms:W3CDTF">2022-11-15T19:13:08Z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0x010100E773987F6FCB234CAD7E1038ABAFFC34</vt:lpwstr>
  </property>
</Properties>
</file>