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5"/>
  </p:notes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  <p:sldId id="334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2" autoAdjust="0"/>
  </p:normalViewPr>
  <p:slideViewPr>
    <p:cSldViewPr snapToGrid="0">
      <p:cViewPr varScale="1">
        <p:scale>
          <a:sx n="62" d="100"/>
          <a:sy n="62" d="100"/>
        </p:scale>
        <p:origin x="792" y="7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1C7F-D8F1-43E1-AD44-5737A86CFC43}" type="datetimeFigureOut">
              <a:rPr lang="hu-HU" smtClean="0"/>
              <a:t>2022. 11. 16.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B5CB-5DE1-4EAD-B98D-446173F889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3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Sankey</a:t>
            </a:r>
            <a:r>
              <a:rPr lang="hu-HU" dirty="0"/>
              <a:t>-diagramok olyan folyamatábrák, amelyekben az ábrázolt folyamok szélessége arányos a megfelelő folyamértékekkel.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86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K-közép: inicializál k db középpontot, minden pontot ahhoz a középponthoz rendeli, amelyikhez a legközelebb van, majd a csoportok középpontjait </a:t>
            </a:r>
            <a:r>
              <a:rPr lang="hu-HU" dirty="0" err="1"/>
              <a:t>újraszámolja</a:t>
            </a:r>
            <a:r>
              <a:rPr lang="hu-HU"/>
              <a:t>. Dbscan</a:t>
            </a:r>
            <a:r>
              <a:rPr lang="hu-HU" dirty="0"/>
              <a:t>: sűrűség alapú, magpont: sűrű részben lévő pont, határpont: magponthoz közeli, de nem sűrű részben lévő pont, </a:t>
            </a:r>
            <a:r>
              <a:rPr lang="hu-HU" dirty="0" err="1"/>
              <a:t>outlier</a:t>
            </a:r>
            <a:r>
              <a:rPr lang="hu-HU" dirty="0"/>
              <a:t>: egyik sem a kettő közül.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37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-Tévesztési mátrixnál címkék jelentése</a:t>
            </a:r>
          </a:p>
          <a:p>
            <a:r>
              <a:rPr lang="hu-HU" dirty="0"/>
              <a:t>- Először metrika, aztán táblázat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07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… fontosságokat is kinyertük, amikre azért van szükség, mert </a:t>
            </a:r>
            <a:r>
              <a:rPr lang="hu-HU" dirty="0" err="1"/>
              <a:t>leiró</a:t>
            </a:r>
            <a:r>
              <a:rPr lang="hu-HU" dirty="0"/>
              <a:t> ábrákkal a korrelációk ugyan megfigyelhetőek, viszont a kauzalitás nem feltétlen. </a:t>
            </a:r>
          </a:p>
          <a:p>
            <a:r>
              <a:rPr lang="hu-HU" dirty="0"/>
              <a:t>Egyes változók mit jelentenek (kognitív eredmény = nyelvi eredmény)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15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Mérőszámok mik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3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</a:t>
            </a:r>
            <a:r>
              <a:rPr lang="hu-HU" sz="2000" b="1" dirty="0"/>
              <a:t>Ákos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br>
              <a:rPr lang="hu-HU" dirty="0"/>
            </a:b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javítható az eredmény PCA-</a:t>
            </a:r>
            <a:r>
              <a:rPr lang="hu-HU" dirty="0" err="1"/>
              <a:t>val</a:t>
            </a:r>
            <a:endParaRPr lang="hu-HU" dirty="0"/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  <p:pic>
        <p:nvPicPr>
          <p:cNvPr id="1028" name="Picture 4" descr="Nincs elérhető leírás.">
            <a:extLst>
              <a:ext uri="{FF2B5EF4-FFF2-40B4-BE49-F238E27FC236}">
                <a16:creationId xmlns:a16="http://schemas.microsoft.com/office/drawing/2014/main" id="{7F127673-BE87-5B68-5E22-0BCFC727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978534"/>
            <a:ext cx="2614611" cy="4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9288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0" y="337480"/>
            <a:ext cx="72263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7B24AD-2991-B769-BA83-CD66839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1" y="3910872"/>
            <a:ext cx="3286657" cy="269683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E2419F-A831-AC99-7E07-80A344819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8" y="3910872"/>
            <a:ext cx="3217143" cy="26968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0548ED-932F-290A-411A-CFFFED14F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6" y="1297219"/>
            <a:ext cx="2976746" cy="228647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4B2FBD-4990-F849-1067-239E966B2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9" y="1245080"/>
            <a:ext cx="2924541" cy="2349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108197" r="-20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208197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8"/>
                          <a:stretch>
                            <a:fillRect l="-500" t="-106452" r="-2025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8"/>
                          <a:stretch>
                            <a:fillRect l="-500" t="-209836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3E11D-D0DA-8958-2C8C-C089D2A86909}"/>
              </a:ext>
            </a:extLst>
          </p:cNvPr>
          <p:cNvCxnSpPr/>
          <p:nvPr/>
        </p:nvCxnSpPr>
        <p:spPr>
          <a:xfrm>
            <a:off x="342900" y="3759200"/>
            <a:ext cx="1170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1968C-E0D7-C481-CD77-BD070834CC58}"/>
              </a:ext>
            </a:extLst>
          </p:cNvPr>
          <p:cNvSpPr txBox="1"/>
          <p:nvPr/>
        </p:nvSpPr>
        <p:spPr>
          <a:xfrm>
            <a:off x="654410" y="146201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Lineáris regresszió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2BF3D-46EE-16D3-73EA-B3F0DA505BC8}"/>
              </a:ext>
            </a:extLst>
          </p:cNvPr>
          <p:cNvSpPr txBox="1"/>
          <p:nvPr/>
        </p:nvSpPr>
        <p:spPr>
          <a:xfrm>
            <a:off x="656448" y="416687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Gradient</a:t>
            </a:r>
            <a:r>
              <a:rPr lang="hu-HU" b="1" dirty="0"/>
              <a:t> </a:t>
            </a:r>
            <a:r>
              <a:rPr lang="hu-HU" b="1" dirty="0" err="1"/>
              <a:t>Tree</a:t>
            </a:r>
            <a:r>
              <a:rPr lang="hu-HU" b="1" dirty="0"/>
              <a:t> </a:t>
            </a:r>
            <a:r>
              <a:rPr lang="hu-HU" b="1" dirty="0" err="1"/>
              <a:t>Boosting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b="1" dirty="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matematika-nyelvi teszt eredményei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pontok,</a:t>
            </a:r>
            <a:br>
              <a:rPr lang="hu-HU" sz="2200" dirty="0"/>
            </a:br>
            <a:r>
              <a:rPr lang="hu-HU" sz="2200" dirty="0"/>
              <a:t>a többi változó jelentősége elenyésző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9920"/>
            <a:ext cx="10325000" cy="1442463"/>
          </a:xfrm>
        </p:spPr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2383"/>
            <a:ext cx="10325000" cy="3564436"/>
          </a:xfrm>
        </p:spPr>
        <p:txBody>
          <a:bodyPr/>
          <a:lstStyle/>
          <a:p>
            <a:endParaRPr lang="hu-HU" sz="2100" dirty="0"/>
          </a:p>
          <a:p>
            <a:r>
              <a:rPr lang="hu-HU" sz="2400" dirty="0"/>
              <a:t>Új változók és több adatpont hozzávételével teljesítmény javítása</a:t>
            </a:r>
          </a:p>
          <a:p>
            <a:r>
              <a:rPr lang="hu-HU" sz="2400" dirty="0"/>
              <a:t>Modellezési stratégiák bővítése</a:t>
            </a:r>
          </a:p>
          <a:p>
            <a:r>
              <a:rPr lang="hu-HU" sz="2400" dirty="0"/>
              <a:t>Eredmények egyetem- és hallgatóbarát felhasználása</a:t>
            </a:r>
          </a:p>
          <a:p>
            <a:r>
              <a:rPr lang="hu-HU" sz="2400" dirty="0"/>
              <a:t>Más típusú tanulmányi teszteken ugyanezen algoritmusok kipróbálása</a:t>
            </a:r>
          </a:p>
          <a:p>
            <a:r>
              <a:rPr lang="hu-HU" sz="2400" dirty="0"/>
              <a:t>Nemzetközi publikáció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b="1" dirty="0"/>
              <a:t>Örökzöld kérdés: </a:t>
            </a: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b="1" dirty="0"/>
              <a:t>Aktuális kérdés: </a:t>
            </a: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9393D-5213-11E8-EC18-01A089DF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6449"/>
            <a:ext cx="10325000" cy="1038257"/>
          </a:xfrm>
        </p:spPr>
        <p:txBody>
          <a:bodyPr/>
          <a:lstStyle/>
          <a:p>
            <a:r>
              <a:rPr lang="hu-HU" b="1" dirty="0"/>
              <a:t>Bírálati kérdéshez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A3994-B870-7EB2-6524-891EBC8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Több, mint egy éves kutatás</a:t>
            </a:r>
          </a:p>
          <a:p>
            <a:r>
              <a:rPr lang="hu-HU" sz="3200" dirty="0"/>
              <a:t>Jelentős adatelemzési tapasztalat</a:t>
            </a:r>
          </a:p>
          <a:p>
            <a:r>
              <a:rPr lang="hu-HU" sz="3200" dirty="0" err="1"/>
              <a:t>BSc</a:t>
            </a:r>
            <a:r>
              <a:rPr lang="hu-HU" sz="3200" dirty="0"/>
              <a:t> szakdolgozat és projektmunkák </a:t>
            </a:r>
          </a:p>
          <a:p>
            <a:r>
              <a:rPr lang="hu-HU" sz="3200" dirty="0" err="1"/>
              <a:t>HSDSLab</a:t>
            </a:r>
            <a:r>
              <a:rPr lang="hu-HU" sz="3200" dirty="0"/>
              <a:t>: szerződéses alkalmazottak</a:t>
            </a:r>
          </a:p>
        </p:txBody>
      </p:sp>
    </p:spTree>
    <p:extLst>
      <p:ext uri="{BB962C8B-B14F-4D97-AF65-F5344CB8AC3E}">
        <p14:creationId xmlns:p14="http://schemas.microsoft.com/office/powerpoint/2010/main" val="15764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 és </a:t>
            </a:r>
            <a:br>
              <a:rPr lang="hu-HU" dirty="0"/>
            </a:br>
            <a:r>
              <a:rPr lang="hu-HU" dirty="0"/>
              <a:t>összehasonlítása a két évben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645</Words>
  <Application>Microsoft Office PowerPoint</Application>
  <PresentationFormat>Szélesvásznú</PresentationFormat>
  <Paragraphs>136</Paragraphs>
  <Slides>20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  <vt:lpstr>Bírálati kérdéshez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45</cp:revision>
  <dcterms:created xsi:type="dcterms:W3CDTF">2022-01-13T10:17:55Z</dcterms:created>
  <dcterms:modified xsi:type="dcterms:W3CDTF">2022-11-16T16:29:54Z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