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93" r:id="rId6"/>
    <p:sldId id="295" r:id="rId7"/>
    <p:sldId id="296" r:id="rId8"/>
    <p:sldId id="312" r:id="rId9"/>
    <p:sldId id="309" r:id="rId10"/>
    <p:sldId id="305" r:id="rId11"/>
    <p:sldId id="313" r:id="rId12"/>
    <p:sldId id="300" r:id="rId13"/>
    <p:sldId id="302" r:id="rId14"/>
    <p:sldId id="303" r:id="rId15"/>
    <p:sldId id="314" r:id="rId16"/>
    <p:sldId id="315" r:id="rId17"/>
    <p:sldId id="316" r:id="rId18"/>
    <p:sldId id="307" r:id="rId19"/>
    <p:sldId id="306" r:id="rId20"/>
    <p:sldId id="308" r:id="rId21"/>
    <p:sldId id="310" r:id="rId22"/>
    <p:sldId id="289" r:id="rId23"/>
    <p:sldId id="301" r:id="rId24"/>
    <p:sldId id="311" r:id="rId25"/>
    <p:sldId id="270" r:id="rId26"/>
    <p:sldId id="271" r:id="rId27"/>
    <p:sldId id="257" r:id="rId28"/>
    <p:sldId id="278" r:id="rId29"/>
    <p:sldId id="279" r:id="rId30"/>
    <p:sldId id="276" r:id="rId31"/>
    <p:sldId id="259" r:id="rId32"/>
    <p:sldId id="260" r:id="rId33"/>
    <p:sldId id="261" r:id="rId34"/>
    <p:sldId id="280" r:id="rId35"/>
    <p:sldId id="281" r:id="rId36"/>
    <p:sldId id="282" r:id="rId37"/>
    <p:sldId id="283" r:id="rId38"/>
    <p:sldId id="265" r:id="rId39"/>
    <p:sldId id="304" r:id="rId40"/>
    <p:sldId id="272" r:id="rId41"/>
    <p:sldId id="273" r:id="rId42"/>
    <p:sldId id="274" r:id="rId43"/>
    <p:sldId id="286" r:id="rId44"/>
    <p:sldId id="275" r:id="rId45"/>
    <p:sldId id="269" r:id="rId46"/>
    <p:sldId id="284" r:id="rId47"/>
    <p:sldId id="285" r:id="rId48"/>
    <p:sldId id="287" r:id="rId49"/>
    <p:sldId id="288" r:id="rId50"/>
    <p:sldId id="290" r:id="rId51"/>
    <p:sldId id="262" r:id="rId52"/>
    <p:sldId id="263" r:id="rId53"/>
    <p:sldId id="264" r:id="rId54"/>
    <p:sldId id="292" r:id="rId55"/>
    <p:sldId id="267" r:id="rId56"/>
    <p:sldId id="268" r:id="rId5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112" d="100"/>
          <a:sy n="112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B0F6B-68E0-4338-AC7B-C8BCCD774D6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F26C17-055C-4CBE-AA24-852C75EDBE9B}">
      <dgm:prSet/>
      <dgm:spPr/>
      <dgm:t>
        <a:bodyPr/>
        <a:lstStyle/>
        <a:p>
          <a:r>
            <a:rPr lang="hu-HU" b="1" dirty="0" err="1"/>
            <a:t>Tokenizáció</a:t>
          </a:r>
          <a:endParaRPr lang="hu-HU" b="1" dirty="0"/>
        </a:p>
        <a:p>
          <a:r>
            <a:rPr lang="hu-HU" dirty="0"/>
            <a:t>(szóköz és központozás mentén)</a:t>
          </a:r>
          <a:endParaRPr lang="en-US" dirty="0"/>
        </a:p>
      </dgm:t>
    </dgm:pt>
    <dgm:pt modelId="{507C2A7B-F536-439D-B82B-18F7B7B1B6D6}" type="parTrans" cxnId="{E82E2DBD-D025-47FC-9E29-D08D9D9AD9B2}">
      <dgm:prSet/>
      <dgm:spPr/>
      <dgm:t>
        <a:bodyPr/>
        <a:lstStyle/>
        <a:p>
          <a:endParaRPr lang="en-US"/>
        </a:p>
      </dgm:t>
    </dgm:pt>
    <dgm:pt modelId="{736C0C93-002C-430D-B03D-1BB4613EE053}" type="sibTrans" cxnId="{E82E2DBD-D025-47FC-9E29-D08D9D9AD9B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BC418C-5FC1-43EF-9454-E04830259414}">
      <dgm:prSet/>
      <dgm:spPr/>
      <dgm:t>
        <a:bodyPr/>
        <a:lstStyle/>
        <a:p>
          <a:r>
            <a:rPr lang="hu-HU" b="1" dirty="0"/>
            <a:t>Szavak kisbetűs </a:t>
          </a:r>
          <a:r>
            <a:rPr lang="hu-HU" b="1" dirty="0" err="1"/>
            <a:t>fomára</a:t>
          </a:r>
          <a:r>
            <a:rPr lang="hu-HU" b="1" dirty="0"/>
            <a:t> hozása</a:t>
          </a:r>
          <a:endParaRPr lang="en-US" b="1" dirty="0"/>
        </a:p>
      </dgm:t>
    </dgm:pt>
    <dgm:pt modelId="{D4824AEB-BA39-4B43-A637-03A2722EF6D8}" type="parTrans" cxnId="{727360AD-5184-4B69-8156-E26ED6320B1F}">
      <dgm:prSet/>
      <dgm:spPr/>
      <dgm:t>
        <a:bodyPr/>
        <a:lstStyle/>
        <a:p>
          <a:endParaRPr lang="en-US"/>
        </a:p>
      </dgm:t>
    </dgm:pt>
    <dgm:pt modelId="{16E2574B-E286-45D2-8CEF-FBEA802D4603}" type="sibTrans" cxnId="{727360AD-5184-4B69-8156-E26ED6320B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993C5B-542F-4E9D-9F64-6D71C0CE77EA}">
      <dgm:prSet/>
      <dgm:spPr/>
      <dgm:t>
        <a:bodyPr/>
        <a:lstStyle/>
        <a:p>
          <a:r>
            <a:rPr lang="hu-HU" b="1" dirty="0"/>
            <a:t>”Stop-</a:t>
          </a:r>
          <a:r>
            <a:rPr lang="hu-HU" b="1" dirty="0" err="1"/>
            <a:t>word</a:t>
          </a:r>
          <a:r>
            <a:rPr lang="hu-HU" b="1" dirty="0"/>
            <a:t>” kiszűrés</a:t>
          </a:r>
        </a:p>
        <a:p>
          <a:r>
            <a:rPr lang="hu-HU" dirty="0"/>
            <a:t>(kötőszavak, névmások stb.)</a:t>
          </a:r>
          <a:endParaRPr lang="en-US" dirty="0"/>
        </a:p>
      </dgm:t>
    </dgm:pt>
    <dgm:pt modelId="{6152A54D-22BC-4D29-BB4F-C0F37B3C14B2}" type="parTrans" cxnId="{88A8EA35-E935-456E-BA0B-012ACFD5D82F}">
      <dgm:prSet/>
      <dgm:spPr/>
      <dgm:t>
        <a:bodyPr/>
        <a:lstStyle/>
        <a:p>
          <a:endParaRPr lang="en-US"/>
        </a:p>
      </dgm:t>
    </dgm:pt>
    <dgm:pt modelId="{CBDE6D0B-3D97-42F1-84A1-D55A3917FB59}" type="sibTrans" cxnId="{88A8EA35-E935-456E-BA0B-012ACFD5D82F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D6395B12-9DF0-4DAA-A078-C980B4A88BA5}">
      <dgm:prSet/>
      <dgm:spPr/>
      <dgm:t>
        <a:bodyPr/>
        <a:lstStyle/>
        <a:p>
          <a:r>
            <a:rPr lang="hu-HU" b="1" dirty="0"/>
            <a:t>ASCII kódolás</a:t>
          </a:r>
        </a:p>
        <a:p>
          <a:r>
            <a:rPr lang="hu-HU" dirty="0"/>
            <a:t>(Málaga ugyanaz mint Malaga)</a:t>
          </a:r>
          <a:endParaRPr lang="en-US" dirty="0"/>
        </a:p>
      </dgm:t>
    </dgm:pt>
    <dgm:pt modelId="{25CA5BCF-E448-4A32-8571-BBC1DA74F964}" type="parTrans" cxnId="{24D961C7-DF00-4C88-A7D6-650640365579}">
      <dgm:prSet/>
      <dgm:spPr/>
      <dgm:t>
        <a:bodyPr/>
        <a:lstStyle/>
        <a:p>
          <a:endParaRPr lang="en-US"/>
        </a:p>
      </dgm:t>
    </dgm:pt>
    <dgm:pt modelId="{C756086A-B00E-42F8-8515-19E3E4A63C5D}" type="sibTrans" cxnId="{24D961C7-DF00-4C88-A7D6-65064036557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FA83ABC-C842-4138-8413-1FECC2A1FBE2}">
      <dgm:prSet/>
      <dgm:spPr/>
      <dgm:t>
        <a:bodyPr/>
        <a:lstStyle/>
        <a:p>
          <a:r>
            <a:rPr lang="hu-HU" b="1" dirty="0"/>
            <a:t>Lemmatizálás</a:t>
          </a:r>
        </a:p>
        <a:p>
          <a:r>
            <a:rPr lang="hu-HU" dirty="0"/>
            <a:t>(szótőre visszabontás)</a:t>
          </a:r>
          <a:endParaRPr lang="en-US" dirty="0"/>
        </a:p>
      </dgm:t>
    </dgm:pt>
    <dgm:pt modelId="{FD5B3B0D-4B63-43D8-BB71-C4E284911A6B}" type="parTrans" cxnId="{9E6AA75E-E66A-4215-9526-7725A5265563}">
      <dgm:prSet/>
      <dgm:spPr/>
      <dgm:t>
        <a:bodyPr/>
        <a:lstStyle/>
        <a:p>
          <a:endParaRPr lang="en-US"/>
        </a:p>
      </dgm:t>
    </dgm:pt>
    <dgm:pt modelId="{8AF75C19-0D15-4CE7-982A-BF3025ADDEDF}" type="sibTrans" cxnId="{9E6AA75E-E66A-4215-9526-7725A526556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19FEB03-5AC8-4DEE-8B6E-A03560203C13}" type="pres">
      <dgm:prSet presAssocID="{E96B0F6B-68E0-4338-AC7B-C8BCCD774D60}" presName="Name0" presStyleCnt="0">
        <dgm:presLayoutVars>
          <dgm:animLvl val="lvl"/>
          <dgm:resizeHandles val="exact"/>
        </dgm:presLayoutVars>
      </dgm:prSet>
      <dgm:spPr/>
    </dgm:pt>
    <dgm:pt modelId="{FCAD700E-E465-48F3-A497-30867A295498}" type="pres">
      <dgm:prSet presAssocID="{D1F26C17-055C-4CBE-AA24-852C75EDBE9B}" presName="compositeNode" presStyleCnt="0">
        <dgm:presLayoutVars>
          <dgm:bulletEnabled val="1"/>
        </dgm:presLayoutVars>
      </dgm:prSet>
      <dgm:spPr/>
    </dgm:pt>
    <dgm:pt modelId="{7B7431A6-5BA5-4210-A8B3-02EDFB855AC7}" type="pres">
      <dgm:prSet presAssocID="{D1F26C17-055C-4CBE-AA24-852C75EDBE9B}" presName="bgRect" presStyleLbl="alignNode1" presStyleIdx="0" presStyleCnt="5"/>
      <dgm:spPr/>
    </dgm:pt>
    <dgm:pt modelId="{5D74CBA6-1477-4042-B505-C32544F06BA0}" type="pres">
      <dgm:prSet presAssocID="{736C0C93-002C-430D-B03D-1BB4613EE05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3B044F1-8F77-46AB-9EA3-A4A6C6069959}" type="pres">
      <dgm:prSet presAssocID="{D1F26C17-055C-4CBE-AA24-852C75EDBE9B}" presName="nodeRect" presStyleLbl="alignNode1" presStyleIdx="0" presStyleCnt="5">
        <dgm:presLayoutVars>
          <dgm:bulletEnabled val="1"/>
        </dgm:presLayoutVars>
      </dgm:prSet>
      <dgm:spPr/>
    </dgm:pt>
    <dgm:pt modelId="{FAE75251-F76D-4BEC-B59F-722A0897F2CB}" type="pres">
      <dgm:prSet presAssocID="{736C0C93-002C-430D-B03D-1BB4613EE053}" presName="sibTrans" presStyleCnt="0"/>
      <dgm:spPr/>
    </dgm:pt>
    <dgm:pt modelId="{D701645B-9EAE-4877-91FE-0DB0F5762867}" type="pres">
      <dgm:prSet presAssocID="{96BC418C-5FC1-43EF-9454-E04830259414}" presName="compositeNode" presStyleCnt="0">
        <dgm:presLayoutVars>
          <dgm:bulletEnabled val="1"/>
        </dgm:presLayoutVars>
      </dgm:prSet>
      <dgm:spPr/>
    </dgm:pt>
    <dgm:pt modelId="{FF5B46D8-AC8D-4227-9538-0A405B46805D}" type="pres">
      <dgm:prSet presAssocID="{96BC418C-5FC1-43EF-9454-E04830259414}" presName="bgRect" presStyleLbl="alignNode1" presStyleIdx="1" presStyleCnt="5"/>
      <dgm:spPr/>
    </dgm:pt>
    <dgm:pt modelId="{3E17E613-D98F-4CF5-9D54-3BD185EBD322}" type="pres">
      <dgm:prSet presAssocID="{16E2574B-E286-45D2-8CEF-FBEA802D460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D5B15CA-5EB2-4622-BA1E-C12EEB5C66CC}" type="pres">
      <dgm:prSet presAssocID="{96BC418C-5FC1-43EF-9454-E04830259414}" presName="nodeRect" presStyleLbl="alignNode1" presStyleIdx="1" presStyleCnt="5">
        <dgm:presLayoutVars>
          <dgm:bulletEnabled val="1"/>
        </dgm:presLayoutVars>
      </dgm:prSet>
      <dgm:spPr/>
    </dgm:pt>
    <dgm:pt modelId="{1297F9A0-E45A-4F95-9D10-791307D76796}" type="pres">
      <dgm:prSet presAssocID="{16E2574B-E286-45D2-8CEF-FBEA802D4603}" presName="sibTrans" presStyleCnt="0"/>
      <dgm:spPr/>
    </dgm:pt>
    <dgm:pt modelId="{EAA95785-DED2-4851-912F-AA3FCDFBC0B5}" type="pres">
      <dgm:prSet presAssocID="{79993C5B-542F-4E9D-9F64-6D71C0CE77EA}" presName="compositeNode" presStyleCnt="0">
        <dgm:presLayoutVars>
          <dgm:bulletEnabled val="1"/>
        </dgm:presLayoutVars>
      </dgm:prSet>
      <dgm:spPr/>
    </dgm:pt>
    <dgm:pt modelId="{7278B47A-15F7-4FE1-AB1B-DECF1593371D}" type="pres">
      <dgm:prSet presAssocID="{79993C5B-542F-4E9D-9F64-6D71C0CE77EA}" presName="bgRect" presStyleLbl="alignNode1" presStyleIdx="2" presStyleCnt="5"/>
      <dgm:spPr/>
    </dgm:pt>
    <dgm:pt modelId="{82A1BDE0-F921-48C6-B7D6-0BCC20D1CA26}" type="pres">
      <dgm:prSet presAssocID="{CBDE6D0B-3D97-42F1-84A1-D55A3917FB5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3909E51-64F1-4115-9DE8-2659F296BB68}" type="pres">
      <dgm:prSet presAssocID="{79993C5B-542F-4E9D-9F64-6D71C0CE77EA}" presName="nodeRect" presStyleLbl="alignNode1" presStyleIdx="2" presStyleCnt="5">
        <dgm:presLayoutVars>
          <dgm:bulletEnabled val="1"/>
        </dgm:presLayoutVars>
      </dgm:prSet>
      <dgm:spPr/>
    </dgm:pt>
    <dgm:pt modelId="{1F7CA53D-E6C0-41A6-9010-4FB25FB326E3}" type="pres">
      <dgm:prSet presAssocID="{CBDE6D0B-3D97-42F1-84A1-D55A3917FB59}" presName="sibTrans" presStyleCnt="0"/>
      <dgm:spPr/>
    </dgm:pt>
    <dgm:pt modelId="{5FFC9CBC-BA0A-440F-9055-FECC7FCFFB9A}" type="pres">
      <dgm:prSet presAssocID="{D6395B12-9DF0-4DAA-A078-C980B4A88BA5}" presName="compositeNode" presStyleCnt="0">
        <dgm:presLayoutVars>
          <dgm:bulletEnabled val="1"/>
        </dgm:presLayoutVars>
      </dgm:prSet>
      <dgm:spPr/>
    </dgm:pt>
    <dgm:pt modelId="{D73DC742-48AA-4EF4-944D-E2948F47828E}" type="pres">
      <dgm:prSet presAssocID="{D6395B12-9DF0-4DAA-A078-C980B4A88BA5}" presName="bgRect" presStyleLbl="alignNode1" presStyleIdx="3" presStyleCnt="5"/>
      <dgm:spPr/>
    </dgm:pt>
    <dgm:pt modelId="{D848D412-F37E-46E3-A7FB-10A9A5719791}" type="pres">
      <dgm:prSet presAssocID="{C756086A-B00E-42F8-8515-19E3E4A63C5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43D3AA4-3363-4A3E-81B7-3BD7319862D3}" type="pres">
      <dgm:prSet presAssocID="{D6395B12-9DF0-4DAA-A078-C980B4A88BA5}" presName="nodeRect" presStyleLbl="alignNode1" presStyleIdx="3" presStyleCnt="5">
        <dgm:presLayoutVars>
          <dgm:bulletEnabled val="1"/>
        </dgm:presLayoutVars>
      </dgm:prSet>
      <dgm:spPr/>
    </dgm:pt>
    <dgm:pt modelId="{A4DBE047-D98A-4524-B728-96FDFDD3549F}" type="pres">
      <dgm:prSet presAssocID="{C756086A-B00E-42F8-8515-19E3E4A63C5D}" presName="sibTrans" presStyleCnt="0"/>
      <dgm:spPr/>
    </dgm:pt>
    <dgm:pt modelId="{0638806B-FA23-4C07-B167-F5D07FD8DC51}" type="pres">
      <dgm:prSet presAssocID="{FFA83ABC-C842-4138-8413-1FECC2A1FBE2}" presName="compositeNode" presStyleCnt="0">
        <dgm:presLayoutVars>
          <dgm:bulletEnabled val="1"/>
        </dgm:presLayoutVars>
      </dgm:prSet>
      <dgm:spPr/>
    </dgm:pt>
    <dgm:pt modelId="{42BDED07-7A46-42AA-9D0A-C2F0DFF2B7F6}" type="pres">
      <dgm:prSet presAssocID="{FFA83ABC-C842-4138-8413-1FECC2A1FBE2}" presName="bgRect" presStyleLbl="alignNode1" presStyleIdx="4" presStyleCnt="5"/>
      <dgm:spPr/>
    </dgm:pt>
    <dgm:pt modelId="{AA0530EF-B6CD-484E-B5B6-52AA7C79233B}" type="pres">
      <dgm:prSet presAssocID="{8AF75C19-0D15-4CE7-982A-BF3025ADDED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178B4D0-B53F-46DD-9426-93749502C9CA}" type="pres">
      <dgm:prSet presAssocID="{FFA83ABC-C842-4138-8413-1FECC2A1FBE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D384A06-C6F0-4A00-92EA-DA0E9F63E13C}" type="presOf" srcId="{79993C5B-542F-4E9D-9F64-6D71C0CE77EA}" destId="{7278B47A-15F7-4FE1-AB1B-DECF1593371D}" srcOrd="0" destOrd="0" presId="urn:microsoft.com/office/officeart/2016/7/layout/LinearBlockProcessNumbered"/>
    <dgm:cxn modelId="{F0620C17-3D4C-40D0-B7CF-74454D44B687}" type="presOf" srcId="{D1F26C17-055C-4CBE-AA24-852C75EDBE9B}" destId="{83B044F1-8F77-46AB-9EA3-A4A6C6069959}" srcOrd="1" destOrd="0" presId="urn:microsoft.com/office/officeart/2016/7/layout/LinearBlockProcessNumbered"/>
    <dgm:cxn modelId="{3168722F-0900-433F-8A4B-241D58F1923A}" type="presOf" srcId="{79993C5B-542F-4E9D-9F64-6D71C0CE77EA}" destId="{73909E51-64F1-4115-9DE8-2659F296BB68}" srcOrd="1" destOrd="0" presId="urn:microsoft.com/office/officeart/2016/7/layout/LinearBlockProcessNumbered"/>
    <dgm:cxn modelId="{88A8EA35-E935-456E-BA0B-012ACFD5D82F}" srcId="{E96B0F6B-68E0-4338-AC7B-C8BCCD774D60}" destId="{79993C5B-542F-4E9D-9F64-6D71C0CE77EA}" srcOrd="2" destOrd="0" parTransId="{6152A54D-22BC-4D29-BB4F-C0F37B3C14B2}" sibTransId="{CBDE6D0B-3D97-42F1-84A1-D55A3917FB59}"/>
    <dgm:cxn modelId="{9BA52636-572D-4C41-85B2-655D191D66DA}" type="presOf" srcId="{96BC418C-5FC1-43EF-9454-E04830259414}" destId="{FF5B46D8-AC8D-4227-9538-0A405B46805D}" srcOrd="0" destOrd="0" presId="urn:microsoft.com/office/officeart/2016/7/layout/LinearBlockProcessNumbered"/>
    <dgm:cxn modelId="{9E6AA75E-E66A-4215-9526-7725A5265563}" srcId="{E96B0F6B-68E0-4338-AC7B-C8BCCD774D60}" destId="{FFA83ABC-C842-4138-8413-1FECC2A1FBE2}" srcOrd="4" destOrd="0" parTransId="{FD5B3B0D-4B63-43D8-BB71-C4E284911A6B}" sibTransId="{8AF75C19-0D15-4CE7-982A-BF3025ADDEDF}"/>
    <dgm:cxn modelId="{C521DA42-98B1-42E1-9D52-ACB85423EC62}" type="presOf" srcId="{8AF75C19-0D15-4CE7-982A-BF3025ADDEDF}" destId="{AA0530EF-B6CD-484E-B5B6-52AA7C79233B}" srcOrd="0" destOrd="0" presId="urn:microsoft.com/office/officeart/2016/7/layout/LinearBlockProcessNumbered"/>
    <dgm:cxn modelId="{9A26A246-C18E-41E7-B748-1C77552D15A6}" type="presOf" srcId="{D6395B12-9DF0-4DAA-A078-C980B4A88BA5}" destId="{643D3AA4-3363-4A3E-81B7-3BD7319862D3}" srcOrd="1" destOrd="0" presId="urn:microsoft.com/office/officeart/2016/7/layout/LinearBlockProcessNumbered"/>
    <dgm:cxn modelId="{33CE4647-87C9-454F-BED8-065EBE00A148}" type="presOf" srcId="{D1F26C17-055C-4CBE-AA24-852C75EDBE9B}" destId="{7B7431A6-5BA5-4210-A8B3-02EDFB855AC7}" srcOrd="0" destOrd="0" presId="urn:microsoft.com/office/officeart/2016/7/layout/LinearBlockProcessNumbered"/>
    <dgm:cxn modelId="{E528B347-481A-4354-A415-A78FA79A370D}" type="presOf" srcId="{D6395B12-9DF0-4DAA-A078-C980B4A88BA5}" destId="{D73DC742-48AA-4EF4-944D-E2948F47828E}" srcOrd="0" destOrd="0" presId="urn:microsoft.com/office/officeart/2016/7/layout/LinearBlockProcessNumbered"/>
    <dgm:cxn modelId="{03353569-0B31-4E5E-B53D-FF1AE0816565}" type="presOf" srcId="{736C0C93-002C-430D-B03D-1BB4613EE053}" destId="{5D74CBA6-1477-4042-B505-C32544F06BA0}" srcOrd="0" destOrd="0" presId="urn:microsoft.com/office/officeart/2016/7/layout/LinearBlockProcessNumbered"/>
    <dgm:cxn modelId="{5868A253-5C23-42A8-A689-F6A5C60D27DA}" type="presOf" srcId="{CBDE6D0B-3D97-42F1-84A1-D55A3917FB59}" destId="{82A1BDE0-F921-48C6-B7D6-0BCC20D1CA26}" srcOrd="0" destOrd="0" presId="urn:microsoft.com/office/officeart/2016/7/layout/LinearBlockProcessNumbered"/>
    <dgm:cxn modelId="{20C16879-30CF-4F86-9BF1-45F0068CCFC9}" type="presOf" srcId="{FFA83ABC-C842-4138-8413-1FECC2A1FBE2}" destId="{42BDED07-7A46-42AA-9D0A-C2F0DFF2B7F6}" srcOrd="0" destOrd="0" presId="urn:microsoft.com/office/officeart/2016/7/layout/LinearBlockProcessNumbered"/>
    <dgm:cxn modelId="{E4D61593-52FB-4985-A878-35074DDC1A1A}" type="presOf" srcId="{96BC418C-5FC1-43EF-9454-E04830259414}" destId="{BD5B15CA-5EB2-4622-BA1E-C12EEB5C66CC}" srcOrd="1" destOrd="0" presId="urn:microsoft.com/office/officeart/2016/7/layout/LinearBlockProcessNumbered"/>
    <dgm:cxn modelId="{50769A9B-9BF8-4D26-89A9-8190700A8FCC}" type="presOf" srcId="{E96B0F6B-68E0-4338-AC7B-C8BCCD774D60}" destId="{E19FEB03-5AC8-4DEE-8B6E-A03560203C13}" srcOrd="0" destOrd="0" presId="urn:microsoft.com/office/officeart/2016/7/layout/LinearBlockProcessNumbered"/>
    <dgm:cxn modelId="{727360AD-5184-4B69-8156-E26ED6320B1F}" srcId="{E96B0F6B-68E0-4338-AC7B-C8BCCD774D60}" destId="{96BC418C-5FC1-43EF-9454-E04830259414}" srcOrd="1" destOrd="0" parTransId="{D4824AEB-BA39-4B43-A637-03A2722EF6D8}" sibTransId="{16E2574B-E286-45D2-8CEF-FBEA802D4603}"/>
    <dgm:cxn modelId="{E82E2DBD-D025-47FC-9E29-D08D9D9AD9B2}" srcId="{E96B0F6B-68E0-4338-AC7B-C8BCCD774D60}" destId="{D1F26C17-055C-4CBE-AA24-852C75EDBE9B}" srcOrd="0" destOrd="0" parTransId="{507C2A7B-F536-439D-B82B-18F7B7B1B6D6}" sibTransId="{736C0C93-002C-430D-B03D-1BB4613EE053}"/>
    <dgm:cxn modelId="{50DA7EC0-5B37-406C-94DB-AAD747A9912B}" type="presOf" srcId="{16E2574B-E286-45D2-8CEF-FBEA802D4603}" destId="{3E17E613-D98F-4CF5-9D54-3BD185EBD322}" srcOrd="0" destOrd="0" presId="urn:microsoft.com/office/officeart/2016/7/layout/LinearBlockProcessNumbered"/>
    <dgm:cxn modelId="{24D961C7-DF00-4C88-A7D6-650640365579}" srcId="{E96B0F6B-68E0-4338-AC7B-C8BCCD774D60}" destId="{D6395B12-9DF0-4DAA-A078-C980B4A88BA5}" srcOrd="3" destOrd="0" parTransId="{25CA5BCF-E448-4A32-8571-BBC1DA74F964}" sibTransId="{C756086A-B00E-42F8-8515-19E3E4A63C5D}"/>
    <dgm:cxn modelId="{247F99CD-93AA-4F78-BB14-B114E2AAED5D}" type="presOf" srcId="{C756086A-B00E-42F8-8515-19E3E4A63C5D}" destId="{D848D412-F37E-46E3-A7FB-10A9A5719791}" srcOrd="0" destOrd="0" presId="urn:microsoft.com/office/officeart/2016/7/layout/LinearBlockProcessNumbered"/>
    <dgm:cxn modelId="{9B3820D5-275D-4C73-89F1-2937B37938BC}" type="presOf" srcId="{FFA83ABC-C842-4138-8413-1FECC2A1FBE2}" destId="{4178B4D0-B53F-46DD-9426-93749502C9CA}" srcOrd="1" destOrd="0" presId="urn:microsoft.com/office/officeart/2016/7/layout/LinearBlockProcessNumbered"/>
    <dgm:cxn modelId="{8D6AE811-363A-47B4-B88D-A81D94E90FDC}" type="presParOf" srcId="{E19FEB03-5AC8-4DEE-8B6E-A03560203C13}" destId="{FCAD700E-E465-48F3-A497-30867A295498}" srcOrd="0" destOrd="0" presId="urn:microsoft.com/office/officeart/2016/7/layout/LinearBlockProcessNumbered"/>
    <dgm:cxn modelId="{D27C4F1B-952C-447E-B9CA-A71D89381208}" type="presParOf" srcId="{FCAD700E-E465-48F3-A497-30867A295498}" destId="{7B7431A6-5BA5-4210-A8B3-02EDFB855AC7}" srcOrd="0" destOrd="0" presId="urn:microsoft.com/office/officeart/2016/7/layout/LinearBlockProcessNumbered"/>
    <dgm:cxn modelId="{5959A88F-0C23-4410-81FE-151B3DC77875}" type="presParOf" srcId="{FCAD700E-E465-48F3-A497-30867A295498}" destId="{5D74CBA6-1477-4042-B505-C32544F06BA0}" srcOrd="1" destOrd="0" presId="urn:microsoft.com/office/officeart/2016/7/layout/LinearBlockProcessNumbered"/>
    <dgm:cxn modelId="{8E96C80A-EA26-4CE2-B12B-365915D3C45C}" type="presParOf" srcId="{FCAD700E-E465-48F3-A497-30867A295498}" destId="{83B044F1-8F77-46AB-9EA3-A4A6C6069959}" srcOrd="2" destOrd="0" presId="urn:microsoft.com/office/officeart/2016/7/layout/LinearBlockProcessNumbered"/>
    <dgm:cxn modelId="{805980A2-5AC6-400D-9108-D76C03C1B22D}" type="presParOf" srcId="{E19FEB03-5AC8-4DEE-8B6E-A03560203C13}" destId="{FAE75251-F76D-4BEC-B59F-722A0897F2CB}" srcOrd="1" destOrd="0" presId="urn:microsoft.com/office/officeart/2016/7/layout/LinearBlockProcessNumbered"/>
    <dgm:cxn modelId="{4BB5A7AE-77CE-48D2-820E-2CB696FBA51E}" type="presParOf" srcId="{E19FEB03-5AC8-4DEE-8B6E-A03560203C13}" destId="{D701645B-9EAE-4877-91FE-0DB0F5762867}" srcOrd="2" destOrd="0" presId="urn:microsoft.com/office/officeart/2016/7/layout/LinearBlockProcessNumbered"/>
    <dgm:cxn modelId="{5FD0C735-52B6-4B32-9355-96793473CA52}" type="presParOf" srcId="{D701645B-9EAE-4877-91FE-0DB0F5762867}" destId="{FF5B46D8-AC8D-4227-9538-0A405B46805D}" srcOrd="0" destOrd="0" presId="urn:microsoft.com/office/officeart/2016/7/layout/LinearBlockProcessNumbered"/>
    <dgm:cxn modelId="{F12A8D69-B6E9-4023-9074-B413A64A8E43}" type="presParOf" srcId="{D701645B-9EAE-4877-91FE-0DB0F5762867}" destId="{3E17E613-D98F-4CF5-9D54-3BD185EBD322}" srcOrd="1" destOrd="0" presId="urn:microsoft.com/office/officeart/2016/7/layout/LinearBlockProcessNumbered"/>
    <dgm:cxn modelId="{ABC70780-5BA4-4B45-9735-EDFD632DD2E1}" type="presParOf" srcId="{D701645B-9EAE-4877-91FE-0DB0F5762867}" destId="{BD5B15CA-5EB2-4622-BA1E-C12EEB5C66CC}" srcOrd="2" destOrd="0" presId="urn:microsoft.com/office/officeart/2016/7/layout/LinearBlockProcessNumbered"/>
    <dgm:cxn modelId="{C73FF2E0-4697-4FB4-AF27-6FCFB103B627}" type="presParOf" srcId="{E19FEB03-5AC8-4DEE-8B6E-A03560203C13}" destId="{1297F9A0-E45A-4F95-9D10-791307D76796}" srcOrd="3" destOrd="0" presId="urn:microsoft.com/office/officeart/2016/7/layout/LinearBlockProcessNumbered"/>
    <dgm:cxn modelId="{4248171F-82A2-4B1D-AC2A-EC5DC4D93B65}" type="presParOf" srcId="{E19FEB03-5AC8-4DEE-8B6E-A03560203C13}" destId="{EAA95785-DED2-4851-912F-AA3FCDFBC0B5}" srcOrd="4" destOrd="0" presId="urn:microsoft.com/office/officeart/2016/7/layout/LinearBlockProcessNumbered"/>
    <dgm:cxn modelId="{3CBA190A-2474-46CA-AFE5-F286C57565CE}" type="presParOf" srcId="{EAA95785-DED2-4851-912F-AA3FCDFBC0B5}" destId="{7278B47A-15F7-4FE1-AB1B-DECF1593371D}" srcOrd="0" destOrd="0" presId="urn:microsoft.com/office/officeart/2016/7/layout/LinearBlockProcessNumbered"/>
    <dgm:cxn modelId="{8D2D6B80-6DC9-4504-8B2E-4E9887B67642}" type="presParOf" srcId="{EAA95785-DED2-4851-912F-AA3FCDFBC0B5}" destId="{82A1BDE0-F921-48C6-B7D6-0BCC20D1CA26}" srcOrd="1" destOrd="0" presId="urn:microsoft.com/office/officeart/2016/7/layout/LinearBlockProcessNumbered"/>
    <dgm:cxn modelId="{3298A87F-7622-4FEE-B491-2980EBB267FC}" type="presParOf" srcId="{EAA95785-DED2-4851-912F-AA3FCDFBC0B5}" destId="{73909E51-64F1-4115-9DE8-2659F296BB68}" srcOrd="2" destOrd="0" presId="urn:microsoft.com/office/officeart/2016/7/layout/LinearBlockProcessNumbered"/>
    <dgm:cxn modelId="{EF4DE76F-FB49-46D6-8E35-B4ECCBBDB8B5}" type="presParOf" srcId="{E19FEB03-5AC8-4DEE-8B6E-A03560203C13}" destId="{1F7CA53D-E6C0-41A6-9010-4FB25FB326E3}" srcOrd="5" destOrd="0" presId="urn:microsoft.com/office/officeart/2016/7/layout/LinearBlockProcessNumbered"/>
    <dgm:cxn modelId="{C58B7D41-BF72-4E03-B896-A76F32E8F78C}" type="presParOf" srcId="{E19FEB03-5AC8-4DEE-8B6E-A03560203C13}" destId="{5FFC9CBC-BA0A-440F-9055-FECC7FCFFB9A}" srcOrd="6" destOrd="0" presId="urn:microsoft.com/office/officeart/2016/7/layout/LinearBlockProcessNumbered"/>
    <dgm:cxn modelId="{5F97024F-D488-445C-A8F6-B0CB1FD4826A}" type="presParOf" srcId="{5FFC9CBC-BA0A-440F-9055-FECC7FCFFB9A}" destId="{D73DC742-48AA-4EF4-944D-E2948F47828E}" srcOrd="0" destOrd="0" presId="urn:microsoft.com/office/officeart/2016/7/layout/LinearBlockProcessNumbered"/>
    <dgm:cxn modelId="{E812889B-EDC1-46B9-9FDE-9B5438C0DFE2}" type="presParOf" srcId="{5FFC9CBC-BA0A-440F-9055-FECC7FCFFB9A}" destId="{D848D412-F37E-46E3-A7FB-10A9A5719791}" srcOrd="1" destOrd="0" presId="urn:microsoft.com/office/officeart/2016/7/layout/LinearBlockProcessNumbered"/>
    <dgm:cxn modelId="{3AB99F04-503C-4581-A2A8-A0E33013CED2}" type="presParOf" srcId="{5FFC9CBC-BA0A-440F-9055-FECC7FCFFB9A}" destId="{643D3AA4-3363-4A3E-81B7-3BD7319862D3}" srcOrd="2" destOrd="0" presId="urn:microsoft.com/office/officeart/2016/7/layout/LinearBlockProcessNumbered"/>
    <dgm:cxn modelId="{74583C44-4041-4FC8-9C12-CEACF72A6784}" type="presParOf" srcId="{E19FEB03-5AC8-4DEE-8B6E-A03560203C13}" destId="{A4DBE047-D98A-4524-B728-96FDFDD3549F}" srcOrd="7" destOrd="0" presId="urn:microsoft.com/office/officeart/2016/7/layout/LinearBlockProcessNumbered"/>
    <dgm:cxn modelId="{7FF84037-9A8E-4EC1-A59D-BB0AC02AB0EC}" type="presParOf" srcId="{E19FEB03-5AC8-4DEE-8B6E-A03560203C13}" destId="{0638806B-FA23-4C07-B167-F5D07FD8DC51}" srcOrd="8" destOrd="0" presId="urn:microsoft.com/office/officeart/2016/7/layout/LinearBlockProcessNumbered"/>
    <dgm:cxn modelId="{81EFD5FD-8F57-4F85-BFC6-1FF3FD16A04A}" type="presParOf" srcId="{0638806B-FA23-4C07-B167-F5D07FD8DC51}" destId="{42BDED07-7A46-42AA-9D0A-C2F0DFF2B7F6}" srcOrd="0" destOrd="0" presId="urn:microsoft.com/office/officeart/2016/7/layout/LinearBlockProcessNumbered"/>
    <dgm:cxn modelId="{407A0D77-9B3B-4814-A1CB-A4BD491C1072}" type="presParOf" srcId="{0638806B-FA23-4C07-B167-F5D07FD8DC51}" destId="{AA0530EF-B6CD-484E-B5B6-52AA7C79233B}" srcOrd="1" destOrd="0" presId="urn:microsoft.com/office/officeart/2016/7/layout/LinearBlockProcessNumbered"/>
    <dgm:cxn modelId="{964056A6-AEF8-4413-9C70-C6ACA0213E49}" type="presParOf" srcId="{0638806B-FA23-4C07-B167-F5D07FD8DC51}" destId="{4178B4D0-B53F-46DD-9426-93749502C9C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31A6-5BA5-4210-A8B3-02EDFB855AC7}">
      <dsp:nvSpPr>
        <dsp:cNvPr id="0" name=""/>
        <dsp:cNvSpPr/>
      </dsp:nvSpPr>
      <dsp:spPr>
        <a:xfrm>
          <a:off x="6201" y="465557"/>
          <a:ext cx="1938477" cy="2326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 err="1"/>
            <a:t>Tokenizáció</a:t>
          </a:r>
          <a:endParaRPr lang="hu-HU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(szóköz és központozás mentén)</a:t>
          </a:r>
          <a:endParaRPr lang="en-US" sz="1700" kern="1200" dirty="0"/>
        </a:p>
      </dsp:txBody>
      <dsp:txXfrm>
        <a:off x="6201" y="1396026"/>
        <a:ext cx="1938477" cy="1395703"/>
      </dsp:txXfrm>
    </dsp:sp>
    <dsp:sp modelId="{5D74CBA6-1477-4042-B505-C32544F06BA0}">
      <dsp:nvSpPr>
        <dsp:cNvPr id="0" name=""/>
        <dsp:cNvSpPr/>
      </dsp:nvSpPr>
      <dsp:spPr>
        <a:xfrm>
          <a:off x="620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201" y="465557"/>
        <a:ext cx="1938477" cy="930468"/>
      </dsp:txXfrm>
    </dsp:sp>
    <dsp:sp modelId="{FF5B46D8-AC8D-4227-9538-0A405B46805D}">
      <dsp:nvSpPr>
        <dsp:cNvPr id="0" name=""/>
        <dsp:cNvSpPr/>
      </dsp:nvSpPr>
      <dsp:spPr>
        <a:xfrm>
          <a:off x="2099756" y="465557"/>
          <a:ext cx="1938477" cy="2326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Szavak kisbetűs </a:t>
          </a:r>
          <a:r>
            <a:rPr lang="hu-HU" sz="1700" b="1" kern="1200" dirty="0" err="1"/>
            <a:t>fomára</a:t>
          </a:r>
          <a:r>
            <a:rPr lang="hu-HU" sz="1700" b="1" kern="1200" dirty="0"/>
            <a:t> hozása</a:t>
          </a:r>
          <a:endParaRPr lang="en-US" sz="1700" b="1" kern="1200" dirty="0"/>
        </a:p>
      </dsp:txBody>
      <dsp:txXfrm>
        <a:off x="2099756" y="1396026"/>
        <a:ext cx="1938477" cy="1395703"/>
      </dsp:txXfrm>
    </dsp:sp>
    <dsp:sp modelId="{3E17E613-D98F-4CF5-9D54-3BD185EBD322}">
      <dsp:nvSpPr>
        <dsp:cNvPr id="0" name=""/>
        <dsp:cNvSpPr/>
      </dsp:nvSpPr>
      <dsp:spPr>
        <a:xfrm>
          <a:off x="2099756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099756" y="465557"/>
        <a:ext cx="1938477" cy="930468"/>
      </dsp:txXfrm>
    </dsp:sp>
    <dsp:sp modelId="{7278B47A-15F7-4FE1-AB1B-DECF1593371D}">
      <dsp:nvSpPr>
        <dsp:cNvPr id="0" name=""/>
        <dsp:cNvSpPr/>
      </dsp:nvSpPr>
      <dsp:spPr>
        <a:xfrm>
          <a:off x="4193311" y="465557"/>
          <a:ext cx="1938477" cy="23261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”Stop-</a:t>
          </a:r>
          <a:r>
            <a:rPr lang="hu-HU" sz="1700" b="1" kern="1200" dirty="0" err="1"/>
            <a:t>word</a:t>
          </a:r>
          <a:r>
            <a:rPr lang="hu-HU" sz="1700" b="1" kern="1200" dirty="0"/>
            <a:t>” kiszűrés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(kötőszavak, névmások stb.)</a:t>
          </a:r>
          <a:endParaRPr lang="en-US" sz="1700" kern="1200" dirty="0"/>
        </a:p>
      </dsp:txBody>
      <dsp:txXfrm>
        <a:off x="4193311" y="1396026"/>
        <a:ext cx="1938477" cy="1395703"/>
      </dsp:txXfrm>
    </dsp:sp>
    <dsp:sp modelId="{82A1BDE0-F921-48C6-B7D6-0BCC20D1CA26}">
      <dsp:nvSpPr>
        <dsp:cNvPr id="0" name=""/>
        <dsp:cNvSpPr/>
      </dsp:nvSpPr>
      <dsp:spPr>
        <a:xfrm>
          <a:off x="419331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03</a:t>
          </a:r>
        </a:p>
      </dsp:txBody>
      <dsp:txXfrm>
        <a:off x="4193311" y="465557"/>
        <a:ext cx="1938477" cy="930468"/>
      </dsp:txXfrm>
    </dsp:sp>
    <dsp:sp modelId="{D73DC742-48AA-4EF4-944D-E2948F47828E}">
      <dsp:nvSpPr>
        <dsp:cNvPr id="0" name=""/>
        <dsp:cNvSpPr/>
      </dsp:nvSpPr>
      <dsp:spPr>
        <a:xfrm>
          <a:off x="6286866" y="465557"/>
          <a:ext cx="1938477" cy="23261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ASCII kódolás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(Málaga ugyanaz mint Malaga)</a:t>
          </a:r>
          <a:endParaRPr lang="en-US" sz="1700" kern="1200" dirty="0"/>
        </a:p>
      </dsp:txBody>
      <dsp:txXfrm>
        <a:off x="6286866" y="1396026"/>
        <a:ext cx="1938477" cy="1395703"/>
      </dsp:txXfrm>
    </dsp:sp>
    <dsp:sp modelId="{D848D412-F37E-46E3-A7FB-10A9A5719791}">
      <dsp:nvSpPr>
        <dsp:cNvPr id="0" name=""/>
        <dsp:cNvSpPr/>
      </dsp:nvSpPr>
      <dsp:spPr>
        <a:xfrm>
          <a:off x="6286866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286866" y="465557"/>
        <a:ext cx="1938477" cy="930468"/>
      </dsp:txXfrm>
    </dsp:sp>
    <dsp:sp modelId="{42BDED07-7A46-42AA-9D0A-C2F0DFF2B7F6}">
      <dsp:nvSpPr>
        <dsp:cNvPr id="0" name=""/>
        <dsp:cNvSpPr/>
      </dsp:nvSpPr>
      <dsp:spPr>
        <a:xfrm>
          <a:off x="8380421" y="465557"/>
          <a:ext cx="1938477" cy="23261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Lemmatizálás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(szótőre visszabontás)</a:t>
          </a:r>
          <a:endParaRPr lang="en-US" sz="1700" kern="1200" dirty="0"/>
        </a:p>
      </dsp:txBody>
      <dsp:txXfrm>
        <a:off x="8380421" y="1396026"/>
        <a:ext cx="1938477" cy="1395703"/>
      </dsp:txXfrm>
    </dsp:sp>
    <dsp:sp modelId="{AA0530EF-B6CD-484E-B5B6-52AA7C79233B}">
      <dsp:nvSpPr>
        <dsp:cNvPr id="0" name=""/>
        <dsp:cNvSpPr/>
      </dsp:nvSpPr>
      <dsp:spPr>
        <a:xfrm>
          <a:off x="838042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380421" y="465557"/>
        <a:ext cx="1938477" cy="93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4/21/the-amazing-power-of-word-vectors/" TargetMode="External"/><Relationship Id="rId2" Type="http://schemas.openxmlformats.org/officeDocument/2006/relationships/hyperlink" Target="https://towardsdatascience.com/text-classification-with-nlp-tf-idf-vs-word2vec-vs-bert-41ff868d17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ytimes.com/2020/05/18/us/politics/trump-hydroxychloroquine-covid-coronaviru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017" y="801915"/>
            <a:ext cx="5402454" cy="136960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u-HU" sz="3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Covid-19-cel kapcsolatos </a:t>
            </a:r>
            <a:r>
              <a:rPr lang="hu-HU" sz="3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tévinformációk</a:t>
            </a:r>
            <a:r>
              <a:rPr lang="hu-HU" sz="3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azonosítása </a:t>
            </a:r>
            <a:br>
              <a:rPr lang="hu-HU" sz="3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3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gépi tanulással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r>
              <a:rPr lang="hu-HU" sz="2000" dirty="0"/>
              <a:t>Köller Donát Ákos</a:t>
            </a:r>
          </a:p>
          <a:p>
            <a:endParaRPr lang="hu-HU" sz="2000" dirty="0"/>
          </a:p>
          <a:p>
            <a:r>
              <a:rPr lang="hu-HU" sz="2000" dirty="0"/>
              <a:t>Témavezető: </a:t>
            </a:r>
            <a:r>
              <a:rPr lang="hu-HU" sz="2000" dirty="0" err="1"/>
              <a:t>Cséfalvay</a:t>
            </a:r>
            <a:r>
              <a:rPr lang="hu-HU" sz="2000" dirty="0"/>
              <a:t> Kristóf</a:t>
            </a:r>
          </a:p>
          <a:p>
            <a:r>
              <a:rPr lang="hu-HU" sz="2000" dirty="0"/>
              <a:t>Belső Konzulens: </a:t>
            </a:r>
            <a:r>
              <a:rPr lang="hu-HU" sz="2000" dirty="0" err="1"/>
              <a:t>Prokaj</a:t>
            </a:r>
            <a:r>
              <a:rPr lang="hu-HU" sz="2000" dirty="0"/>
              <a:t> Dániel</a:t>
            </a:r>
          </a:p>
          <a:p>
            <a:endParaRPr lang="hu-HU" sz="2000" dirty="0"/>
          </a:p>
          <a:p>
            <a:r>
              <a:rPr lang="hu-HU" sz="2000" dirty="0"/>
              <a:t>BME Matematika Intézet</a:t>
            </a:r>
          </a:p>
          <a:p>
            <a:r>
              <a:rPr lang="hu-HU" sz="2000" dirty="0"/>
              <a:t>Adattudományi sáv</a:t>
            </a:r>
          </a:p>
          <a:p>
            <a:r>
              <a:rPr lang="hu-HU" sz="2000" dirty="0"/>
              <a:t>2022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D4E8-2896-F71E-F199-9375089D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7170"/>
            <a:ext cx="10325000" cy="792620"/>
          </a:xfrm>
        </p:spPr>
        <p:txBody>
          <a:bodyPr/>
          <a:lstStyle/>
          <a:p>
            <a:r>
              <a:rPr lang="hu-HU" dirty="0"/>
              <a:t>CBOW és </a:t>
            </a:r>
            <a:r>
              <a:rPr lang="hu-HU" dirty="0" err="1"/>
              <a:t>Skip-gram</a:t>
            </a:r>
            <a:r>
              <a:rPr lang="hu-HU" dirty="0"/>
              <a:t> modell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96A4-ECB2-8D67-DA11-27786E299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303" y="1645100"/>
                <a:ext cx="3838976" cy="4722144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b="1" dirty="0"/>
                  <a:t>CBOW</a:t>
                </a:r>
                <a:r>
                  <a:rPr lang="hu-HU" dirty="0"/>
                  <a:t>: adott környezet mely szóhoz tartozik</a:t>
                </a:r>
              </a:p>
              <a:p>
                <a:r>
                  <a:rPr lang="hu-HU" b="1" dirty="0" err="1"/>
                  <a:t>Skip-gram</a:t>
                </a:r>
                <a:r>
                  <a:rPr lang="hu-HU" b="1" dirty="0"/>
                  <a:t>: </a:t>
                </a:r>
                <a:r>
                  <a:rPr lang="hu-HU" dirty="0"/>
                  <a:t>adott szónak mi a környezete</a:t>
                </a:r>
              </a:p>
              <a:p>
                <a:r>
                  <a:rPr lang="hu-HU" u="sng" dirty="0"/>
                  <a:t>Döntés:</a:t>
                </a:r>
                <a:r>
                  <a:rPr lang="hu-HU" dirty="0"/>
                  <a:t> kimeneti rétegen </a:t>
                </a:r>
                <a:r>
                  <a:rPr lang="hu-HU" dirty="0" err="1"/>
                  <a:t>softmax</a:t>
                </a:r>
                <a:r>
                  <a:rPr lang="hu-HU" dirty="0"/>
                  <a:t> osztályozóval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u="sng" dirty="0"/>
                  <a:t>Cél</a:t>
                </a:r>
                <a:r>
                  <a:rPr lang="hu-HU" dirty="0"/>
                  <a:t>: helyes feltételes valószínűségek maximalizálása</a:t>
                </a:r>
              </a:p>
              <a:p>
                <a:r>
                  <a:rPr lang="hu-HU" dirty="0"/>
                  <a:t>Tanítás: </a:t>
                </a:r>
                <a:r>
                  <a:rPr lang="hu-HU" dirty="0" err="1"/>
                  <a:t>Backpropagation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96A4-ECB2-8D67-DA11-27786E299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03" y="1645100"/>
                <a:ext cx="3838976" cy="4722144"/>
              </a:xfrm>
              <a:blipFill>
                <a:blip r:embed="rId2"/>
                <a:stretch>
                  <a:fillRect l="-317" t="-7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7F4056-995A-5735-21B9-BEC68E200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53" y="1313222"/>
            <a:ext cx="6559889" cy="3908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03F947-4972-D46C-6E46-64657A04FC88}"/>
              </a:ext>
            </a:extLst>
          </p:cNvPr>
          <p:cNvSpPr txBox="1"/>
          <p:nvPr/>
        </p:nvSpPr>
        <p:spPr>
          <a:xfrm>
            <a:off x="6954473" y="5360112"/>
            <a:ext cx="36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-V: szótár, C: környezet nagysága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8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02F8F-1737-EC8D-1BA6-A1B4910C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34" y="91646"/>
            <a:ext cx="6531121" cy="1182173"/>
          </a:xfrm>
        </p:spPr>
        <p:txBody>
          <a:bodyPr>
            <a:normAutofit/>
          </a:bodyPr>
          <a:lstStyle/>
          <a:p>
            <a:r>
              <a:rPr lang="hu-HU" dirty="0"/>
              <a:t>Word2Vec osztályozói</a:t>
            </a:r>
            <a:endParaRPr lang="en-US" dirty="0"/>
          </a:p>
        </p:txBody>
      </p:sp>
      <p:sp>
        <p:nvSpPr>
          <p:cNvPr id="109" name="Content Placeholder 10">
            <a:extLst>
              <a:ext uri="{FF2B5EF4-FFF2-40B4-BE49-F238E27FC236}">
                <a16:creationId xmlns:a16="http://schemas.microsoft.com/office/drawing/2014/main" id="{3A0B983E-06DA-62BF-50A2-4F5A9A1B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03" y="1413723"/>
            <a:ext cx="10163167" cy="4401899"/>
          </a:xfrm>
        </p:spPr>
        <p:txBody>
          <a:bodyPr>
            <a:normAutofit/>
          </a:bodyPr>
          <a:lstStyle/>
          <a:p>
            <a:r>
              <a:rPr lang="hu-HU" sz="2400" dirty="0"/>
              <a:t>Szöveg mint szekvenciális adat</a:t>
            </a:r>
          </a:p>
          <a:p>
            <a:r>
              <a:rPr lang="hu-HU" sz="2400" dirty="0"/>
              <a:t>Visszacsatolt Neurális Hálók (LSTM, </a:t>
            </a:r>
            <a:r>
              <a:rPr lang="hu-HU" sz="2400" dirty="0" err="1"/>
              <a:t>BiLSTM</a:t>
            </a:r>
            <a:r>
              <a:rPr lang="hu-HU" sz="2400" dirty="0"/>
              <a:t>, GRU)</a:t>
            </a:r>
          </a:p>
          <a:p>
            <a:r>
              <a:rPr lang="hu-HU" sz="2400" dirty="0"/>
              <a:t>Réteges szervezés, bennük cellák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DE018-9432-8ACE-5445-5F202717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59" y="3058922"/>
            <a:ext cx="6995373" cy="31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A58-C20B-4DF5-B012-36C8D6F4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56" y="211354"/>
            <a:ext cx="10325000" cy="746740"/>
          </a:xfrm>
        </p:spPr>
        <p:txBody>
          <a:bodyPr>
            <a:normAutofit fontScale="90000"/>
          </a:bodyPr>
          <a:lstStyle/>
          <a:p>
            <a:r>
              <a:rPr lang="hu-HU" dirty="0"/>
              <a:t>LSTM</a:t>
            </a:r>
            <a:endParaRPr lang="en-US" dirty="0"/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7A921819-96F9-44FD-9A8F-D348C3B5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85" y="2002032"/>
            <a:ext cx="10002429" cy="44348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C1E60-B6F9-6096-E9A6-82ABBD35504F}"/>
              </a:ext>
            </a:extLst>
          </p:cNvPr>
          <p:cNvSpPr txBox="1"/>
          <p:nvPr/>
        </p:nvSpPr>
        <p:spPr>
          <a:xfrm>
            <a:off x="924187" y="1210296"/>
            <a:ext cx="10511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Réteges szerkezetű, rétegekben sorba kapcsolt cellák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Rejtett- és cellaállapot (memória)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3 kapu (</a:t>
            </a:r>
            <a:r>
              <a:rPr lang="hu-HU" dirty="0" err="1"/>
              <a:t>Forget</a:t>
            </a:r>
            <a:r>
              <a:rPr lang="hu-HU" dirty="0"/>
              <a:t>, Input, Output)</a:t>
            </a:r>
          </a:p>
        </p:txBody>
      </p:sp>
    </p:spTree>
    <p:extLst>
      <p:ext uri="{BB962C8B-B14F-4D97-AF65-F5344CB8AC3E}">
        <p14:creationId xmlns:p14="http://schemas.microsoft.com/office/powerpoint/2010/main" val="5940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C34-0F54-4733-9BFA-E5EB4D3A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30" y="489858"/>
            <a:ext cx="10325000" cy="834136"/>
          </a:xfrm>
        </p:spPr>
        <p:txBody>
          <a:bodyPr/>
          <a:lstStyle/>
          <a:p>
            <a:r>
              <a:rPr lang="hu-HU" dirty="0" err="1"/>
              <a:t>BiLSTM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7230A9-29EE-4D22-B4FE-4F83B3A7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64" y="1532398"/>
            <a:ext cx="8288747" cy="4560070"/>
          </a:xfrm>
        </p:spPr>
      </p:pic>
    </p:spTree>
    <p:extLst>
      <p:ext uri="{BB962C8B-B14F-4D97-AF65-F5344CB8AC3E}">
        <p14:creationId xmlns:p14="http://schemas.microsoft.com/office/powerpoint/2010/main" val="27630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3132-FA3B-4639-9908-14EA3B2D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38" y="487557"/>
            <a:ext cx="10325000" cy="759492"/>
          </a:xfrm>
        </p:spPr>
        <p:txBody>
          <a:bodyPr>
            <a:normAutofit fontScale="90000"/>
          </a:bodyPr>
          <a:lstStyle/>
          <a:p>
            <a:r>
              <a:rPr lang="hu-HU" dirty="0"/>
              <a:t>GRU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8F09293-4961-47F4-A7D5-27D37C4C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" y="2049917"/>
            <a:ext cx="10244398" cy="39514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DFE2B4-B747-A1F0-E3E3-A5AA0BF74280}"/>
              </a:ext>
            </a:extLst>
          </p:cNvPr>
          <p:cNvSpPr txBox="1"/>
          <p:nvPr/>
        </p:nvSpPr>
        <p:spPr>
          <a:xfrm>
            <a:off x="1057013" y="1560290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Csak 2 kapu (</a:t>
            </a:r>
            <a:r>
              <a:rPr lang="hu-HU" dirty="0" err="1"/>
              <a:t>Reset</a:t>
            </a:r>
            <a:r>
              <a:rPr lang="hu-HU" dirty="0"/>
              <a:t>, Update), egy rejtett vektor </a:t>
            </a:r>
            <a:r>
              <a:rPr lang="hu-HU" dirty="0">
                <a:sym typeface="Wingdings" panose="05000000000000000000" pitchFamily="2" charset="2"/>
              </a:rPr>
              <a:t> kevesebb paraméter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2549-F1F3-CE45-5C92-BD39C15E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75" y="462764"/>
            <a:ext cx="10325000" cy="851342"/>
          </a:xfrm>
        </p:spPr>
        <p:txBody>
          <a:bodyPr/>
          <a:lstStyle/>
          <a:p>
            <a:r>
              <a:rPr lang="hu-HU" dirty="0"/>
              <a:t>Word2Vec modell implementálása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76A7-ABF1-03E0-29E0-106F968C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82731"/>
            <a:ext cx="4241648" cy="5196009"/>
          </a:xfrm>
        </p:spPr>
        <p:txBody>
          <a:bodyPr>
            <a:normAutofit/>
          </a:bodyPr>
          <a:lstStyle/>
          <a:p>
            <a:r>
              <a:rPr lang="hu-HU" dirty="0"/>
              <a:t>Python (</a:t>
            </a:r>
            <a:r>
              <a:rPr lang="hu-HU" dirty="0" err="1"/>
              <a:t>Tensorflow</a:t>
            </a:r>
            <a:r>
              <a:rPr lang="hu-HU" dirty="0"/>
              <a:t>, </a:t>
            </a:r>
            <a:r>
              <a:rPr lang="hu-HU" dirty="0" err="1"/>
              <a:t>Gensim</a:t>
            </a:r>
            <a:r>
              <a:rPr lang="hu-HU" dirty="0"/>
              <a:t>)</a:t>
            </a:r>
          </a:p>
          <a:p>
            <a:r>
              <a:rPr lang="hu-HU" dirty="0"/>
              <a:t>Indexelés és beágyazási mátrix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Súlyok/vektorok: Google által tanított modell</a:t>
            </a:r>
          </a:p>
          <a:p>
            <a:r>
              <a:rPr lang="hu-HU" dirty="0" err="1"/>
              <a:t>Padding</a:t>
            </a:r>
            <a:r>
              <a:rPr lang="hu-HU" dirty="0"/>
              <a:t> (30 és 300 között optimalizálva)</a:t>
            </a:r>
          </a:p>
          <a:p>
            <a:r>
              <a:rPr lang="hu-HU" dirty="0"/>
              <a:t>Tanító-, validációs-, teszthalmaz 60:20:20</a:t>
            </a:r>
          </a:p>
          <a:p>
            <a:r>
              <a:rPr lang="hu-HU" dirty="0"/>
              <a:t>3 rétegű háló: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Beágyazási réteg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Szekvenciális réteg </a:t>
            </a:r>
            <a:r>
              <a:rPr lang="hu-HU" dirty="0" err="1"/>
              <a:t>Dropout-tal</a:t>
            </a: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err="1"/>
              <a:t>Softmax</a:t>
            </a:r>
            <a:r>
              <a:rPr lang="hu-HU" dirty="0"/>
              <a:t> output réteg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q"/>
            </a:pP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F6450-3D50-568A-4BF5-914E2B33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7" y="1625344"/>
            <a:ext cx="6295854" cy="374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566-D179-99BC-608A-3366EE5E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95059"/>
            <a:ext cx="4038652" cy="1881178"/>
          </a:xfrm>
        </p:spPr>
        <p:txBody>
          <a:bodyPr>
            <a:normAutofit fontScale="90000"/>
          </a:bodyPr>
          <a:lstStyle/>
          <a:p>
            <a:r>
              <a:rPr lang="hu-HU" dirty="0"/>
              <a:t>Word2Vec osztályozók eredménye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834-41BC-0139-2F2E-2B8C79AE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3347207"/>
            <a:ext cx="4038652" cy="2815734"/>
          </a:xfrm>
        </p:spPr>
        <p:txBody>
          <a:bodyPr>
            <a:normAutofit/>
          </a:bodyPr>
          <a:lstStyle/>
          <a:p>
            <a:r>
              <a:rPr lang="hu-HU" dirty="0"/>
              <a:t>Gyengébb teljesítmény</a:t>
            </a:r>
          </a:p>
          <a:p>
            <a:r>
              <a:rPr lang="hu-HU" dirty="0"/>
              <a:t>Több adattal javítható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1836C-45D8-9D54-2AA3-E39C2673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96" y="496260"/>
            <a:ext cx="744006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6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7FB-CEA7-752E-7F8D-097B97E7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93341"/>
            <a:ext cx="10325000" cy="968788"/>
          </a:xfrm>
        </p:spPr>
        <p:txBody>
          <a:bodyPr/>
          <a:lstStyle/>
          <a:p>
            <a:r>
              <a:rPr lang="hu-HU" dirty="0"/>
              <a:t>Diszkusszió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DF67-9D8B-FD91-98C1-9199F351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29" y="1945850"/>
            <a:ext cx="10325000" cy="3909666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Legjobb modellek: 90-95%-os eredmény</a:t>
            </a:r>
          </a:p>
          <a:p>
            <a:r>
              <a:rPr lang="hu-HU" sz="2400" dirty="0"/>
              <a:t>Kevés adaton TF-IDF jobb</a:t>
            </a:r>
          </a:p>
          <a:p>
            <a:r>
              <a:rPr lang="hu-HU" sz="2400" dirty="0"/>
              <a:t>Több adat: Word2Vec saját corpuson való tanítása</a:t>
            </a:r>
          </a:p>
          <a:p>
            <a:r>
              <a:rPr lang="hu-HU" sz="2400" dirty="0"/>
              <a:t>Felhasználás: Cikkek és keresések szövegtestén modellek futtatása</a:t>
            </a:r>
          </a:p>
          <a:p>
            <a:r>
              <a:rPr lang="hu-HU" sz="2400" dirty="0"/>
              <a:t>További kutatási lehetőségek: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400" dirty="0"/>
              <a:t>URL cím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400" dirty="0"/>
              <a:t>Más nyelvű szövegek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400" dirty="0"/>
              <a:t>Terjedési gráf vizsgálata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5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BCCC-6EB1-964B-4298-A188ABE7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038958"/>
          </a:xfrm>
        </p:spPr>
        <p:txBody>
          <a:bodyPr/>
          <a:lstStyle/>
          <a:p>
            <a:r>
              <a:rPr lang="hu-HU" dirty="0"/>
              <a:t>Köszönöm szépen a figyelmet!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F6B66-A942-9469-CBA8-FBB2A411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697445"/>
            <a:ext cx="10495904" cy="2306639"/>
          </a:xfrm>
        </p:spPr>
        <p:txBody>
          <a:bodyPr>
            <a:normAutofit fontScale="92500" lnSpcReduction="10000"/>
          </a:bodyPr>
          <a:lstStyle/>
          <a:p>
            <a:endParaRPr lang="hu-HU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r>
              <a:rPr lang="hu-HU" sz="1800" dirty="0"/>
              <a:t>Egyéb felhasznált képi források:</a:t>
            </a:r>
          </a:p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2"/>
              </a:rPr>
              <a:t>https://towardsdatascience.com/text-classification-with-nlp-tf-idf-vs-word2vec-vs-bert-41ff868d1794</a:t>
            </a:r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https://blog.acolyer.org/2016/04/21/the-amazing-power-of-word-vectors/</a:t>
            </a:r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4"/>
              </a:rPr>
              <a:t>https://www.nytimes.com/2020/05/18/us/politics/trump-hydroxychloroquine-covid-coronavirus.html</a:t>
            </a:r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63ED-56D9-27AD-E367-91FFBC6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41691"/>
            <a:ext cx="10320062" cy="771388"/>
          </a:xfrm>
        </p:spPr>
        <p:txBody>
          <a:bodyPr/>
          <a:lstStyle/>
          <a:p>
            <a:r>
              <a:rPr lang="hu-HU" dirty="0"/>
              <a:t>TF-IDF és Word2Vec összehasonlítása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E65D-6C36-29CC-1C30-8C293ED7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87" y="1113489"/>
            <a:ext cx="4963444" cy="540072"/>
          </a:xfrm>
        </p:spPr>
        <p:txBody>
          <a:bodyPr/>
          <a:lstStyle/>
          <a:p>
            <a:r>
              <a:rPr lang="hu-HU" dirty="0"/>
              <a:t>TF-IDF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B836C-8006-C443-94AC-F1AAA840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487" y="1729562"/>
            <a:ext cx="5105715" cy="4558757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Előnyök:</a:t>
            </a:r>
          </a:p>
          <a:p>
            <a:r>
              <a:rPr lang="hu-HU" dirty="0"/>
              <a:t>Könnyen implementálható</a:t>
            </a:r>
          </a:p>
          <a:p>
            <a:r>
              <a:rPr lang="hu-HU" dirty="0"/>
              <a:t>Eredmény könnyen értelmezhető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Hátrányok:</a:t>
            </a:r>
          </a:p>
          <a:p>
            <a:r>
              <a:rPr lang="hu-HU" dirty="0"/>
              <a:t>Nem veszi figyelembe a szavak </a:t>
            </a:r>
            <a:br>
              <a:rPr lang="hu-HU" dirty="0"/>
            </a:br>
            <a:r>
              <a:rPr lang="hu-HU" dirty="0"/>
              <a:t>szemantikai jellegét</a:t>
            </a:r>
          </a:p>
          <a:p>
            <a:r>
              <a:rPr lang="hu-HU" dirty="0"/>
              <a:t>„Anna </a:t>
            </a:r>
            <a:r>
              <a:rPr lang="hu-HU" dirty="0" err="1"/>
              <a:t>loves</a:t>
            </a:r>
            <a:r>
              <a:rPr lang="hu-HU" dirty="0"/>
              <a:t> Adam” = „Adam </a:t>
            </a:r>
            <a:r>
              <a:rPr lang="hu-HU" dirty="0" err="1"/>
              <a:t>loves</a:t>
            </a:r>
            <a:r>
              <a:rPr lang="hu-HU" dirty="0"/>
              <a:t> Anna”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444C5-632A-F48F-2862-8572E280C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13489"/>
            <a:ext cx="4900298" cy="540072"/>
          </a:xfrm>
        </p:spPr>
        <p:txBody>
          <a:bodyPr/>
          <a:lstStyle/>
          <a:p>
            <a:r>
              <a:rPr lang="hu-HU" dirty="0"/>
              <a:t>Word2Vec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0D7A0-412A-A937-9095-830177567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729562"/>
            <a:ext cx="4900298" cy="4824179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Előnyök:</a:t>
            </a:r>
          </a:p>
          <a:p>
            <a:r>
              <a:rPr lang="hu-HU" dirty="0"/>
              <a:t>Intuitív, figyelembe veszi a szavak kontextuális jellegét</a:t>
            </a:r>
          </a:p>
          <a:p>
            <a:r>
              <a:rPr lang="hu-HU" dirty="0"/>
              <a:t>Többféle célra alkalmazható</a:t>
            </a:r>
          </a:p>
          <a:p>
            <a:r>
              <a:rPr lang="hu-HU" dirty="0"/>
              <a:t>Kicsi memóriaigény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Hátrányok:</a:t>
            </a:r>
          </a:p>
          <a:p>
            <a:r>
              <a:rPr lang="hu-HU" dirty="0"/>
              <a:t>Számításigényes (</a:t>
            </a:r>
            <a:r>
              <a:rPr lang="hu-HU" dirty="0" err="1"/>
              <a:t>softmax</a:t>
            </a:r>
            <a:r>
              <a:rPr lang="hu-HU" dirty="0"/>
              <a:t>)</a:t>
            </a:r>
          </a:p>
          <a:p>
            <a:r>
              <a:rPr lang="hu-HU" dirty="0"/>
              <a:t>Azonos alakú szavak </a:t>
            </a:r>
            <a:r>
              <a:rPr lang="hu-HU" dirty="0" err="1"/>
              <a:t>problémásak</a:t>
            </a:r>
            <a:endParaRPr lang="hu-HU" dirty="0"/>
          </a:p>
          <a:p>
            <a:r>
              <a:rPr lang="hu-HU" dirty="0" err="1"/>
              <a:t>Hiperparaméterek</a:t>
            </a:r>
            <a:r>
              <a:rPr lang="hu-HU" dirty="0"/>
              <a:t> beállítása nem egyértelmű sokszor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85DA31-1064-49CD-B6C9-213285089D4E}"/>
              </a:ext>
            </a:extLst>
          </p:cNvPr>
          <p:cNvCxnSpPr/>
          <p:nvPr/>
        </p:nvCxnSpPr>
        <p:spPr>
          <a:xfrm>
            <a:off x="5796792" y="1383525"/>
            <a:ext cx="0" cy="526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E2A9-C39B-F749-9E45-95ABF47D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5893"/>
            <a:ext cx="10325000" cy="750675"/>
          </a:xfrm>
        </p:spPr>
        <p:txBody>
          <a:bodyPr>
            <a:normAutofit fontScale="90000"/>
          </a:bodyPr>
          <a:lstStyle/>
          <a:p>
            <a:r>
              <a:rPr lang="hu-HU" dirty="0"/>
              <a:t>A téma jelentősége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B93F-29E9-1109-571B-D76E7C9B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36124"/>
            <a:ext cx="10325000" cy="4379450"/>
          </a:xfrm>
        </p:spPr>
        <p:txBody>
          <a:bodyPr/>
          <a:lstStyle/>
          <a:p>
            <a:r>
              <a:rPr lang="hu-HU" dirty="0"/>
              <a:t>Közösségi média térnyerése</a:t>
            </a:r>
          </a:p>
          <a:p>
            <a:r>
              <a:rPr lang="hu-HU" dirty="0"/>
              <a:t>Megnövekedett információmennyiség</a:t>
            </a:r>
          </a:p>
          <a:p>
            <a:r>
              <a:rPr lang="hu-HU" dirty="0"/>
              <a:t>2020: SARS-COV-2 vírus megjelenése</a:t>
            </a:r>
          </a:p>
          <a:p>
            <a:r>
              <a:rPr lang="hu-HU" dirty="0"/>
              <a:t>Kezdeti pánik, sokféle információ kering</a:t>
            </a:r>
          </a:p>
          <a:p>
            <a:r>
              <a:rPr lang="hu-HU" dirty="0"/>
              <a:t>Hitelesség nehezen ellenőrizhető</a:t>
            </a:r>
          </a:p>
          <a:p>
            <a:r>
              <a:rPr lang="hu-HU" dirty="0"/>
              <a:t>Akár súlyosabb következmények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Feladat:</a:t>
            </a:r>
            <a:r>
              <a:rPr lang="hu-HU" dirty="0"/>
              <a:t> Hitelesség eldöntése gépi tanulás</a:t>
            </a:r>
            <a:br>
              <a:rPr lang="hu-HU" dirty="0"/>
            </a:br>
            <a:r>
              <a:rPr lang="hu-HU" dirty="0"/>
              <a:t>               és NLP segítségével</a:t>
            </a:r>
            <a:endParaRPr lang="en-US" dirty="0"/>
          </a:p>
        </p:txBody>
      </p:sp>
      <p:pic>
        <p:nvPicPr>
          <p:cNvPr id="4" name="Picture 2" descr="Global Digital Overview October 2021 DataReportal">
            <a:extLst>
              <a:ext uri="{FF2B5EF4-FFF2-40B4-BE49-F238E27FC236}">
                <a16:creationId xmlns:a16="http://schemas.microsoft.com/office/drawing/2014/main" id="{4057D560-6D8A-2AE2-C34F-710A50B0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557" y="818711"/>
            <a:ext cx="4707304" cy="26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6201A-93B3-F755-E1AA-5C1B46A1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89" y="3925849"/>
            <a:ext cx="4834640" cy="204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58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E308-752A-ADD2-D8F4-3A22DAEA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1" y="260059"/>
            <a:ext cx="10325000" cy="856439"/>
          </a:xfrm>
        </p:spPr>
        <p:txBody>
          <a:bodyPr/>
          <a:lstStyle/>
          <a:p>
            <a:r>
              <a:rPr lang="hu-HU" dirty="0"/>
              <a:t>Mély tanulás és neurális hálók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10DA-E6F8-9A48-9183-7965AD2C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408953"/>
            <a:ext cx="11345411" cy="3564436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Építőelem: </a:t>
            </a:r>
            <a:r>
              <a:rPr lang="hu-HU" b="1" dirty="0" err="1"/>
              <a:t>Perceptron</a:t>
            </a:r>
            <a:r>
              <a:rPr lang="hu-HU" b="1" dirty="0"/>
              <a:t>                                               Több </a:t>
            </a:r>
            <a:r>
              <a:rPr lang="hu-HU" b="1" dirty="0" err="1"/>
              <a:t>perceptronréteg</a:t>
            </a:r>
            <a:r>
              <a:rPr lang="hu-HU" b="1" dirty="0"/>
              <a:t>:  Neurális háló                                                            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90FD28-D250-5366-93D8-8E84879F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3" y="1940853"/>
            <a:ext cx="4818946" cy="281610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6A2B8BC-C099-9931-7422-C8F6BB6B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53" y="1940853"/>
            <a:ext cx="5115847" cy="4657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CE794-745A-0516-9D9D-43D2F0E614EB}"/>
              </a:ext>
            </a:extLst>
          </p:cNvPr>
          <p:cNvSpPr txBox="1"/>
          <p:nvPr/>
        </p:nvSpPr>
        <p:spPr>
          <a:xfrm>
            <a:off x="1238527" y="4850181"/>
            <a:ext cx="2892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Aktivációs függvény lehet:</a:t>
            </a:r>
          </a:p>
          <a:p>
            <a:pPr marL="285750" indent="-285750">
              <a:buFontTx/>
              <a:buChar char="-"/>
            </a:pPr>
            <a:r>
              <a:rPr lang="hu-HU" i="1" dirty="0" err="1"/>
              <a:t>sgn</a:t>
            </a:r>
            <a:r>
              <a:rPr lang="hu-HU" i="1" dirty="0"/>
              <a:t>(x)</a:t>
            </a:r>
          </a:p>
          <a:p>
            <a:pPr marL="285750" indent="-285750">
              <a:buFontTx/>
              <a:buChar char="-"/>
            </a:pPr>
            <a:r>
              <a:rPr lang="hu-HU" i="1" dirty="0" err="1"/>
              <a:t>tanh</a:t>
            </a:r>
            <a:r>
              <a:rPr lang="hu-HU" i="1" dirty="0"/>
              <a:t>(x)</a:t>
            </a:r>
          </a:p>
          <a:p>
            <a:pPr marL="285750" indent="-285750">
              <a:buFontTx/>
              <a:buChar char="-"/>
            </a:pPr>
            <a:r>
              <a:rPr lang="el-GR" i="1" dirty="0"/>
              <a:t>σ</a:t>
            </a:r>
            <a:r>
              <a:rPr lang="hu-HU" i="1" dirty="0"/>
              <a:t>(x)              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id</a:t>
            </a:r>
            <a:r>
              <a:rPr lang="hu-HU" dirty="0"/>
              <a:t>(x) stb.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CFCA-FBE5-D8E3-96D1-4B05B228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9919"/>
            <a:ext cx="10325000" cy="955434"/>
          </a:xfrm>
        </p:spPr>
        <p:txBody>
          <a:bodyPr/>
          <a:lstStyle/>
          <a:p>
            <a:r>
              <a:rPr lang="hu-HU" dirty="0"/>
              <a:t>CBOW tanítása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CDA6-7047-1F20-211F-673BE6C3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99592"/>
            <a:ext cx="10325000" cy="4795935"/>
          </a:xfrm>
        </p:spPr>
        <p:txBody>
          <a:bodyPr/>
          <a:lstStyle/>
          <a:p>
            <a:r>
              <a:rPr lang="hu-HU" dirty="0"/>
              <a:t>Minimalizálandó célfüggvény:</a:t>
            </a:r>
          </a:p>
          <a:p>
            <a:endParaRPr lang="hu-HU" dirty="0"/>
          </a:p>
          <a:p>
            <a:r>
              <a:rPr lang="hu-HU" dirty="0"/>
              <a:t>W’ mátrixra: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W mátrixra: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8949B-BFCA-F3A6-97A2-8F895199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37" y="1171665"/>
            <a:ext cx="5354073" cy="824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59A0A-3A2C-364A-5B04-BC9EA396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2" y="2942782"/>
            <a:ext cx="1867161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DB76A-2912-FDBF-11C5-71A645F5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39" y="2785812"/>
            <a:ext cx="2486372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CF0EA7-0F11-4817-FD60-0DEB6DD43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68" y="2753155"/>
            <a:ext cx="2762636" cy="9812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1067F4-0C02-5C3F-2CF0-59BB2B43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868" y="4802846"/>
            <a:ext cx="3677163" cy="743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1C142E-275D-C81D-CBF2-5595D6024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774" y="4877900"/>
            <a:ext cx="2657846" cy="5334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97BC5-BA7D-E713-D912-45028F760D1A}"/>
              </a:ext>
            </a:extLst>
          </p:cNvPr>
          <p:cNvCxnSpPr/>
          <p:nvPr/>
        </p:nvCxnSpPr>
        <p:spPr>
          <a:xfrm>
            <a:off x="3060441" y="3266677"/>
            <a:ext cx="923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DE4EB-30C5-7A40-248E-C041C8115FEF}"/>
              </a:ext>
            </a:extLst>
          </p:cNvPr>
          <p:cNvCxnSpPr/>
          <p:nvPr/>
        </p:nvCxnSpPr>
        <p:spPr>
          <a:xfrm>
            <a:off x="6710911" y="3281358"/>
            <a:ext cx="88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3B3A1-B191-0675-D755-34315E81894D}"/>
              </a:ext>
            </a:extLst>
          </p:cNvPr>
          <p:cNvCxnSpPr/>
          <p:nvPr/>
        </p:nvCxnSpPr>
        <p:spPr>
          <a:xfrm>
            <a:off x="5410899" y="5174373"/>
            <a:ext cx="979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9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7" name="Rectangle 12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0" name="Straight Connector 1219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2" name="Right Triangle 1251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3" y="-28545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06880-1879-8C67-D07A-9A3C8303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613" y="940292"/>
            <a:ext cx="5610485" cy="943730"/>
          </a:xfrm>
        </p:spPr>
        <p:txBody>
          <a:bodyPr>
            <a:normAutofit/>
          </a:bodyPr>
          <a:lstStyle/>
          <a:p>
            <a:r>
              <a:rPr lang="hu-HU" dirty="0"/>
              <a:t>A téma jelentősége 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83ED-DA8A-7A70-633D-CEC5EA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613" y="2168411"/>
            <a:ext cx="5610485" cy="3803275"/>
          </a:xfrm>
        </p:spPr>
        <p:txBody>
          <a:bodyPr>
            <a:normAutofit/>
          </a:bodyPr>
          <a:lstStyle/>
          <a:p>
            <a:r>
              <a:rPr lang="hu-HU" sz="2100" dirty="0"/>
              <a:t>Közösségi média térnyerése és növekedése</a:t>
            </a:r>
          </a:p>
          <a:p>
            <a:r>
              <a:rPr lang="hu-HU" sz="2100" dirty="0"/>
              <a:t>2015-ben 2 milliárd, 2021-ben 4.5 milliárd felhasználó</a:t>
            </a:r>
          </a:p>
          <a:p>
            <a:r>
              <a:rPr lang="hu-HU" sz="2100" dirty="0"/>
              <a:t>Több felhasználó </a:t>
            </a:r>
            <a:r>
              <a:rPr lang="hu-HU" sz="2100" dirty="0">
                <a:sym typeface="Wingdings" panose="05000000000000000000" pitchFamily="2" charset="2"/>
              </a:rPr>
              <a:t> Több áramoltatott információ</a:t>
            </a:r>
          </a:p>
          <a:p>
            <a:r>
              <a:rPr lang="hu-HU" sz="2100" dirty="0">
                <a:sym typeface="Wingdings" panose="05000000000000000000" pitchFamily="2" charset="2"/>
              </a:rPr>
              <a:t>Ezzel együtt nő a hamis információ mennyisége is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8" name="Picture 4" descr="How Many People Use Social Media in 2022? (65+ Statistics)">
            <a:extLst>
              <a:ext uri="{FF2B5EF4-FFF2-40B4-BE49-F238E27FC236}">
                <a16:creationId xmlns:a16="http://schemas.microsoft.com/office/drawing/2014/main" id="{60CF4EFF-F547-EF9F-63C2-FEB56488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674" y="334787"/>
            <a:ext cx="3766053" cy="28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lobal Digital Overview October 2021 DataReportal">
            <a:extLst>
              <a:ext uri="{FF2B5EF4-FFF2-40B4-BE49-F238E27FC236}">
                <a16:creationId xmlns:a16="http://schemas.microsoft.com/office/drawing/2014/main" id="{63F3A6D6-6D32-A311-5C11-CB03607D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69" y="3322692"/>
            <a:ext cx="5343758" cy="300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5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E4C4-9B5A-6FD1-E7E6-221763EB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33" y="321253"/>
            <a:ext cx="10325000" cy="1011934"/>
          </a:xfrm>
        </p:spPr>
        <p:txBody>
          <a:bodyPr/>
          <a:lstStyle/>
          <a:p>
            <a:r>
              <a:rPr lang="hu-HU" dirty="0"/>
              <a:t>A téma jelentősége II.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AC4-328C-3EF0-F4B0-D50B76DB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08952"/>
            <a:ext cx="10325000" cy="3926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>
                <a:sym typeface="Wingdings" panose="05000000000000000000" pitchFamily="2" charset="2"/>
              </a:rPr>
              <a:t>2020: SARS-CoV-2 vírus megjelenése</a:t>
            </a:r>
          </a:p>
          <a:p>
            <a:pPr>
              <a:lnSpc>
                <a:spcPct val="100000"/>
              </a:lnSpc>
            </a:pPr>
            <a:r>
              <a:rPr lang="hu-HU" dirty="0">
                <a:sym typeface="Wingdings" panose="05000000000000000000" pitchFamily="2" charset="2"/>
              </a:rPr>
              <a:t>Kezdeti pánik miatt a közösségi oldalakon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különféle információk kezdtek el terjedni</a:t>
            </a:r>
          </a:p>
          <a:p>
            <a:pPr>
              <a:lnSpc>
                <a:spcPct val="100000"/>
              </a:lnSpc>
            </a:pPr>
            <a:r>
              <a:rPr lang="hu-HU" dirty="0">
                <a:sym typeface="Wingdings" panose="05000000000000000000" pitchFamily="2" charset="2"/>
              </a:rPr>
              <a:t>Az információ forrása és igazságtartalma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sokszor beazonosíthatatlan („</a:t>
            </a:r>
            <a:r>
              <a:rPr lang="hu-HU" dirty="0" err="1">
                <a:sym typeface="Wingdings" panose="05000000000000000000" pitchFamily="2" charset="2"/>
              </a:rPr>
              <a:t>infodémia</a:t>
            </a:r>
            <a:r>
              <a:rPr lang="hu-HU" dirty="0">
                <a:sym typeface="Wingdings" panose="05000000000000000000" pitchFamily="2" charset="2"/>
              </a:rPr>
              <a:t>”)</a:t>
            </a:r>
          </a:p>
          <a:p>
            <a:pPr>
              <a:lnSpc>
                <a:spcPct val="100000"/>
              </a:lnSpc>
            </a:pP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hu-HU" dirty="0" err="1">
                <a:sym typeface="Wingdings" panose="05000000000000000000" pitchFamily="2" charset="2"/>
              </a:rPr>
              <a:t>tévinformáció</a:t>
            </a:r>
            <a:r>
              <a:rPr lang="hu-HU" dirty="0">
                <a:sym typeface="Wingdings" panose="05000000000000000000" pitchFamily="2" charset="2"/>
              </a:rPr>
              <a:t> gyorsabban terjed, mint a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hiteles információ </a:t>
            </a:r>
          </a:p>
          <a:p>
            <a:pPr>
              <a:lnSpc>
                <a:spcPct val="100000"/>
              </a:lnSpc>
            </a:pPr>
            <a:r>
              <a:rPr lang="hu-HU" dirty="0">
                <a:sym typeface="Wingdings" panose="05000000000000000000" pitchFamily="2" charset="2"/>
              </a:rPr>
              <a:t>Olykor katasztrofális következményei lehetnek</a:t>
            </a:r>
            <a:br>
              <a:rPr lang="hu-HU" dirty="0">
                <a:sym typeface="Wingdings" panose="05000000000000000000" pitchFamily="2" charset="2"/>
              </a:rPr>
            </a:br>
            <a:endParaRPr lang="hu-HU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hu-HU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CAA3D-3F15-AD68-3B29-CBBE4EDAD45C}"/>
              </a:ext>
            </a:extLst>
          </p:cNvPr>
          <p:cNvSpPr txBox="1"/>
          <p:nvPr/>
        </p:nvSpPr>
        <p:spPr>
          <a:xfrm>
            <a:off x="338740" y="4973389"/>
            <a:ext cx="62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Kérdés</a:t>
            </a:r>
            <a:r>
              <a:rPr lang="hu-HU" sz="2400" dirty="0"/>
              <a:t>: Meg lehet-e állapítani egy adott </a:t>
            </a:r>
          </a:p>
          <a:p>
            <a:r>
              <a:rPr lang="hu-HU" sz="2400" dirty="0"/>
              <a:t>szövegről, hogy hiteles információval bír-e?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7108-0CC8-EC7D-C480-09A1A0B82C39}"/>
              </a:ext>
            </a:extLst>
          </p:cNvPr>
          <p:cNvSpPr txBox="1"/>
          <p:nvPr/>
        </p:nvSpPr>
        <p:spPr>
          <a:xfrm>
            <a:off x="7448101" y="4973388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Megoldás: </a:t>
            </a:r>
            <a:r>
              <a:rPr lang="hu-HU" sz="2400" dirty="0"/>
              <a:t>Gépi tanulás és </a:t>
            </a:r>
          </a:p>
          <a:p>
            <a:r>
              <a:rPr lang="hu-HU" sz="2400" dirty="0"/>
              <a:t>természetes nyelvfeldolgozás</a:t>
            </a:r>
            <a:endParaRPr lang="en-US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61F55-C6E1-C470-2D5F-83B90EBC8B45}"/>
              </a:ext>
            </a:extLst>
          </p:cNvPr>
          <p:cNvSpPr/>
          <p:nvPr/>
        </p:nvSpPr>
        <p:spPr>
          <a:xfrm>
            <a:off x="6677637" y="5117284"/>
            <a:ext cx="704675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887BA0-30D9-9A54-DB2E-DF2B16E6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53" y="3026518"/>
            <a:ext cx="4920079" cy="117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14.9 million excess deaths associated with the COVID-19 pandemic in 2020  and 2021 - PAHO/WHO | Pan American Health Organization">
            <a:extLst>
              <a:ext uri="{FF2B5EF4-FFF2-40B4-BE49-F238E27FC236}">
                <a16:creationId xmlns:a16="http://schemas.microsoft.com/office/drawing/2014/main" id="{1F9B0171-950F-1B51-EB02-9AFF2ADC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95" y="432561"/>
            <a:ext cx="3323394" cy="22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3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28CD-520F-42D6-9D02-346CBC9E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65" y="355471"/>
            <a:ext cx="10325000" cy="818987"/>
          </a:xfrm>
        </p:spPr>
        <p:txBody>
          <a:bodyPr/>
          <a:lstStyle/>
          <a:p>
            <a:r>
              <a:rPr lang="hu-HU" dirty="0"/>
              <a:t>A probléma mint adattudományi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F376-7E8C-41F8-8FBD-93762DF8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78" y="1283580"/>
            <a:ext cx="11510901" cy="5275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900" b="1" dirty="0"/>
              <a:t>Gépi tanulás</a:t>
            </a:r>
            <a:r>
              <a:rPr lang="hu-HU" sz="1900" dirty="0"/>
              <a:t>: </a:t>
            </a:r>
            <a:r>
              <a:rPr lang="hu-HU" sz="1900" i="1" dirty="0"/>
              <a:t>Olyan rendszerek, algoritmusok létrehozása, amelyek adatokból képesek tanulni,</a:t>
            </a:r>
          </a:p>
          <a:p>
            <a:pPr marL="0" indent="0">
              <a:buNone/>
            </a:pPr>
            <a:r>
              <a:rPr lang="hu-HU" sz="1900" i="1" dirty="0"/>
              <a:t>                      és a tanult ismeretek segítségével még nem látott adatokból tudnak előrejelzéseket adni.  </a:t>
            </a:r>
          </a:p>
          <a:p>
            <a:pPr marL="0" indent="0">
              <a:buNone/>
            </a:pPr>
            <a:r>
              <a:rPr lang="hu-HU" sz="1900" dirty="0"/>
              <a:t> </a:t>
            </a:r>
            <a:endParaRPr lang="hu-HU" sz="1800" b="1" dirty="0"/>
          </a:p>
          <a:p>
            <a:pPr marL="0" indent="0">
              <a:buNone/>
            </a:pPr>
            <a:r>
              <a:rPr lang="hu-HU" sz="1800" b="1" dirty="0"/>
              <a:t>Tanulás módja a jelenlegi problémánál: Felügyelt tanulás</a:t>
            </a:r>
          </a:p>
          <a:p>
            <a:r>
              <a:rPr lang="hu-HU" sz="1800" dirty="0"/>
              <a:t>Rendelkezésre állnak ismert címkeértékű adatpontok</a:t>
            </a:r>
            <a:br>
              <a:rPr lang="hu-HU" sz="1800" dirty="0"/>
            </a:br>
            <a:r>
              <a:rPr lang="hu-HU" sz="1800" dirty="0"/>
              <a:t>(jelen esetben szövegek kétféle címkével: megbízható/nem megbízható)</a:t>
            </a:r>
          </a:p>
          <a:p>
            <a:r>
              <a:rPr lang="hu-HU" sz="1800" u="sng" dirty="0"/>
              <a:t>Cél</a:t>
            </a:r>
            <a:r>
              <a:rPr lang="hu-HU" sz="1800" dirty="0"/>
              <a:t>: még nem látott adatok címkéjének minél pontosabb </a:t>
            </a:r>
            <a:r>
              <a:rPr lang="hu-HU" sz="1800" dirty="0" err="1"/>
              <a:t>prediktálása</a:t>
            </a:r>
            <a:endParaRPr lang="hu-HU" sz="1800" dirty="0"/>
          </a:p>
          <a:p>
            <a:r>
              <a:rPr lang="hu-HU" sz="1800" dirty="0"/>
              <a:t>Eredeti adathalmaz tanító- és teszthalmazra bontása</a:t>
            </a:r>
          </a:p>
          <a:p>
            <a:r>
              <a:rPr lang="hu-HU" sz="1800" dirty="0"/>
              <a:t>A lehetséges osztályozó modellek tanítása a tanítóhalmazon</a:t>
            </a:r>
          </a:p>
          <a:p>
            <a:r>
              <a:rPr lang="hu-HU" sz="1800" dirty="0"/>
              <a:t>Modellek kiértékelése: validációs halmaz vagy keresztvalidáció</a:t>
            </a:r>
            <a:br>
              <a:rPr lang="hu-HU" sz="1800" dirty="0"/>
            </a:br>
            <a:r>
              <a:rPr lang="hu-HU" sz="1800" dirty="0"/>
              <a:t>segítségével, összehasonlítva a </a:t>
            </a:r>
            <a:r>
              <a:rPr lang="hu-HU" sz="1800" dirty="0" err="1"/>
              <a:t>prediktált</a:t>
            </a:r>
            <a:r>
              <a:rPr lang="hu-HU" sz="1800" dirty="0"/>
              <a:t> és valódi címkét</a:t>
            </a:r>
          </a:p>
          <a:p>
            <a:r>
              <a:rPr lang="hu-HU" sz="1800" dirty="0"/>
              <a:t>A legjobb modell teljesítményének visszamérése a teszthalmazon</a:t>
            </a:r>
            <a:br>
              <a:rPr lang="hu-HU" sz="1800" dirty="0"/>
            </a:br>
            <a:r>
              <a:rPr lang="hu-HU" sz="1800" dirty="0"/>
              <a:t>(modell általánosítóképességének ellenőrzése végett)</a:t>
            </a:r>
          </a:p>
          <a:p>
            <a:endParaRPr lang="hu-HU" dirty="0"/>
          </a:p>
        </p:txBody>
      </p:sp>
      <p:pic>
        <p:nvPicPr>
          <p:cNvPr id="3074" name="Picture 2" descr="PyTorch K-Fold Cross-Validation using Dataloader and Sklearn - Knowledge  Transfer">
            <a:extLst>
              <a:ext uri="{FF2B5EF4-FFF2-40B4-BE49-F238E27FC236}">
                <a16:creationId xmlns:a16="http://schemas.microsoft.com/office/drawing/2014/main" id="{784110A0-39E1-2AE3-96D5-4EF3740D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17" y="2461096"/>
            <a:ext cx="2987801" cy="3843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7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9203-4C7B-F00B-A2E9-40FCCD3D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5" y="187399"/>
            <a:ext cx="10312571" cy="769064"/>
          </a:xfrm>
        </p:spPr>
        <p:txBody>
          <a:bodyPr/>
          <a:lstStyle/>
          <a:p>
            <a:r>
              <a:rPr lang="hu-HU" dirty="0"/>
              <a:t>Teljesítménymutatók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B11E8-A70F-8350-AB17-8C0B774FEA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1078" y="2345842"/>
                <a:ext cx="5009584" cy="433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Általános mérőszámok:</a:t>
                </a:r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𝑃𝑜𝑛𝑡𝑜𝑠𝑠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F1-érték: F1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hu-HU" i="1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hu-HU" i="1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B11E8-A70F-8350-AB17-8C0B774FE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1078" y="2345842"/>
                <a:ext cx="5009584" cy="4334875"/>
              </a:xfrm>
              <a:blipFill>
                <a:blip r:embed="rId2"/>
                <a:stretch>
                  <a:fillRect l="-1217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0F38-DA86-4E8F-BBA0-ACDE2A562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Grafikus mutatók, ábrák I.</a:t>
            </a:r>
          </a:p>
          <a:p>
            <a:pPr marL="0" indent="0">
              <a:buNone/>
            </a:pPr>
            <a:r>
              <a:rPr lang="hu-HU" b="1" dirty="0"/>
              <a:t>Tévesztési mátrix: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4204-99AB-A5A6-6D04-37065D464F6D}"/>
              </a:ext>
            </a:extLst>
          </p:cNvPr>
          <p:cNvSpPr txBox="1"/>
          <p:nvPr/>
        </p:nvSpPr>
        <p:spPr>
          <a:xfrm>
            <a:off x="602525" y="1032663"/>
            <a:ext cx="1066509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Kétféle címkeérték </a:t>
            </a:r>
            <a:r>
              <a:rPr lang="hu-HU" dirty="0">
                <a:sym typeface="Wingdings" panose="05000000000000000000" pitchFamily="2" charset="2"/>
              </a:rPr>
              <a:t> Bináris osztályozási feladat, az egyik címkét 1-gyel, a másikat 0-val jelöljük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>
                <a:sym typeface="Wingdings" panose="05000000000000000000" pitchFamily="2" charset="2"/>
              </a:rPr>
              <a:t>Tesztadatpont esetén 4 osztály: </a:t>
            </a:r>
            <a:r>
              <a:rPr lang="hu-HU" i="1" dirty="0" err="1">
                <a:sym typeface="Wingdings" panose="05000000000000000000" pitchFamily="2" charset="2"/>
              </a:rPr>
              <a:t>True</a:t>
            </a:r>
            <a:r>
              <a:rPr lang="hu-HU" i="1" dirty="0">
                <a:sym typeface="Wingdings" panose="05000000000000000000" pitchFamily="2" charset="2"/>
              </a:rPr>
              <a:t> </a:t>
            </a:r>
            <a:r>
              <a:rPr lang="hu-HU" i="1" dirty="0" err="1">
                <a:sym typeface="Wingdings" panose="05000000000000000000" pitchFamily="2" charset="2"/>
              </a:rPr>
              <a:t>Positive</a:t>
            </a:r>
            <a:r>
              <a:rPr lang="hu-HU" i="1" dirty="0">
                <a:sym typeface="Wingdings" panose="05000000000000000000" pitchFamily="2" charset="2"/>
              </a:rPr>
              <a:t>, </a:t>
            </a:r>
            <a:r>
              <a:rPr lang="hu-HU" i="1" dirty="0" err="1">
                <a:sym typeface="Wingdings" panose="05000000000000000000" pitchFamily="2" charset="2"/>
              </a:rPr>
              <a:t>False</a:t>
            </a:r>
            <a:r>
              <a:rPr lang="hu-HU" i="1" dirty="0">
                <a:sym typeface="Wingdings" panose="05000000000000000000" pitchFamily="2" charset="2"/>
              </a:rPr>
              <a:t> </a:t>
            </a:r>
            <a:r>
              <a:rPr lang="hu-HU" i="1" dirty="0" err="1">
                <a:sym typeface="Wingdings" panose="05000000000000000000" pitchFamily="2" charset="2"/>
              </a:rPr>
              <a:t>Positive</a:t>
            </a:r>
            <a:r>
              <a:rPr lang="hu-HU" i="1" dirty="0">
                <a:sym typeface="Wingdings" panose="05000000000000000000" pitchFamily="2" charset="2"/>
              </a:rPr>
              <a:t>, </a:t>
            </a:r>
            <a:r>
              <a:rPr lang="hu-HU" i="1" dirty="0" err="1">
                <a:sym typeface="Wingdings" panose="05000000000000000000" pitchFamily="2" charset="2"/>
              </a:rPr>
              <a:t>True</a:t>
            </a:r>
            <a:r>
              <a:rPr lang="hu-HU" i="1" dirty="0">
                <a:sym typeface="Wingdings" panose="05000000000000000000" pitchFamily="2" charset="2"/>
              </a:rPr>
              <a:t> </a:t>
            </a:r>
            <a:r>
              <a:rPr lang="hu-HU" i="1" dirty="0" err="1">
                <a:sym typeface="Wingdings" panose="05000000000000000000" pitchFamily="2" charset="2"/>
              </a:rPr>
              <a:t>Negative</a:t>
            </a:r>
            <a:r>
              <a:rPr lang="hu-HU" i="1" dirty="0">
                <a:sym typeface="Wingdings" panose="05000000000000000000" pitchFamily="2" charset="2"/>
              </a:rPr>
              <a:t>, </a:t>
            </a:r>
            <a:r>
              <a:rPr lang="hu-HU" i="1" dirty="0" err="1">
                <a:sym typeface="Wingdings" panose="05000000000000000000" pitchFamily="2" charset="2"/>
              </a:rPr>
              <a:t>False</a:t>
            </a:r>
            <a:r>
              <a:rPr lang="hu-HU" i="1" dirty="0">
                <a:sym typeface="Wingdings" panose="05000000000000000000" pitchFamily="2" charset="2"/>
              </a:rPr>
              <a:t> </a:t>
            </a:r>
            <a:r>
              <a:rPr lang="hu-HU" i="1" dirty="0" err="1">
                <a:sym typeface="Wingdings" panose="05000000000000000000" pitchFamily="2" charset="2"/>
              </a:rPr>
              <a:t>Negative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(</a:t>
            </a:r>
            <a:r>
              <a:rPr lang="hu-HU" dirty="0" err="1">
                <a:sym typeface="Wingdings" panose="05000000000000000000" pitchFamily="2" charset="2"/>
              </a:rPr>
              <a:t>prediktált</a:t>
            </a:r>
            <a:r>
              <a:rPr lang="hu-HU" dirty="0">
                <a:sym typeface="Wingdings" panose="05000000000000000000" pitchFamily="2" charset="2"/>
              </a:rPr>
              <a:t> és valódi címke szerint)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E38F0C-F7A8-EDAC-EB73-ACB7152FE3ED}"/>
              </a:ext>
            </a:extLst>
          </p:cNvPr>
          <p:cNvCxnSpPr/>
          <p:nvPr/>
        </p:nvCxnSpPr>
        <p:spPr>
          <a:xfrm>
            <a:off x="602525" y="2088859"/>
            <a:ext cx="11251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9F1C47-A6D1-263E-08C9-89BF42FBDBD4}"/>
              </a:ext>
            </a:extLst>
          </p:cNvPr>
          <p:cNvCxnSpPr/>
          <p:nvPr/>
        </p:nvCxnSpPr>
        <p:spPr>
          <a:xfrm>
            <a:off x="5645791" y="2088859"/>
            <a:ext cx="0" cy="438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Confusion Matrix - IN2TECHS">
            <a:extLst>
              <a:ext uri="{FF2B5EF4-FFF2-40B4-BE49-F238E27FC236}">
                <a16:creationId xmlns:a16="http://schemas.microsoft.com/office/drawing/2014/main" id="{C12EE761-E2E6-527F-DDE3-ACC8C35A9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97763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nfusion Matrix - IN2TECHS">
            <a:extLst>
              <a:ext uri="{FF2B5EF4-FFF2-40B4-BE49-F238E27FC236}">
                <a16:creationId xmlns:a16="http://schemas.microsoft.com/office/drawing/2014/main" id="{7F145D78-C22F-E01E-0C56-FD5A3A59DD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9817D87A-C21A-8E46-5A5A-4E5B279E87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onfusion Matrix | Applied Deep Learning with Keras">
            <a:extLst>
              <a:ext uri="{FF2B5EF4-FFF2-40B4-BE49-F238E27FC236}">
                <a16:creationId xmlns:a16="http://schemas.microsoft.com/office/drawing/2014/main" id="{E7A499AC-088D-175B-1BE7-69A64A3E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83" y="3529266"/>
            <a:ext cx="5098307" cy="26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2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CC13-3A99-7450-9D7E-EE56D282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88" y="167950"/>
            <a:ext cx="10312571" cy="622171"/>
          </a:xfrm>
        </p:spPr>
        <p:txBody>
          <a:bodyPr>
            <a:normAutofit/>
          </a:bodyPr>
          <a:lstStyle/>
          <a:p>
            <a:r>
              <a:rPr lang="hu-HU" sz="3200" dirty="0"/>
              <a:t>Grafikus mutatók, ábrák II.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B3CC-585D-7F9B-C39C-661230F6C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1888643"/>
            <a:ext cx="5009584" cy="3274372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ROC-görbe:</a:t>
            </a:r>
          </a:p>
          <a:p>
            <a:r>
              <a:rPr lang="hu-HU" dirty="0"/>
              <a:t>Különböző döntési határok esetén ábrázolja a TPR-t FPR függvényében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ACD3-F0EF-464C-9BB2-12A16008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88643"/>
            <a:ext cx="5911693" cy="3274372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Preicision-Recall</a:t>
            </a:r>
            <a:r>
              <a:rPr lang="hu-HU" b="1" dirty="0"/>
              <a:t> görbe:</a:t>
            </a:r>
          </a:p>
          <a:p>
            <a:r>
              <a:rPr lang="hu-HU" dirty="0"/>
              <a:t>Különböző döntési határok esetén ábrázolja a </a:t>
            </a:r>
            <a:r>
              <a:rPr lang="hu-HU" dirty="0" err="1"/>
              <a:t>Recall</a:t>
            </a:r>
            <a:r>
              <a:rPr lang="hu-HU" dirty="0"/>
              <a:t>-t </a:t>
            </a:r>
            <a:r>
              <a:rPr lang="hu-HU" dirty="0" err="1"/>
              <a:t>Precision</a:t>
            </a:r>
            <a:r>
              <a:rPr lang="hu-HU" dirty="0"/>
              <a:t> függvényében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29E10-7C25-B4AB-AABF-7251D6E938F7}"/>
              </a:ext>
            </a:extLst>
          </p:cNvPr>
          <p:cNvSpPr txBox="1"/>
          <p:nvPr/>
        </p:nvSpPr>
        <p:spPr>
          <a:xfrm>
            <a:off x="691078" y="939157"/>
            <a:ext cx="1066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Döntési határ </a:t>
            </a:r>
            <a:r>
              <a:rPr lang="hu-HU" dirty="0"/>
              <a:t>: 0 és 1 közötti érték, amelynél ha egy tesztadatpont nagyobb valószínűséggel tartozik</a:t>
            </a:r>
          </a:p>
          <a:p>
            <a:r>
              <a:rPr lang="hu-HU" dirty="0"/>
              <a:t>                         a pozitív osztályba, akkor azt pozitívnak osztályozzuk, különben negatívnak.  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913422-F268-84C3-8F8A-B1C46E27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63" y="3222916"/>
            <a:ext cx="3271185" cy="327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 descr="Complete Guide to Understanding Precision and Recall Curves">
            <a:extLst>
              <a:ext uri="{FF2B5EF4-FFF2-40B4-BE49-F238E27FC236}">
                <a16:creationId xmlns:a16="http://schemas.microsoft.com/office/drawing/2014/main" id="{37E25BBE-7517-1527-AB6F-E67261A9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86" y="3422492"/>
            <a:ext cx="4231319" cy="2872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491C8-E340-55AE-322E-F84ABDEB73C5}"/>
              </a:ext>
            </a:extLst>
          </p:cNvPr>
          <p:cNvSpPr txBox="1"/>
          <p:nvPr/>
        </p:nvSpPr>
        <p:spPr>
          <a:xfrm>
            <a:off x="4365645" y="4239685"/>
            <a:ext cx="1952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AUC: </a:t>
            </a:r>
          </a:p>
          <a:p>
            <a:r>
              <a:rPr lang="hu-HU" dirty="0"/>
              <a:t>ROC-görbe alatti</a:t>
            </a:r>
          </a:p>
          <a:p>
            <a:r>
              <a:rPr lang="hu-HU" dirty="0"/>
              <a:t>terület nagysága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B40D-EBB8-2A92-C20F-EE7EB16B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63" y="520116"/>
            <a:ext cx="10325000" cy="784231"/>
          </a:xfrm>
        </p:spPr>
        <p:txBody>
          <a:bodyPr/>
          <a:lstStyle/>
          <a:p>
            <a:r>
              <a:rPr lang="hu-HU" dirty="0"/>
              <a:t>Természetes nyelvfeldolgozás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ED59-C765-F0C5-9233-1AF759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66" y="1434517"/>
            <a:ext cx="10325000" cy="5423483"/>
          </a:xfrm>
        </p:spPr>
        <p:txBody>
          <a:bodyPr>
            <a:normAutofit/>
          </a:bodyPr>
          <a:lstStyle/>
          <a:p>
            <a:r>
              <a:rPr lang="hu-HU" u="sng" dirty="0"/>
              <a:t>Cél:</a:t>
            </a:r>
            <a:r>
              <a:rPr lang="hu-HU" dirty="0"/>
              <a:t> inputként kapott nyelvi adatok értelmezése, ezek alapján összefüggések és előrejelzések megfogalmazása, esetleg írott/beszélt szöveg előállítása</a:t>
            </a:r>
          </a:p>
          <a:p>
            <a:r>
              <a:rPr lang="hu-HU" dirty="0"/>
              <a:t>Felhasználás: </a:t>
            </a:r>
            <a:r>
              <a:rPr lang="hu-HU" i="1" dirty="0"/>
              <a:t>gépi fordítás, helyesírásellenőrzés, </a:t>
            </a:r>
            <a:r>
              <a:rPr lang="hu-HU" i="1" u="sng" dirty="0"/>
              <a:t>szövegklasszifikáció</a:t>
            </a:r>
            <a:r>
              <a:rPr lang="hu-HU" i="1" dirty="0"/>
              <a:t> stb.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r>
              <a:rPr lang="hu-HU" b="1" dirty="0"/>
              <a:t>Három fő modellezési eljárás:</a:t>
            </a:r>
          </a:p>
          <a:p>
            <a:r>
              <a:rPr lang="hu-HU" u="sng" dirty="0"/>
              <a:t>Szózsák</a:t>
            </a:r>
            <a:r>
              <a:rPr lang="hu-HU" dirty="0"/>
              <a:t> modell: A szövegekben előforduló szavak kvantitatív jellegét használja csak, a szavak egymáshoz való viszonyát nem veszi figyelembe (pl. </a:t>
            </a:r>
            <a:r>
              <a:rPr lang="hu-HU" i="1" u="sng" dirty="0"/>
              <a:t>TF-IDF</a:t>
            </a:r>
            <a:r>
              <a:rPr lang="hu-HU" dirty="0"/>
              <a:t>)</a:t>
            </a:r>
          </a:p>
          <a:p>
            <a:r>
              <a:rPr lang="hu-HU" u="sng" dirty="0"/>
              <a:t>Vektortér</a:t>
            </a:r>
            <a:r>
              <a:rPr lang="hu-HU" dirty="0"/>
              <a:t> modell: A szavakat egy M dimenziós vektortérbe képezi le, a hasonló jelentésű szavak képei hasonló állású vektorok lesznek (pl. </a:t>
            </a:r>
            <a:r>
              <a:rPr lang="hu-HU" i="1" u="sng" dirty="0"/>
              <a:t>Word2Vec</a:t>
            </a:r>
            <a:r>
              <a:rPr lang="hu-HU" i="1" dirty="0"/>
              <a:t>, </a:t>
            </a:r>
            <a:r>
              <a:rPr lang="hu-HU" i="1" dirty="0" err="1"/>
              <a:t>Glove</a:t>
            </a:r>
            <a:r>
              <a:rPr lang="hu-HU" dirty="0"/>
              <a:t>)</a:t>
            </a:r>
          </a:p>
          <a:p>
            <a:r>
              <a:rPr lang="hu-HU" u="sng" dirty="0" err="1"/>
              <a:t>Transzformer</a:t>
            </a:r>
            <a:r>
              <a:rPr lang="hu-HU" dirty="0"/>
              <a:t> modell: A vektortér modellhez hasonló, ugyanakkor „</a:t>
            </a:r>
            <a:r>
              <a:rPr lang="hu-HU" dirty="0" err="1"/>
              <a:t>self-attention</a:t>
            </a:r>
            <a:r>
              <a:rPr lang="hu-HU" dirty="0"/>
              <a:t>” mechanizmusok révén bonyolultabb nyelvtani összefüggések felismerésére is képes (pl. </a:t>
            </a:r>
            <a:r>
              <a:rPr lang="hu-HU" i="1" dirty="0"/>
              <a:t>BERT, </a:t>
            </a:r>
            <a:r>
              <a:rPr lang="hu-HU" i="1" dirty="0" err="1"/>
              <a:t>DistilBERT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6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0F1E-2C3C-4EFE-B0C1-44D1673E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16488"/>
            <a:ext cx="10325000" cy="1175089"/>
          </a:xfrm>
        </p:spPr>
        <p:txBody>
          <a:bodyPr/>
          <a:lstStyle/>
          <a:p>
            <a:r>
              <a:rPr lang="hu-HU" dirty="0"/>
              <a:t>A vizsgált adathalmaz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4EFF-0295-4AE8-A012-FBDD0AE3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88204"/>
            <a:ext cx="10325000" cy="4228705"/>
          </a:xfrm>
        </p:spPr>
        <p:txBody>
          <a:bodyPr>
            <a:normAutofit/>
          </a:bodyPr>
          <a:lstStyle/>
          <a:p>
            <a:r>
              <a:rPr lang="hu-HU" sz="2200" dirty="0"/>
              <a:t>’</a:t>
            </a:r>
            <a:r>
              <a:rPr lang="hu-HU" sz="2200" dirty="0" err="1"/>
              <a:t>ReCOVery</a:t>
            </a:r>
            <a:r>
              <a:rPr lang="hu-HU" sz="2200" dirty="0"/>
              <a:t> </a:t>
            </a:r>
            <a:r>
              <a:rPr lang="hu-HU" sz="2200" dirty="0" err="1"/>
              <a:t>Dataset</a:t>
            </a:r>
            <a:r>
              <a:rPr lang="hu-HU" sz="2200" dirty="0"/>
              <a:t>’</a:t>
            </a:r>
          </a:p>
          <a:p>
            <a:r>
              <a:rPr lang="hu-HU" sz="2200" dirty="0"/>
              <a:t>2029 Covid-19 cikk, amelyeket </a:t>
            </a:r>
            <a:r>
              <a:rPr lang="hu-HU" sz="2200" dirty="0" err="1"/>
              <a:t>Twitter</a:t>
            </a:r>
            <a:r>
              <a:rPr lang="hu-HU" sz="2200" dirty="0"/>
              <a:t>-en osztottak meg</a:t>
            </a:r>
          </a:p>
          <a:p>
            <a:r>
              <a:rPr lang="hu-HU" sz="2200" dirty="0"/>
              <a:t>Számos attribútum (szerző, kiadó, URL, megjelenés dátuma, cím, szövegtest stb.)</a:t>
            </a:r>
          </a:p>
          <a:p>
            <a:r>
              <a:rPr lang="hu-HU" sz="2200" dirty="0"/>
              <a:t>Kétféle címke: 1, ha megbízható, 0 ha nem megbízható </a:t>
            </a:r>
          </a:p>
          <a:p>
            <a:r>
              <a:rPr lang="hu-HU" sz="2200" dirty="0"/>
              <a:t>1364 megbízható, 665 nem megbízható cikk</a:t>
            </a:r>
          </a:p>
          <a:p>
            <a:endParaRPr lang="hu-HU" sz="2200" dirty="0"/>
          </a:p>
          <a:p>
            <a:pPr marL="0" indent="0">
              <a:buNone/>
            </a:pPr>
            <a:r>
              <a:rPr lang="hu-HU" sz="2200" u="sng" dirty="0"/>
              <a:t>A probléma vizsgálata szempontjából csak a szövegtest és a címke a mérvadó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F406-4359-487F-9CB8-0F4EF65B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7" y="622628"/>
            <a:ext cx="10325000" cy="928835"/>
          </a:xfrm>
        </p:spPr>
        <p:txBody>
          <a:bodyPr>
            <a:normAutofit/>
          </a:bodyPr>
          <a:lstStyle/>
          <a:p>
            <a:r>
              <a:rPr lang="hu-HU" dirty="0"/>
              <a:t>Adattisztítás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44021-5439-373D-4B5F-568D4148D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94922"/>
              </p:ext>
            </p:extLst>
          </p:nvPr>
        </p:nvGraphicFramePr>
        <p:xfrm>
          <a:off x="691077" y="2329363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E5209A-3954-7D74-D7FE-20002004FE2E}"/>
              </a:ext>
            </a:extLst>
          </p:cNvPr>
          <p:cNvSpPr txBox="1"/>
          <p:nvPr/>
        </p:nvSpPr>
        <p:spPr>
          <a:xfrm>
            <a:off x="691077" y="1865395"/>
            <a:ext cx="854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Tisztább adaton általában jobb eredményt lehet elérni, és a tanítás is gyorsabb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8460-C1CE-BAFA-DF30-886FD1D1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7171"/>
            <a:ext cx="10325000" cy="775842"/>
          </a:xfrm>
        </p:spPr>
        <p:txBody>
          <a:bodyPr/>
          <a:lstStyle/>
          <a:p>
            <a:r>
              <a:rPr lang="hu-HU" dirty="0"/>
              <a:t>Módszertan, az adathalmaz vizsgálata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74D8-FD22-3F0E-BF0B-A2937CE7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18009"/>
            <a:ext cx="10325000" cy="4891179"/>
          </a:xfrm>
        </p:spPr>
        <p:txBody>
          <a:bodyPr/>
          <a:lstStyle/>
          <a:p>
            <a:r>
              <a:rPr lang="hu-HU" sz="1800" dirty="0"/>
              <a:t>Szövegklasszifikáció, felügyelt tanulás</a:t>
            </a:r>
          </a:p>
          <a:p>
            <a:r>
              <a:rPr lang="hu-HU" sz="1800" dirty="0"/>
              <a:t>Adathalmaz: ,</a:t>
            </a:r>
            <a:r>
              <a:rPr lang="hu-HU" sz="1800" dirty="0" err="1"/>
              <a:t>ReCOVery</a:t>
            </a:r>
            <a:r>
              <a:rPr lang="hu-HU" sz="1800" dirty="0"/>
              <a:t> </a:t>
            </a:r>
            <a:r>
              <a:rPr lang="hu-HU" sz="1800" dirty="0" err="1"/>
              <a:t>Dataset</a:t>
            </a:r>
            <a:r>
              <a:rPr lang="hu-HU" sz="1800" dirty="0"/>
              <a:t>’</a:t>
            </a:r>
          </a:p>
          <a:p>
            <a:r>
              <a:rPr lang="hu-HU" sz="1800" dirty="0"/>
              <a:t>2029 </a:t>
            </a:r>
            <a:r>
              <a:rPr lang="hu-HU" sz="1800" dirty="0" err="1"/>
              <a:t>Twitter</a:t>
            </a:r>
            <a:r>
              <a:rPr lang="hu-HU" sz="1800" dirty="0"/>
              <a:t>-en megosztott cikk</a:t>
            </a:r>
          </a:p>
          <a:p>
            <a:endParaRPr lang="hu-HU" sz="1800" dirty="0"/>
          </a:p>
          <a:p>
            <a:r>
              <a:rPr lang="hu-HU" sz="1800" dirty="0"/>
              <a:t>NLP adattisztítás (</a:t>
            </a:r>
            <a:r>
              <a:rPr lang="hu-HU" sz="1800" dirty="0" err="1"/>
              <a:t>tokenizáció</a:t>
            </a:r>
            <a:r>
              <a:rPr lang="hu-HU" sz="1800" dirty="0"/>
              <a:t>, </a:t>
            </a:r>
            <a:br>
              <a:rPr lang="hu-HU" sz="1800" dirty="0"/>
            </a:br>
            <a:r>
              <a:rPr lang="hu-HU" sz="1800" dirty="0"/>
              <a:t>„Stop-Word” kiszűrés, lemmatizálás)</a:t>
            </a:r>
          </a:p>
          <a:p>
            <a:r>
              <a:rPr lang="hu-HU" sz="1800" dirty="0"/>
              <a:t>Felderítő adatelemzés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Leíró statisztikák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Szószámeloszlás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Gyakori kifejezések</a:t>
            </a:r>
          </a:p>
          <a:p>
            <a:r>
              <a:rPr lang="hu-HU" sz="1800" dirty="0"/>
              <a:t>Kétféle modell: </a:t>
            </a:r>
            <a:r>
              <a:rPr lang="hu-HU" sz="1800" u="sng" dirty="0"/>
              <a:t>TF-IDF</a:t>
            </a:r>
            <a:r>
              <a:rPr lang="hu-HU" sz="1800" dirty="0"/>
              <a:t> és </a:t>
            </a:r>
            <a:r>
              <a:rPr lang="hu-HU" sz="1800" u="sng" dirty="0"/>
              <a:t>Word2Vec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endParaRPr lang="hu-HU" dirty="0"/>
          </a:p>
          <a:p>
            <a:pPr marL="228600" lvl="1" indent="0">
              <a:buNone/>
            </a:pPr>
            <a:endParaRPr lang="hu-HU" dirty="0"/>
          </a:p>
          <a:p>
            <a:endParaRPr lang="hu-HU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17A6B7-2F2A-3213-7710-955AFB7D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79" y="1420311"/>
            <a:ext cx="5600661" cy="248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6207F-31CB-E4BA-AEFF-339E3BB5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83" y="4134203"/>
            <a:ext cx="5408652" cy="1584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C49D3-26D6-8C94-BCAB-29D3D5156D59}"/>
              </a:ext>
            </a:extLst>
          </p:cNvPr>
          <p:cNvSpPr txBox="1"/>
          <p:nvPr/>
        </p:nvSpPr>
        <p:spPr>
          <a:xfrm>
            <a:off x="6612673" y="5718327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1600" dirty="0"/>
              <a:t>A megbízható és nem megbízható cikkek</a:t>
            </a:r>
            <a:br>
              <a:rPr lang="hu-HU" sz="1600" dirty="0"/>
            </a:br>
            <a:r>
              <a:rPr lang="hu-HU" sz="1600" dirty="0"/>
              <a:t>leggyakoribb szavai</a:t>
            </a:r>
          </a:p>
        </p:txBody>
      </p:sp>
    </p:spTree>
    <p:extLst>
      <p:ext uri="{BB962C8B-B14F-4D97-AF65-F5344CB8AC3E}">
        <p14:creationId xmlns:p14="http://schemas.microsoft.com/office/powerpoint/2010/main" val="4233852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5A4B-FF9C-4E86-B59B-87D14FDD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6" y="452119"/>
            <a:ext cx="5255819" cy="811412"/>
          </a:xfrm>
        </p:spPr>
        <p:txBody>
          <a:bodyPr/>
          <a:lstStyle/>
          <a:p>
            <a:r>
              <a:rPr lang="hu-HU" dirty="0"/>
              <a:t>Felderítő adatelemzés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62C993-5020-427E-50D1-456D71AC1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1259"/>
              </p:ext>
            </p:extLst>
          </p:nvPr>
        </p:nvGraphicFramePr>
        <p:xfrm>
          <a:off x="1101166" y="2479475"/>
          <a:ext cx="9989667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9651">
                  <a:extLst>
                    <a:ext uri="{9D8B030D-6E8A-4147-A177-3AD203B41FA5}">
                      <a16:colId xmlns:a16="http://schemas.microsoft.com/office/drawing/2014/main" val="2327867934"/>
                    </a:ext>
                  </a:extLst>
                </a:gridCol>
                <a:gridCol w="2840127">
                  <a:extLst>
                    <a:ext uri="{9D8B030D-6E8A-4147-A177-3AD203B41FA5}">
                      <a16:colId xmlns:a16="http://schemas.microsoft.com/office/drawing/2014/main" val="2127282628"/>
                    </a:ext>
                  </a:extLst>
                </a:gridCol>
                <a:gridCol w="3329889">
                  <a:extLst>
                    <a:ext uri="{9D8B030D-6E8A-4147-A177-3AD203B41FA5}">
                      <a16:colId xmlns:a16="http://schemas.microsoft.com/office/drawing/2014/main" val="2326068796"/>
                    </a:ext>
                  </a:extLst>
                </a:gridCol>
              </a:tblGrid>
              <a:tr h="362096">
                <a:tc>
                  <a:txBody>
                    <a:bodyPr/>
                    <a:lstStyle/>
                    <a:p>
                      <a:r>
                        <a:rPr lang="hu-HU" dirty="0"/>
                        <a:t>Statisztikák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Megbízhatóak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Nem megbízhatóak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Maximális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0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Minimális szószám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Átlag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473.95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Medián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373.5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Szószám korrigált szórása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498.86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564.04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4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Átlagos karakterszám </a:t>
                      </a:r>
                      <a:r>
                        <a:rPr lang="hu-HU" dirty="0" err="1"/>
                        <a:t>szavanként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6.005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458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3A0F-F3A7-4302-BF32-9F6CDBBF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1398375"/>
            <a:ext cx="9989668" cy="2162201"/>
          </a:xfrm>
        </p:spPr>
        <p:txBody>
          <a:bodyPr/>
          <a:lstStyle/>
          <a:p>
            <a:r>
              <a:rPr lang="hu-HU" i="0" dirty="0"/>
              <a:t>-Leíró statisztikák a megbízható és a nem megbízható cikkekről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0141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AE6A-E3FD-C65D-0959-7E04AA50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65" y="4968845"/>
            <a:ext cx="10325000" cy="1442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57EE-FA46-68B3-8EF7-C95EEBBD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2" y="1006282"/>
            <a:ext cx="10325000" cy="3564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3CA1DF4-2F7D-1C58-9E61-F7D524053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1" y="936013"/>
            <a:ext cx="9892622" cy="4689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2022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DF50-0ADB-DE0C-54F9-91A15DE9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80" y="5256321"/>
            <a:ext cx="10325000" cy="1442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C739-C105-0CFB-D4F4-3F8BA90A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80" y="1207618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 Leíró statisztikák a szűrt adaton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7E25B7-F81F-3B62-01AF-B71DC3218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46235"/>
              </p:ext>
            </p:extLst>
          </p:nvPr>
        </p:nvGraphicFramePr>
        <p:xfrm>
          <a:off x="987105" y="2288407"/>
          <a:ext cx="1021779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5046">
                  <a:extLst>
                    <a:ext uri="{9D8B030D-6E8A-4147-A177-3AD203B41FA5}">
                      <a16:colId xmlns:a16="http://schemas.microsoft.com/office/drawing/2014/main" val="486667200"/>
                    </a:ext>
                  </a:extLst>
                </a:gridCol>
                <a:gridCol w="3036814">
                  <a:extLst>
                    <a:ext uri="{9D8B030D-6E8A-4147-A177-3AD203B41FA5}">
                      <a16:colId xmlns:a16="http://schemas.microsoft.com/office/drawing/2014/main" val="3968680590"/>
                    </a:ext>
                  </a:extLst>
                </a:gridCol>
                <a:gridCol w="3405930">
                  <a:extLst>
                    <a:ext uri="{9D8B030D-6E8A-4147-A177-3AD203B41FA5}">
                      <a16:colId xmlns:a16="http://schemas.microsoft.com/office/drawing/2014/main" val="298701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Statisztikák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Megbízhatóak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Nem megbízhatóak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Maximális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8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Minimális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Átlag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468.02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441.26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Medián szószám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1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Szószám korrigált szórása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353.11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318.34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4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Átlagos karakterszám </a:t>
                      </a:r>
                      <a:r>
                        <a:rPr lang="hu-HU" dirty="0" err="1"/>
                        <a:t>szavanként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5.797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6.018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7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854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D7B-B7F5-DE17-09D7-C9846D1F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34D85C7-B2CB-1127-4AEE-E696FB4D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3" y="522513"/>
            <a:ext cx="9980312" cy="4420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FE986E-086A-387C-5C34-336896BD5A89}"/>
                  </a:ext>
                </a:extLst>
              </p:cNvPr>
              <p:cNvSpPr txBox="1"/>
              <p:nvPr/>
            </p:nvSpPr>
            <p:spPr>
              <a:xfrm>
                <a:off x="926710" y="5360585"/>
                <a:ext cx="9986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Háttéreloszlás azonosságának ellenőrzésére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b="0" dirty="0">
                    <a:ea typeface="Cambria Math" panose="02040503050406030204" pitchFamily="18" charset="0"/>
                  </a:rPr>
                  <a:t>teszt </a:t>
                </a:r>
                <a:r>
                  <a:rPr lang="hu-HU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csak 0.9998-as konfidencia mellett</a:t>
                </a:r>
                <a:br>
                  <a:rPr lang="hu-HU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r>
                  <a:rPr lang="hu-HU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                                                                                 tekinthető azonosnak</a:t>
                </a:r>
                <a:endParaRPr lang="hu-HU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FE986E-086A-387C-5C34-336896BD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0" y="5360585"/>
                <a:ext cx="9986901" cy="646331"/>
              </a:xfrm>
              <a:prstGeom prst="rect">
                <a:avLst/>
              </a:prstGeom>
              <a:blipFill>
                <a:blip r:embed="rId3"/>
                <a:stretch>
                  <a:fillRect l="-366" t="-4717" r="-36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85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5D77-4467-0884-84B1-3A5D9444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89" y="6286629"/>
            <a:ext cx="10325000" cy="1442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1008-60B8-7989-1CB3-8E1E6F0D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719930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 A leggyakoribb szavak és relatív előfordulásuk a két kategórián belül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C2AA82-824D-2187-D03E-17F7B635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36286"/>
              </p:ext>
            </p:extLst>
          </p:nvPr>
        </p:nvGraphicFramePr>
        <p:xfrm>
          <a:off x="691078" y="2162608"/>
          <a:ext cx="4798622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9311">
                  <a:extLst>
                    <a:ext uri="{9D8B030D-6E8A-4147-A177-3AD203B41FA5}">
                      <a16:colId xmlns:a16="http://schemas.microsoft.com/office/drawing/2014/main" val="2111280334"/>
                    </a:ext>
                  </a:extLst>
                </a:gridCol>
                <a:gridCol w="2399311">
                  <a:extLst>
                    <a:ext uri="{9D8B030D-6E8A-4147-A177-3AD203B41FA5}">
                      <a16:colId xmlns:a16="http://schemas.microsoft.com/office/drawing/2014/main" val="2334820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Előfordulás aránya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1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6.639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7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3.152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coronavirus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3.043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2.428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covid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2.281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8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2.251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2.246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7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2.084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055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304B64-CDE5-C915-9D39-CBBDF20F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29145"/>
              </p:ext>
            </p:extLst>
          </p:nvPr>
        </p:nvGraphicFramePr>
        <p:xfrm>
          <a:off x="6454822" y="2160856"/>
          <a:ext cx="4798622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9311">
                  <a:extLst>
                    <a:ext uri="{9D8B030D-6E8A-4147-A177-3AD203B41FA5}">
                      <a16:colId xmlns:a16="http://schemas.microsoft.com/office/drawing/2014/main" val="3004312657"/>
                    </a:ext>
                  </a:extLst>
                </a:gridCol>
                <a:gridCol w="2399311">
                  <a:extLst>
                    <a:ext uri="{9D8B030D-6E8A-4147-A177-3AD203B41FA5}">
                      <a16:colId xmlns:a16="http://schemas.microsoft.com/office/drawing/2014/main" val="337917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Előfordulás aránya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covid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2.692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0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coronavirus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2.665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2.552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2.415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2.092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1.835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9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1.765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would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5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02B31D-712A-D7A6-1F3D-298BB48E724B}"/>
              </a:ext>
            </a:extLst>
          </p:cNvPr>
          <p:cNvSpPr txBox="1"/>
          <p:nvPr/>
        </p:nvSpPr>
        <p:spPr>
          <a:xfrm>
            <a:off x="2042667" y="16549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Megbízható cikkek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C73F0-F6AC-D91D-FCFD-EB0E2D2A889C}"/>
              </a:ext>
            </a:extLst>
          </p:cNvPr>
          <p:cNvSpPr txBox="1"/>
          <p:nvPr/>
        </p:nvSpPr>
        <p:spPr>
          <a:xfrm>
            <a:off x="7525885" y="165499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Nem megbízható cikkek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90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532A-1A28-4D29-9327-70765985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20785"/>
            <a:ext cx="10325000" cy="1027511"/>
          </a:xfrm>
        </p:spPr>
        <p:txBody>
          <a:bodyPr/>
          <a:lstStyle/>
          <a:p>
            <a:r>
              <a:rPr lang="hu-HU" dirty="0"/>
              <a:t>TF-IDF modell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4C48B-BD23-49CC-9298-A04DEB51E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8" y="1987794"/>
                <a:ext cx="10804235" cy="4614342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”Term </a:t>
                </a:r>
                <a:r>
                  <a:rPr lang="hu-HU" dirty="0" err="1"/>
                  <a:t>Frequency</a:t>
                </a:r>
                <a:r>
                  <a:rPr lang="hu-HU" dirty="0"/>
                  <a:t> – </a:t>
                </a:r>
                <a:r>
                  <a:rPr lang="hu-HU" dirty="0" err="1"/>
                  <a:t>Inverse</a:t>
                </a:r>
                <a:r>
                  <a:rPr lang="hu-HU" dirty="0"/>
                  <a:t> </a:t>
                </a:r>
                <a:r>
                  <a:rPr lang="hu-HU" dirty="0" err="1"/>
                  <a:t>Document</a:t>
                </a:r>
                <a:r>
                  <a:rPr lang="hu-HU" dirty="0"/>
                  <a:t> </a:t>
                </a:r>
                <a:r>
                  <a:rPr lang="hu-HU" dirty="0" err="1"/>
                  <a:t>Frequency</a:t>
                </a:r>
                <a:r>
                  <a:rPr lang="hu-HU" dirty="0"/>
                  <a:t>”</a:t>
                </a:r>
              </a:p>
              <a:p>
                <a:r>
                  <a:rPr lang="hu-HU" dirty="0"/>
                  <a:t>Először dokumentum-szó mátrix létrehozása </a:t>
                </a:r>
              </a:p>
              <a:p>
                <a:r>
                  <a:rPr lang="hu-HU" dirty="0"/>
                  <a:t>Majd minden elemre: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hu-HU" dirty="0"/>
                  <a:t> </a:t>
                </a:r>
                <a:br>
                  <a:rPr lang="hu-HU" dirty="0"/>
                </a:br>
                <a:r>
                  <a:rPr lang="hu-HU" dirty="0"/>
                  <a:t>(K az összes dokumentum,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/>
                  <a:t> pedig a mátrix j-</a:t>
                </a:r>
                <a:r>
                  <a:rPr lang="hu-HU" dirty="0" err="1"/>
                  <a:t>edik</a:t>
                </a:r>
                <a:r>
                  <a:rPr lang="hu-HU" dirty="0"/>
                  <a:t> oszlopának nem nulla elemeinek a száma)</a:t>
                </a:r>
              </a:p>
              <a:p>
                <a:endParaRPr lang="hu-HU" dirty="0"/>
              </a:p>
              <a:p>
                <a:r>
                  <a:rPr lang="hu-HU" dirty="0"/>
                  <a:t>3 hagyományos osztályozó TF-IDF modellel: logisztikus regresszió, SVM, véletlen erdő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4C48B-BD23-49CC-9298-A04DEB51E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8" y="1987794"/>
                <a:ext cx="10804235" cy="4614342"/>
              </a:xfrm>
              <a:blipFill>
                <a:blip r:embed="rId2"/>
                <a:stretch>
                  <a:fillRect l="-169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8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FEF2-40F8-3283-9149-A7B5F454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29398"/>
            <a:ext cx="10325000" cy="826012"/>
          </a:xfrm>
        </p:spPr>
        <p:txBody>
          <a:bodyPr/>
          <a:lstStyle/>
          <a:p>
            <a:pPr algn="ctr"/>
            <a:r>
              <a:rPr lang="hu-HU" dirty="0"/>
              <a:t>TF-IDF osztályozói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8D34-A632-E5B9-3A5E-0524691C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73019"/>
            <a:ext cx="10325000" cy="35644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Sigmoid function - Wikipedia">
            <a:extLst>
              <a:ext uri="{FF2B5EF4-FFF2-40B4-BE49-F238E27FC236}">
                <a16:creationId xmlns:a16="http://schemas.microsoft.com/office/drawing/2014/main" id="{0A2C73D7-0653-0186-59EB-E3F88139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9" y="3716323"/>
            <a:ext cx="3039802" cy="2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DF8226-C873-2F08-2971-648337E32735}"/>
                  </a:ext>
                </a:extLst>
              </p:cNvPr>
              <p:cNvSpPr/>
              <p:nvPr/>
            </p:nvSpPr>
            <p:spPr>
              <a:xfrm>
                <a:off x="1226511" y="2773911"/>
                <a:ext cx="1763484" cy="6207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b="0" dirty="0">
                    <a:solidFill>
                      <a:schemeClr val="tx1"/>
                    </a:solidFill>
                  </a:rPr>
                  <a:t>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DF8226-C873-2F08-2971-648337E32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11" y="2773911"/>
                <a:ext cx="1763484" cy="620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059FFB-0899-0F3B-E3F3-0AA897E4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384" y="2771065"/>
            <a:ext cx="2513637" cy="31325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EF7DA-441F-047E-5D0A-4A9195292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191" y="2771065"/>
            <a:ext cx="4157100" cy="32198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724F3-5926-B96F-BC0B-EA4C5262CDB7}"/>
              </a:ext>
            </a:extLst>
          </p:cNvPr>
          <p:cNvSpPr txBox="1"/>
          <p:nvPr/>
        </p:nvSpPr>
        <p:spPr>
          <a:xfrm>
            <a:off x="870175" y="202672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Logisztikus Regresszió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BA48B-BEE1-9AAA-DAE2-587C152F5B06}"/>
              </a:ext>
            </a:extLst>
          </p:cNvPr>
          <p:cNvSpPr txBox="1"/>
          <p:nvPr/>
        </p:nvSpPr>
        <p:spPr>
          <a:xfrm>
            <a:off x="9814433" y="20317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SVM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AFF06-8470-F731-CE97-519165A7CFFE}"/>
              </a:ext>
            </a:extLst>
          </p:cNvPr>
          <p:cNvSpPr txBox="1"/>
          <p:nvPr/>
        </p:nvSpPr>
        <p:spPr>
          <a:xfrm>
            <a:off x="5302353" y="203170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Véletlen Erdő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EE980-F162-86CE-9247-7C4EF4FE5BA1}"/>
              </a:ext>
            </a:extLst>
          </p:cNvPr>
          <p:cNvCxnSpPr>
            <a:cxnSpLocks/>
          </p:cNvCxnSpPr>
          <p:nvPr/>
        </p:nvCxnSpPr>
        <p:spPr>
          <a:xfrm>
            <a:off x="3646991" y="1667410"/>
            <a:ext cx="0" cy="4681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9F5072-0041-AEC5-FDE1-6873E0D0D2DA}"/>
              </a:ext>
            </a:extLst>
          </p:cNvPr>
          <p:cNvCxnSpPr>
            <a:cxnSpLocks/>
          </p:cNvCxnSpPr>
          <p:nvPr/>
        </p:nvCxnSpPr>
        <p:spPr>
          <a:xfrm>
            <a:off x="8464492" y="1667410"/>
            <a:ext cx="0" cy="479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47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5A11-B994-B96E-5366-4CB61034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8782"/>
            <a:ext cx="10325000" cy="977177"/>
          </a:xfrm>
        </p:spPr>
        <p:txBody>
          <a:bodyPr/>
          <a:lstStyle/>
          <a:p>
            <a:r>
              <a:rPr lang="hu-HU" dirty="0"/>
              <a:t>Logisztikus Regresszió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F70CF-2F24-C5C3-7BB8-6D6E3A6BD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646781"/>
                <a:ext cx="10325000" cy="55004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Alapja: </a:t>
                </a:r>
                <a:r>
                  <a:rPr lang="hu-HU" i="1" dirty="0" err="1"/>
                  <a:t>szigmoid</a:t>
                </a:r>
                <a:r>
                  <a:rPr lang="hu-HU" i="1" dirty="0"/>
                  <a:t> függvény</a:t>
                </a:r>
              </a:p>
              <a:p>
                <a:r>
                  <a:rPr lang="hu-HU" dirty="0"/>
                  <a:t>Bináris osztályozásra alkalmas</a:t>
                </a:r>
              </a:p>
              <a:p>
                <a:r>
                  <a:rPr lang="hu-HU" dirty="0"/>
                  <a:t>Tanítóadatok: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̲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̲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̲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Minimalizálandó költségfüggvény :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/>
                  <a:t>Tanítás: Gradiens módszerek </a:t>
                </a:r>
                <a:br>
                  <a:rPr lang="hu-HU" dirty="0"/>
                </a:br>
                <a:r>
                  <a:rPr lang="hu-HU" dirty="0"/>
                  <a:t>a súlyok optimális megválasztására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:br>
                  <a:rPr lang="hu-HU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F70CF-2F24-C5C3-7BB8-6D6E3A6BD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646781"/>
                <a:ext cx="10325000" cy="5500468"/>
              </a:xfrm>
              <a:blipFill>
                <a:blip r:embed="rId2"/>
                <a:stretch>
                  <a:fillRect l="-177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B155A582-F3C0-1154-7500-C8C3DF74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57" y="1135609"/>
            <a:ext cx="2796073" cy="18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897F42-B80D-270F-48C1-64B6B21587CB}"/>
                  </a:ext>
                </a:extLst>
              </p:cNvPr>
              <p:cNvSpPr/>
              <p:nvPr/>
            </p:nvSpPr>
            <p:spPr>
              <a:xfrm>
                <a:off x="6597833" y="1757240"/>
                <a:ext cx="1763484" cy="6207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b="0" dirty="0">
                    <a:solidFill>
                      <a:schemeClr val="tx1"/>
                    </a:solidFill>
                  </a:rPr>
                  <a:t>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897F42-B80D-270F-48C1-64B6B21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33" y="1757240"/>
                <a:ext cx="1763484" cy="620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42DD13A-88B1-9E22-987E-D8FA676B7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359" y="4262221"/>
            <a:ext cx="5598720" cy="2354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BD8664-E7BD-5DB4-6119-A8F6E15EF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69" y="3299688"/>
            <a:ext cx="10534261" cy="10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6D06-61E6-D8E7-6CF0-CFC40363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43281"/>
            <a:ext cx="10325000" cy="884898"/>
          </a:xfrm>
        </p:spPr>
        <p:txBody>
          <a:bodyPr/>
          <a:lstStyle/>
          <a:p>
            <a:r>
              <a:rPr lang="hu-HU" dirty="0"/>
              <a:t>SVM (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4FB4-AB1B-3690-B38F-54ABCEE9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59" y="1462224"/>
            <a:ext cx="10325000" cy="5395776"/>
          </a:xfrm>
        </p:spPr>
        <p:txBody>
          <a:bodyPr>
            <a:normAutofit/>
          </a:bodyPr>
          <a:lstStyle/>
          <a:p>
            <a:r>
              <a:rPr lang="hu-HU" dirty="0"/>
              <a:t>Az adatpontokat egy magasabb dimenziós térbe</a:t>
            </a:r>
            <a:br>
              <a:rPr lang="hu-HU" dirty="0"/>
            </a:br>
            <a:r>
              <a:rPr lang="hu-HU" dirty="0"/>
              <a:t>képezzük le </a:t>
            </a:r>
            <a:r>
              <a:rPr lang="hu-HU" i="1" dirty="0"/>
              <a:t>magfüggvények</a:t>
            </a:r>
            <a:r>
              <a:rPr lang="hu-HU" dirty="0"/>
              <a:t> segítségével, és ott </a:t>
            </a:r>
            <a:br>
              <a:rPr lang="hu-HU" dirty="0"/>
            </a:br>
            <a:r>
              <a:rPr lang="hu-HU" dirty="0"/>
              <a:t>próbáljuk őket lineárisan szeparálni, maximalizálva a margót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Tanítás: általában sztochasztikus gradiens módszerrel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E3F41-CCF0-A0C5-4C8E-793D5F96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1" y="3812690"/>
            <a:ext cx="8219656" cy="90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5442A-F76B-9A74-B680-191BD180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1" y="2579608"/>
            <a:ext cx="5840350" cy="1248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AA261-04DA-0694-172B-07A6481E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78" y="1843890"/>
            <a:ext cx="2926263" cy="36467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514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ED46-AD36-85A8-600F-39B3A7C0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18114"/>
            <a:ext cx="10325000" cy="926843"/>
          </a:xfrm>
        </p:spPr>
        <p:txBody>
          <a:bodyPr/>
          <a:lstStyle/>
          <a:p>
            <a:r>
              <a:rPr lang="hu-HU" dirty="0"/>
              <a:t>Véletlen Erdő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5A11-E0E4-4B4C-071C-8C39430D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299897"/>
            <a:ext cx="10325000" cy="5558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Alapja: Döntési fák</a:t>
            </a:r>
          </a:p>
          <a:p>
            <a:r>
              <a:rPr lang="hu-HU" dirty="0"/>
              <a:t>Lefele ágazó fák, csúcsaikban egy</a:t>
            </a:r>
            <a:br>
              <a:rPr lang="hu-HU" dirty="0"/>
            </a:br>
            <a:r>
              <a:rPr lang="hu-HU" dirty="0"/>
              <a:t>attribútumra vonatkozó feltétel</a:t>
            </a:r>
          </a:p>
          <a:p>
            <a:r>
              <a:rPr lang="hu-HU" dirty="0"/>
              <a:t>Levelek címkézettek</a:t>
            </a:r>
          </a:p>
          <a:p>
            <a:r>
              <a:rPr lang="hu-HU" dirty="0"/>
              <a:t>Faépítés: lokálisan legjobb vágások,</a:t>
            </a:r>
            <a:br>
              <a:rPr lang="hu-HU" dirty="0"/>
            </a:br>
            <a:r>
              <a:rPr lang="hu-HU" dirty="0"/>
              <a:t>amelyek csökkentik a tanítóadatok</a:t>
            </a:r>
            <a:br>
              <a:rPr lang="hu-HU" dirty="0"/>
            </a:br>
            <a:r>
              <a:rPr lang="hu-HU" dirty="0"/>
              <a:t>címke szerinti inhomogenitását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Véletlen erdő:</a:t>
            </a:r>
          </a:p>
          <a:p>
            <a:r>
              <a:rPr lang="hu-HU" dirty="0"/>
              <a:t>Több döntési fa</a:t>
            </a:r>
          </a:p>
          <a:p>
            <a:r>
              <a:rPr lang="hu-HU" dirty="0"/>
              <a:t>Minden fa csak egy részét használhatja az attribútumhalmaznak az elágazásokhoz</a:t>
            </a:r>
          </a:p>
          <a:p>
            <a:r>
              <a:rPr lang="hu-HU" dirty="0"/>
              <a:t>Minden fához visszatevéses mintavételezéssel választjuk a </a:t>
            </a:r>
            <a:r>
              <a:rPr lang="hu-HU" dirty="0" err="1"/>
              <a:t>tanítóadatokat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tesztadatokat</a:t>
            </a:r>
            <a:r>
              <a:rPr lang="hu-HU" dirty="0"/>
              <a:t> </a:t>
            </a:r>
            <a:r>
              <a:rPr lang="hu-HU" dirty="0" err="1"/>
              <a:t>végigvezetjük</a:t>
            </a:r>
            <a:r>
              <a:rPr lang="hu-HU" dirty="0"/>
              <a:t> a fákon és aggregáljuk az eredményüket</a:t>
            </a:r>
            <a:br>
              <a:rPr lang="hu-HU" dirty="0"/>
            </a:b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AutoShape 2" descr="What is a Random Forest? | TIBCO Software">
            <a:extLst>
              <a:ext uri="{FF2B5EF4-FFF2-40B4-BE49-F238E27FC236}">
                <a16:creationId xmlns:a16="http://schemas.microsoft.com/office/drawing/2014/main" id="{82282D77-D949-2C13-B4B6-060EFDB096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Random Forest - Overview, Modeling Predictions, Advantages">
            <a:extLst>
              <a:ext uri="{FF2B5EF4-FFF2-40B4-BE49-F238E27FC236}">
                <a16:creationId xmlns:a16="http://schemas.microsoft.com/office/drawing/2014/main" id="{46FEDFD4-A5D6-32B5-05D3-3302A1B5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42" y="669387"/>
            <a:ext cx="5910679" cy="39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532A-1A28-4D29-9327-70765985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35560"/>
            <a:ext cx="10325000" cy="1027511"/>
          </a:xfrm>
        </p:spPr>
        <p:txBody>
          <a:bodyPr/>
          <a:lstStyle/>
          <a:p>
            <a:r>
              <a:rPr lang="hu-HU" dirty="0"/>
              <a:t>TF-IDF modell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4C48B-BD23-49CC-9298-A04DEB51E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882" y="1820014"/>
                <a:ext cx="10804235" cy="4614342"/>
              </a:xfrm>
            </p:spPr>
            <p:txBody>
              <a:bodyPr>
                <a:normAutofit/>
              </a:bodyPr>
              <a:lstStyle/>
              <a:p>
                <a:r>
                  <a:rPr lang="hu-HU" sz="2400" dirty="0"/>
                  <a:t>”Term </a:t>
                </a:r>
                <a:r>
                  <a:rPr lang="hu-HU" sz="2400" dirty="0" err="1"/>
                  <a:t>Frequency</a:t>
                </a:r>
                <a:r>
                  <a:rPr lang="hu-HU" sz="2400" dirty="0"/>
                  <a:t> – </a:t>
                </a:r>
                <a:r>
                  <a:rPr lang="hu-HU" sz="2400" dirty="0" err="1"/>
                  <a:t>Inverse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Document</a:t>
                </a:r>
                <a:r>
                  <a:rPr lang="hu-HU" sz="2400" dirty="0"/>
                  <a:t> </a:t>
                </a:r>
                <a:r>
                  <a:rPr lang="hu-HU" sz="2400" dirty="0" err="1"/>
                  <a:t>Frequency</a:t>
                </a:r>
                <a:r>
                  <a:rPr lang="hu-HU" sz="2400" dirty="0"/>
                  <a:t>”</a:t>
                </a:r>
              </a:p>
              <a:p>
                <a:r>
                  <a:rPr lang="hu-HU" sz="2400" dirty="0"/>
                  <a:t>Először dokumentum-szó mátrix létrehozása </a:t>
                </a:r>
              </a:p>
              <a:p>
                <a:r>
                  <a:rPr lang="hu-HU" sz="2400" dirty="0"/>
                  <a:t>Majd minden elemre: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unc>
                      <m:funcPr>
                        <m:ctrlP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hu-HU" sz="2400" dirty="0"/>
                  <a:t> </a:t>
                </a:r>
                <a:br>
                  <a:rPr lang="hu-HU" sz="2400" dirty="0"/>
                </a:br>
                <a:r>
                  <a:rPr lang="hu-HU" sz="2400" dirty="0"/>
                  <a:t>(K az összes dokumentum,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sz="2400" dirty="0"/>
                  <a:t> pedig a mátrix j-</a:t>
                </a:r>
                <a:r>
                  <a:rPr lang="hu-HU" sz="2400" dirty="0" err="1"/>
                  <a:t>edik</a:t>
                </a:r>
                <a:r>
                  <a:rPr lang="hu-HU" sz="2400" dirty="0"/>
                  <a:t> oszlopának nem nulla elemeinek a száma)</a:t>
                </a:r>
              </a:p>
              <a:p>
                <a:r>
                  <a:rPr lang="hu-HU" sz="2400" dirty="0"/>
                  <a:t>Szövegek: nagydimenziós adatpontok </a:t>
                </a:r>
              </a:p>
              <a:p>
                <a:r>
                  <a:rPr lang="hu-HU" sz="2400" dirty="0"/>
                  <a:t>Dimenziócsökkentés: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400" dirty="0"/>
                  <a:t> próbával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4C48B-BD23-49CC-9298-A04DEB51E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82" y="1820014"/>
                <a:ext cx="10804235" cy="4614342"/>
              </a:xfrm>
              <a:blipFill>
                <a:blip r:embed="rId2"/>
                <a:stretch>
                  <a:fillRect l="-395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76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650-FE67-AEE9-944E-F8B1D59D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69116"/>
            <a:ext cx="10325000" cy="842953"/>
          </a:xfrm>
        </p:spPr>
        <p:txBody>
          <a:bodyPr/>
          <a:lstStyle/>
          <a:p>
            <a:r>
              <a:rPr lang="hu-HU" dirty="0"/>
              <a:t>Dimenziócsökkentés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29991-4CB7-1E3C-B408-CD15FD175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553792"/>
                <a:ext cx="10667615" cy="3564436"/>
              </a:xfrm>
            </p:spPr>
            <p:txBody>
              <a:bodyPr/>
              <a:lstStyle/>
              <a:p>
                <a:r>
                  <a:rPr lang="hu-HU" dirty="0"/>
                  <a:t>Kevesebb attribútum </a:t>
                </a:r>
                <a:r>
                  <a:rPr lang="hu-HU" dirty="0">
                    <a:sym typeface="Wingdings" panose="05000000000000000000" pitchFamily="2" charset="2"/>
                  </a:rPr>
                  <a:t> sokszor gyorsabb és jobb eredmény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próba: kétdimenziós eloszlások függetlenségének eldöntése</a:t>
                </a:r>
              </a:p>
              <a:p>
                <a:r>
                  <a:rPr lang="hu-HU" dirty="0"/>
                  <a:t>Alkalmazása itt: adott attribútum és címkeváltozó függetlenségének vizsgálata</a:t>
                </a:r>
              </a:p>
              <a:p>
                <a:r>
                  <a:rPr lang="hu-HU" dirty="0"/>
                  <a:t>Próbastatisztika összehasonlítása a megfelelő szabadságfokú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függvény </a:t>
                </a:r>
                <a:r>
                  <a:rPr lang="el-GR" dirty="0"/>
                  <a:t>ε</a:t>
                </a:r>
                <a:r>
                  <a:rPr lang="hu-HU" dirty="0"/>
                  <a:t> </a:t>
                </a:r>
                <a:r>
                  <a:rPr lang="hu-HU" dirty="0" err="1"/>
                  <a:t>kvantilisével</a:t>
                </a:r>
                <a:endParaRPr lang="hu-HU" dirty="0"/>
              </a:p>
              <a:p>
                <a:r>
                  <a:rPr lang="hu-HU" dirty="0"/>
                  <a:t>Ha a próbastatisztika nagyobb </a:t>
                </a:r>
                <a:r>
                  <a:rPr lang="hu-HU" dirty="0">
                    <a:sym typeface="Wingdings" panose="05000000000000000000" pitchFamily="2" charset="2"/>
                  </a:rPr>
                  <a:t> függetlenség elutasítása  az attribútum jelentős </a:t>
                </a:r>
                <a:br>
                  <a:rPr lang="hu-HU" dirty="0">
                    <a:sym typeface="Wingdings" panose="05000000000000000000" pitchFamily="2" charset="2"/>
                  </a:rPr>
                </a:br>
                <a:r>
                  <a:rPr lang="hu-HU" dirty="0">
                    <a:sym typeface="Wingdings" panose="05000000000000000000" pitchFamily="2" charset="2"/>
                  </a:rPr>
                  <a:t>                                                                                                       prediktív erővel bír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29991-4CB7-1E3C-B408-CD15FD175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553792"/>
                <a:ext cx="10667615" cy="3564436"/>
              </a:xfrm>
              <a:blipFill>
                <a:blip r:embed="rId2"/>
                <a:stretch>
                  <a:fillRect l="-171" t="-1026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5C3AAD8-062C-D02B-FEB7-D36E13C9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49" y="4822122"/>
            <a:ext cx="3357006" cy="964171"/>
          </a:xfrm>
          <a:prstGeom prst="rect">
            <a:avLst/>
          </a:prstGeom>
        </p:spPr>
      </p:pic>
      <p:pic>
        <p:nvPicPr>
          <p:cNvPr id="3074" name="Picture 2" descr="Chi-Square Distribution - an overview | ScienceDirect Topics">
            <a:extLst>
              <a:ext uri="{FF2B5EF4-FFF2-40B4-BE49-F238E27FC236}">
                <a16:creationId xmlns:a16="http://schemas.microsoft.com/office/drawing/2014/main" id="{C50B7F39-F2A9-F675-E3B4-54BC5C87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30" y="4218358"/>
            <a:ext cx="3810000" cy="2171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80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F77-D19A-32FD-EE47-E8A4650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8213"/>
            <a:ext cx="10325000" cy="751875"/>
          </a:xfrm>
        </p:spPr>
        <p:txBody>
          <a:bodyPr>
            <a:normAutofit/>
          </a:bodyPr>
          <a:lstStyle/>
          <a:p>
            <a:r>
              <a:rPr lang="hu-HU" sz="3600" dirty="0"/>
              <a:t>TF-IDF modell optimalizálása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AF5FF-9FAA-57D8-626C-925231CC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442508"/>
                <a:ext cx="10325000" cy="4861817"/>
              </a:xfrm>
            </p:spPr>
            <p:txBody>
              <a:bodyPr/>
              <a:lstStyle/>
              <a:p>
                <a:r>
                  <a:rPr lang="hu-HU" dirty="0">
                    <a:ea typeface="Cambria Math" panose="02040503050406030204" pitchFamily="18" charset="0"/>
                  </a:rPr>
                  <a:t>Tanító- teszthalmazra bontás 80:20 arányban</a:t>
                </a:r>
              </a:p>
              <a:p>
                <a:r>
                  <a:rPr lang="el-GR" dirty="0">
                    <a:ea typeface="Cambria Math" panose="02040503050406030204" pitchFamily="18" charset="0"/>
                  </a:rPr>
                  <a:t>ε</a:t>
                </a:r>
                <a:r>
                  <a:rPr lang="hu-HU" b="0" dirty="0">
                    <a:ea typeface="Cambria Math" panose="02040503050406030204" pitchFamily="18" charset="0"/>
                  </a:rPr>
                  <a:t> változtatása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próbához 0.1 és 0.9 között (0.1)</a:t>
                </a:r>
              </a:p>
              <a:p>
                <a:r>
                  <a:rPr lang="hu-HU" dirty="0" err="1"/>
                  <a:t>Hiperparaméterekhez</a:t>
                </a:r>
                <a:r>
                  <a:rPr lang="hu-HU" dirty="0"/>
                  <a:t> 5-szörös keresztvalidáció F1-értékkel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Logisztikus regresszió: λ változtatása 10 és 200 között (10)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SVM: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dirty="0"/>
                  <a:t>C: 1 és 20 között (0.1)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dirty="0"/>
                  <a:t>Magfüggvény: legfeljebb 2-odfokú </a:t>
                </a:r>
                <a:r>
                  <a:rPr lang="hu-HU" dirty="0" err="1"/>
                  <a:t>polinomiális</a:t>
                </a:r>
                <a:r>
                  <a:rPr lang="hu-HU" dirty="0"/>
                  <a:t>, </a:t>
                </a:r>
                <a:r>
                  <a:rPr lang="hu-HU" dirty="0" err="1"/>
                  <a:t>szigmoid</a:t>
                </a:r>
                <a:r>
                  <a:rPr lang="hu-HU" dirty="0"/>
                  <a:t>, RBF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Véletlen erdő: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dirty="0"/>
                  <a:t>Famélység: 5 és 50 között (5)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dirty="0"/>
                  <a:t>Fák száma: 100 és 1000 között (50)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dirty="0"/>
                  <a:t>Inhomogenitás: Gini-index, entrópia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AF5FF-9FAA-57D8-626C-925231CC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442508"/>
                <a:ext cx="10325000" cy="4861817"/>
              </a:xfrm>
              <a:blipFill>
                <a:blip r:embed="rId2"/>
                <a:stretch>
                  <a:fillRect l="-177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72206A-5B77-9402-8220-A63A9553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736" y="3711780"/>
            <a:ext cx="3599124" cy="51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4CE15-E476-6C3C-6287-6713B4C0C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019" y="5654130"/>
            <a:ext cx="2926114" cy="801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76045-4ACC-6036-50A4-784B9A736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842" y="5637352"/>
            <a:ext cx="3896527" cy="7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D38-746E-4B6D-BF6F-327271D4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1" y="409802"/>
            <a:ext cx="10325000" cy="910065"/>
          </a:xfrm>
        </p:spPr>
        <p:txBody>
          <a:bodyPr/>
          <a:lstStyle/>
          <a:p>
            <a:r>
              <a:rPr lang="hu-HU" dirty="0"/>
              <a:t>TF-IDF modell eredményei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88B5D3-FFF6-4347-9B37-82A736BAF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961810"/>
              </p:ext>
            </p:extLst>
          </p:nvPr>
        </p:nvGraphicFramePr>
        <p:xfrm>
          <a:off x="690563" y="2114209"/>
          <a:ext cx="1032509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014">
                  <a:extLst>
                    <a:ext uri="{9D8B030D-6E8A-4147-A177-3AD203B41FA5}">
                      <a16:colId xmlns:a16="http://schemas.microsoft.com/office/drawing/2014/main" val="2874045460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1902228647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3196988743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52898628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216747579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2724039572"/>
                    </a:ext>
                  </a:extLst>
                </a:gridCol>
                <a:gridCol w="1475014">
                  <a:extLst>
                    <a:ext uri="{9D8B030D-6E8A-4147-A177-3AD203B41FA5}">
                      <a16:colId xmlns:a16="http://schemas.microsoft.com/office/drawing/2014/main" val="1384832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Algoritmus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Pontosság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r>
                        <a:rPr lang="hu-HU" dirty="0"/>
                        <a:t> paraméter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Log. </a:t>
                      </a:r>
                      <a:r>
                        <a:rPr lang="hu-HU" dirty="0" err="1"/>
                        <a:t>reg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0.976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4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Vél. erdő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36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49BD07-6329-4DF2-A890-86B50A55077D}"/>
              </a:ext>
            </a:extLst>
          </p:cNvPr>
          <p:cNvSpPr txBox="1"/>
          <p:nvPr/>
        </p:nvSpPr>
        <p:spPr>
          <a:xfrm>
            <a:off x="691079" y="141773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Általános mérőszámok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0B1AA-8C46-4103-9710-C030B35F5562}"/>
              </a:ext>
            </a:extLst>
          </p:cNvPr>
          <p:cNvSpPr txBox="1"/>
          <p:nvPr/>
        </p:nvSpPr>
        <p:spPr>
          <a:xfrm>
            <a:off x="234632" y="4083416"/>
            <a:ext cx="5246949" cy="1975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Optimális </a:t>
            </a:r>
            <a:r>
              <a:rPr lang="hu-HU" dirty="0" err="1"/>
              <a:t>hiperparaméterek</a:t>
            </a:r>
            <a:r>
              <a:rPr lang="hu-HU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u="sng" dirty="0"/>
              <a:t>Logisztikus regresszió:</a:t>
            </a:r>
            <a:r>
              <a:rPr lang="hu-HU" dirty="0"/>
              <a:t> </a:t>
            </a:r>
            <a:r>
              <a:rPr lang="el-GR" dirty="0"/>
              <a:t>λ</a:t>
            </a:r>
            <a:r>
              <a:rPr lang="hu-HU" dirty="0"/>
              <a:t>=100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u="sng" dirty="0"/>
              <a:t>SVM:</a:t>
            </a:r>
            <a:r>
              <a:rPr lang="hu-HU" dirty="0"/>
              <a:t> C=2.4, RBF magfüggvény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u="sng" dirty="0"/>
              <a:t>Vél. erdő:</a:t>
            </a:r>
            <a:r>
              <a:rPr lang="hu-HU" dirty="0"/>
              <a:t> 500 fa, 20-as mélység, entrópia</a:t>
            </a:r>
            <a:br>
              <a:rPr lang="hu-HU" dirty="0"/>
            </a:br>
            <a:r>
              <a:rPr lang="hu-HU" dirty="0"/>
              <a:t>                          </a:t>
            </a:r>
            <a:endParaRPr lang="hu-HU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E3DE5-FE95-46A5-BDC9-4F97C185BDAA}"/>
              </a:ext>
            </a:extLst>
          </p:cNvPr>
          <p:cNvSpPr txBox="1"/>
          <p:nvPr/>
        </p:nvSpPr>
        <p:spPr>
          <a:xfrm>
            <a:off x="5853112" y="3924707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Nem megbízható cikkekre vonatkozó </a:t>
            </a:r>
            <a:r>
              <a:rPr lang="hu-HU" dirty="0" err="1"/>
              <a:t>Recall</a:t>
            </a:r>
            <a:r>
              <a:rPr lang="hu-HU" dirty="0"/>
              <a:t> értékek:</a:t>
            </a:r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5EFBDD4-7507-259C-CB31-9123C3467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50569"/>
              </p:ext>
            </p:extLst>
          </p:nvPr>
        </p:nvGraphicFramePr>
        <p:xfrm>
          <a:off x="7234346" y="4416375"/>
          <a:ext cx="29894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714">
                  <a:extLst>
                    <a:ext uri="{9D8B030D-6E8A-4147-A177-3AD203B41FA5}">
                      <a16:colId xmlns:a16="http://schemas.microsoft.com/office/drawing/2014/main" val="2756423000"/>
                    </a:ext>
                  </a:extLst>
                </a:gridCol>
                <a:gridCol w="1494714">
                  <a:extLst>
                    <a:ext uri="{9D8B030D-6E8A-4147-A177-3AD203B41FA5}">
                      <a16:colId xmlns:a16="http://schemas.microsoft.com/office/drawing/2014/main" val="6411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Algoritmus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2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Log. </a:t>
                      </a:r>
                      <a:r>
                        <a:rPr lang="hu-HU" dirty="0" err="1"/>
                        <a:t>reg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0.9098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0.8872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1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Vél. erdő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5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54DA-FDBB-D0BD-E003-8995935F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071EFDA-3CEF-C6A3-AAD5-3267012BA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17" y="333408"/>
            <a:ext cx="7019896" cy="3125035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1953CC0-5A70-AF11-4F47-E9BEA4B2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1" y="3690507"/>
            <a:ext cx="8251585" cy="259677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B48A-26F5-8EA7-DF86-7AC7ABDE3B8A}"/>
              </a:ext>
            </a:extLst>
          </p:cNvPr>
          <p:cNvSpPr txBox="1"/>
          <p:nvPr/>
        </p:nvSpPr>
        <p:spPr>
          <a:xfrm>
            <a:off x="8696900" y="1684441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ROC és </a:t>
            </a:r>
            <a:r>
              <a:rPr lang="hu-HU" dirty="0" err="1"/>
              <a:t>Precision-Recall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görbék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9DA8F-9A0E-538C-E5C5-8038450F1D8C}"/>
              </a:ext>
            </a:extLst>
          </p:cNvPr>
          <p:cNvSpPr txBox="1"/>
          <p:nvPr/>
        </p:nvSpPr>
        <p:spPr>
          <a:xfrm>
            <a:off x="9461241" y="4988893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Tévesztési mátrixok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A975-953E-BB08-C032-7BD2E6B8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39331"/>
            <a:ext cx="10325000" cy="14424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38D549-4FD5-FAFA-48E3-C87DD19F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511558"/>
            <a:ext cx="10359437" cy="4853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2EB0E-0548-7FDE-D0B1-A59A1F74F991}"/>
              </a:ext>
            </a:extLst>
          </p:cNvPr>
          <p:cNvSpPr txBox="1"/>
          <p:nvPr/>
        </p:nvSpPr>
        <p:spPr>
          <a:xfrm>
            <a:off x="954990" y="841638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A véletlen erdő algoritmus által használt legfontosabb attribútumok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53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607-CD5E-FBF4-7F77-B04DD15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3" y="339998"/>
            <a:ext cx="10325000" cy="968788"/>
          </a:xfrm>
        </p:spPr>
        <p:txBody>
          <a:bodyPr/>
          <a:lstStyle/>
          <a:p>
            <a:r>
              <a:rPr lang="hu-HU" dirty="0"/>
              <a:t>Word2Vec vektortér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E545-60C1-C8A4-94FB-987A32B7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51566"/>
            <a:ext cx="10325000" cy="3564436"/>
          </a:xfrm>
        </p:spPr>
        <p:txBody>
          <a:bodyPr/>
          <a:lstStyle/>
          <a:p>
            <a:r>
              <a:rPr lang="hu-HU" dirty="0"/>
              <a:t>Minden szó egy M dimenziós vektor   (M &lt;&lt; különböző szavak száma)</a:t>
            </a:r>
          </a:p>
          <a:p>
            <a:r>
              <a:rPr lang="hu-HU" dirty="0"/>
              <a:t>Koordináták: jelentésbeli sajátosságok</a:t>
            </a:r>
          </a:p>
          <a:p>
            <a:r>
              <a:rPr lang="hu-HU" dirty="0"/>
              <a:t>Vektorok által bezárt szög kicsi          általuk jelölt szavak jelentésben hasonlóak</a:t>
            </a:r>
          </a:p>
          <a:p>
            <a:r>
              <a:rPr lang="hu-HU" dirty="0"/>
              <a:t>Vektorreprezentánsok meghatározása: mély </a:t>
            </a:r>
            <a:r>
              <a:rPr lang="hu-HU" dirty="0" err="1"/>
              <a:t>tanulásos</a:t>
            </a:r>
            <a:r>
              <a:rPr lang="hu-HU" dirty="0"/>
              <a:t> algoritmusok segítségével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25F5DC-B00F-973D-D0A2-DCC3B488DE0C}"/>
              </a:ext>
            </a:extLst>
          </p:cNvPr>
          <p:cNvCxnSpPr/>
          <p:nvPr/>
        </p:nvCxnSpPr>
        <p:spPr>
          <a:xfrm>
            <a:off x="4672668" y="2692866"/>
            <a:ext cx="494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The amazing power of word vectors | the morning paper">
            <a:extLst>
              <a:ext uri="{FF2B5EF4-FFF2-40B4-BE49-F238E27FC236}">
                <a16:creationId xmlns:a16="http://schemas.microsoft.com/office/drawing/2014/main" id="{85879480-E0DB-B6F0-48DA-1379CDA9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0" y="3614474"/>
            <a:ext cx="4676969" cy="27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620294-D251-4FFB-40E9-5719A5941B70}"/>
                  </a:ext>
                </a:extLst>
              </p:cNvPr>
              <p:cNvSpPr txBox="1"/>
              <p:nvPr/>
            </p:nvSpPr>
            <p:spPr>
              <a:xfrm>
                <a:off x="5853579" y="4570912"/>
                <a:ext cx="5595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𝑤𝑜𝑚𝑎𝑛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𝑞𝑢𝑒𝑒𝑛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620294-D251-4FFB-40E9-5719A594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9" y="4570912"/>
                <a:ext cx="5595628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62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E308-752A-ADD2-D8F4-3A22DAEA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1" y="260059"/>
            <a:ext cx="10325000" cy="856439"/>
          </a:xfrm>
        </p:spPr>
        <p:txBody>
          <a:bodyPr/>
          <a:lstStyle/>
          <a:p>
            <a:r>
              <a:rPr lang="hu-HU" dirty="0"/>
              <a:t>Mély tanulás és neurális hálók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10DA-E6F8-9A48-9183-7965AD2C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408953"/>
            <a:ext cx="11345411" cy="3564436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Építőelem: </a:t>
            </a:r>
            <a:r>
              <a:rPr lang="hu-HU" b="1" dirty="0" err="1"/>
              <a:t>Perceptron</a:t>
            </a:r>
            <a:r>
              <a:rPr lang="hu-HU" b="1" dirty="0"/>
              <a:t>                                               Több </a:t>
            </a:r>
            <a:r>
              <a:rPr lang="hu-HU" b="1" dirty="0" err="1"/>
              <a:t>perceptronréteg</a:t>
            </a:r>
            <a:r>
              <a:rPr lang="hu-HU" b="1" dirty="0"/>
              <a:t>:  Neurális háló                                                            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90FD28-D250-5366-93D8-8E84879F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3" y="1940853"/>
            <a:ext cx="4818946" cy="281610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6A2B8BC-C099-9931-7422-C8F6BB6B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53" y="1940853"/>
            <a:ext cx="5115847" cy="4657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CE794-745A-0516-9D9D-43D2F0E614EB}"/>
              </a:ext>
            </a:extLst>
          </p:cNvPr>
          <p:cNvSpPr txBox="1"/>
          <p:nvPr/>
        </p:nvSpPr>
        <p:spPr>
          <a:xfrm>
            <a:off x="1238527" y="4850181"/>
            <a:ext cx="2892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Aktivációs függvény lehet:</a:t>
            </a:r>
          </a:p>
          <a:p>
            <a:pPr marL="285750" indent="-285750">
              <a:buFontTx/>
              <a:buChar char="-"/>
            </a:pPr>
            <a:r>
              <a:rPr lang="hu-HU" i="1" dirty="0" err="1"/>
              <a:t>sgn</a:t>
            </a:r>
            <a:r>
              <a:rPr lang="hu-HU" i="1" dirty="0"/>
              <a:t>(x)</a:t>
            </a:r>
          </a:p>
          <a:p>
            <a:pPr marL="285750" indent="-285750">
              <a:buFontTx/>
              <a:buChar char="-"/>
            </a:pPr>
            <a:r>
              <a:rPr lang="hu-HU" i="1" dirty="0" err="1"/>
              <a:t>tanh</a:t>
            </a:r>
            <a:r>
              <a:rPr lang="hu-HU" i="1" dirty="0"/>
              <a:t>(x)</a:t>
            </a:r>
          </a:p>
          <a:p>
            <a:pPr marL="285750" indent="-285750">
              <a:buFontTx/>
              <a:buChar char="-"/>
            </a:pPr>
            <a:r>
              <a:rPr lang="el-GR" i="1" dirty="0"/>
              <a:t>σ</a:t>
            </a:r>
            <a:r>
              <a:rPr lang="hu-HU" i="1" dirty="0"/>
              <a:t>(x)              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id</a:t>
            </a:r>
            <a:r>
              <a:rPr lang="hu-HU" dirty="0"/>
              <a:t>(x) stb.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98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40C1-94BF-D862-7941-4213CAB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72" y="251669"/>
            <a:ext cx="10325000" cy="767453"/>
          </a:xfrm>
        </p:spPr>
        <p:txBody>
          <a:bodyPr/>
          <a:lstStyle/>
          <a:p>
            <a:r>
              <a:rPr lang="hu-HU" dirty="0"/>
              <a:t>Neurális hálók tanítása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0C95-573C-A7B8-9506-F6DDDAED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2" y="1367009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Backpropagation</a:t>
            </a:r>
            <a:r>
              <a:rPr lang="hu-HU" dirty="0"/>
              <a:t> („hiba visszaterjesztés”)</a:t>
            </a:r>
          </a:p>
          <a:p>
            <a:r>
              <a:rPr lang="hu-HU" dirty="0" err="1"/>
              <a:t>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34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A58-C20B-4DF5-B012-36C8D6F4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56" y="211354"/>
            <a:ext cx="10325000" cy="746740"/>
          </a:xfrm>
        </p:spPr>
        <p:txBody>
          <a:bodyPr>
            <a:normAutofit fontScale="90000"/>
          </a:bodyPr>
          <a:lstStyle/>
          <a:p>
            <a:r>
              <a:rPr lang="hu-HU" dirty="0"/>
              <a:t>LSTM</a:t>
            </a:r>
            <a:endParaRPr lang="en-US" dirty="0"/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7A921819-96F9-44FD-9A8F-D348C3B5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6" y="1985254"/>
            <a:ext cx="10002429" cy="44348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C1E60-B6F9-6096-E9A6-82ABBD35504F}"/>
              </a:ext>
            </a:extLst>
          </p:cNvPr>
          <p:cNvSpPr txBox="1"/>
          <p:nvPr/>
        </p:nvSpPr>
        <p:spPr>
          <a:xfrm>
            <a:off x="924187" y="1210296"/>
            <a:ext cx="10511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Réteges szerkezetű, rétegekben sorba kapcsolt cellák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Rejtett- és cellaállapot (memória)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/>
              <a:t>3 kapu (</a:t>
            </a:r>
            <a:r>
              <a:rPr lang="hu-HU" dirty="0" err="1"/>
              <a:t>Forget</a:t>
            </a:r>
            <a:r>
              <a:rPr lang="hu-HU" dirty="0"/>
              <a:t>, Input, Output)</a:t>
            </a:r>
          </a:p>
        </p:txBody>
      </p:sp>
    </p:spTree>
    <p:extLst>
      <p:ext uri="{BB962C8B-B14F-4D97-AF65-F5344CB8AC3E}">
        <p14:creationId xmlns:p14="http://schemas.microsoft.com/office/powerpoint/2010/main" val="280070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C34-0F54-4733-9BFA-E5EB4D3A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30" y="489858"/>
            <a:ext cx="10325000" cy="834136"/>
          </a:xfrm>
        </p:spPr>
        <p:txBody>
          <a:bodyPr/>
          <a:lstStyle/>
          <a:p>
            <a:r>
              <a:rPr lang="hu-HU" dirty="0" err="1"/>
              <a:t>BiLSTM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7230A9-29EE-4D22-B4FE-4F83B3A7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64" y="1532398"/>
            <a:ext cx="8288747" cy="4560070"/>
          </a:xfrm>
        </p:spPr>
      </p:pic>
    </p:spTree>
    <p:extLst>
      <p:ext uri="{BB962C8B-B14F-4D97-AF65-F5344CB8AC3E}">
        <p14:creationId xmlns:p14="http://schemas.microsoft.com/office/powerpoint/2010/main" val="5686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FEF2-40F8-3283-9149-A7B5F454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29398"/>
            <a:ext cx="10325000" cy="826012"/>
          </a:xfrm>
        </p:spPr>
        <p:txBody>
          <a:bodyPr/>
          <a:lstStyle/>
          <a:p>
            <a:pPr algn="ctr"/>
            <a:r>
              <a:rPr lang="hu-HU" dirty="0"/>
              <a:t>TF-IDF osztályozói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8D34-A632-E5B9-3A5E-0524691C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73019"/>
            <a:ext cx="10325000" cy="35644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Sigmoid function - Wikipedia">
            <a:extLst>
              <a:ext uri="{FF2B5EF4-FFF2-40B4-BE49-F238E27FC236}">
                <a16:creationId xmlns:a16="http://schemas.microsoft.com/office/drawing/2014/main" id="{0A2C73D7-0653-0186-59EB-E3F88139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9" y="3716323"/>
            <a:ext cx="3039802" cy="2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DF8226-C873-2F08-2971-648337E32735}"/>
                  </a:ext>
                </a:extLst>
              </p:cNvPr>
              <p:cNvSpPr/>
              <p:nvPr/>
            </p:nvSpPr>
            <p:spPr>
              <a:xfrm>
                <a:off x="1226511" y="2773911"/>
                <a:ext cx="1763484" cy="6207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b="0" dirty="0">
                    <a:solidFill>
                      <a:schemeClr val="tx1"/>
                    </a:solidFill>
                  </a:rPr>
                  <a:t>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DF8226-C873-2F08-2971-648337E32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11" y="2773911"/>
                <a:ext cx="1763484" cy="620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059FFB-0899-0F3B-E3F3-0AA897E4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384" y="2771065"/>
            <a:ext cx="2513637" cy="31325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EF7DA-441F-047E-5D0A-4A9195292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60" y="2642351"/>
            <a:ext cx="4323279" cy="33485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724F3-5926-B96F-BC0B-EA4C5262CDB7}"/>
              </a:ext>
            </a:extLst>
          </p:cNvPr>
          <p:cNvSpPr txBox="1"/>
          <p:nvPr/>
        </p:nvSpPr>
        <p:spPr>
          <a:xfrm>
            <a:off x="870175" y="202672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Logisztikus Regresszió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BA48B-BEE1-9AAA-DAE2-587C152F5B06}"/>
              </a:ext>
            </a:extLst>
          </p:cNvPr>
          <p:cNvSpPr txBox="1"/>
          <p:nvPr/>
        </p:nvSpPr>
        <p:spPr>
          <a:xfrm>
            <a:off x="9814433" y="20317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SVM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AFF06-8470-F731-CE97-519165A7CFFE}"/>
              </a:ext>
            </a:extLst>
          </p:cNvPr>
          <p:cNvSpPr txBox="1"/>
          <p:nvPr/>
        </p:nvSpPr>
        <p:spPr>
          <a:xfrm>
            <a:off x="5254079" y="203170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Véletlen Erdő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EE980-F162-86CE-9247-7C4EF4FE5BA1}"/>
              </a:ext>
            </a:extLst>
          </p:cNvPr>
          <p:cNvCxnSpPr>
            <a:cxnSpLocks/>
          </p:cNvCxnSpPr>
          <p:nvPr/>
        </p:nvCxnSpPr>
        <p:spPr>
          <a:xfrm>
            <a:off x="3646991" y="1667410"/>
            <a:ext cx="0" cy="4681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9F5072-0041-AEC5-FDE1-6873E0D0D2DA}"/>
              </a:ext>
            </a:extLst>
          </p:cNvPr>
          <p:cNvCxnSpPr>
            <a:cxnSpLocks/>
          </p:cNvCxnSpPr>
          <p:nvPr/>
        </p:nvCxnSpPr>
        <p:spPr>
          <a:xfrm>
            <a:off x="8464492" y="1667410"/>
            <a:ext cx="0" cy="479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0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3132-FA3B-4639-9908-14EA3B2D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38" y="487557"/>
            <a:ext cx="10325000" cy="759492"/>
          </a:xfrm>
        </p:spPr>
        <p:txBody>
          <a:bodyPr>
            <a:normAutofit fontScale="90000"/>
          </a:bodyPr>
          <a:lstStyle/>
          <a:p>
            <a:r>
              <a:rPr lang="hu-HU" dirty="0"/>
              <a:t>GRU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8F09293-4961-47F4-A7D5-27D37C4C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" y="2049917"/>
            <a:ext cx="10244398" cy="39514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DFE2B4-B747-A1F0-E3E3-A5AA0BF74280}"/>
              </a:ext>
            </a:extLst>
          </p:cNvPr>
          <p:cNvSpPr txBox="1"/>
          <p:nvPr/>
        </p:nvSpPr>
        <p:spPr>
          <a:xfrm>
            <a:off x="1057013" y="156029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Csak 2 kapu, egy rejtett vektor </a:t>
            </a:r>
            <a:r>
              <a:rPr lang="hu-HU" dirty="0">
                <a:sym typeface="Wingdings" panose="05000000000000000000" pitchFamily="2" charset="2"/>
              </a:rPr>
              <a:t> kevesebb paraméter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7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2549-F1F3-CE45-5C92-BD39C15E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6" y="244650"/>
            <a:ext cx="10325000" cy="851342"/>
          </a:xfrm>
        </p:spPr>
        <p:txBody>
          <a:bodyPr/>
          <a:lstStyle/>
          <a:p>
            <a:r>
              <a:rPr lang="hu-HU" dirty="0"/>
              <a:t>Word2Vec modell implementálása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76A7-ABF1-03E0-29E0-106F968C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232783"/>
            <a:ext cx="4166147" cy="5196009"/>
          </a:xfrm>
        </p:spPr>
        <p:txBody>
          <a:bodyPr>
            <a:normAutofit/>
          </a:bodyPr>
          <a:lstStyle/>
          <a:p>
            <a:r>
              <a:rPr lang="hu-HU" dirty="0"/>
              <a:t>Indexelés és beágyazási mátrix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Súlyok/vektorok: Google által tanított modell</a:t>
            </a:r>
          </a:p>
          <a:p>
            <a:r>
              <a:rPr lang="hu-HU" dirty="0" err="1"/>
              <a:t>Padding</a:t>
            </a:r>
            <a:r>
              <a:rPr lang="hu-HU" dirty="0"/>
              <a:t> (30 és 300 között optimalizálva)</a:t>
            </a:r>
          </a:p>
          <a:p>
            <a:r>
              <a:rPr lang="hu-HU" dirty="0"/>
              <a:t>Tanító-, validációs-, teszthalmaz 60:20:20</a:t>
            </a:r>
          </a:p>
          <a:p>
            <a:r>
              <a:rPr lang="hu-HU" dirty="0"/>
              <a:t>3 rétegű háló: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Beágyazási réteg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Szekvenciális réteg </a:t>
            </a:r>
            <a:r>
              <a:rPr lang="hu-HU" dirty="0" err="1"/>
              <a:t>Dropout-tal</a:t>
            </a: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err="1"/>
              <a:t>Softmax</a:t>
            </a:r>
            <a:r>
              <a:rPr lang="hu-HU" dirty="0"/>
              <a:t> output réteg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q"/>
            </a:pP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F6450-3D50-568A-4BF5-914E2B33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7" y="1558232"/>
            <a:ext cx="6295854" cy="374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91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9313-0387-4A73-92F0-1F847F90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1" y="376952"/>
            <a:ext cx="10325000" cy="767453"/>
          </a:xfrm>
        </p:spPr>
        <p:txBody>
          <a:bodyPr/>
          <a:lstStyle/>
          <a:p>
            <a:r>
              <a:rPr lang="hu-HU" dirty="0"/>
              <a:t>Word2Vec modell eredményei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8C4B1B-BFFD-4547-BA96-6B8424656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587402"/>
              </p:ext>
            </p:extLst>
          </p:nvPr>
        </p:nvGraphicFramePr>
        <p:xfrm>
          <a:off x="758191" y="2004416"/>
          <a:ext cx="1102885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5551">
                  <a:extLst>
                    <a:ext uri="{9D8B030D-6E8A-4147-A177-3AD203B41FA5}">
                      <a16:colId xmlns:a16="http://schemas.microsoft.com/office/drawing/2014/main" val="3082149429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1964025313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2551798485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2033784905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4213105360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3133493150"/>
                    </a:ext>
                  </a:extLst>
                </a:gridCol>
                <a:gridCol w="1575551">
                  <a:extLst>
                    <a:ext uri="{9D8B030D-6E8A-4147-A177-3AD203B41FA5}">
                      <a16:colId xmlns:a16="http://schemas.microsoft.com/office/drawing/2014/main" val="150307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Algoritmus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Pontosság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Padding</a:t>
                      </a:r>
                      <a:r>
                        <a:rPr lang="hu-HU" dirty="0"/>
                        <a:t> limit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0.884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0.938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40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F142F9-3063-4210-8763-A13E72276B62}"/>
              </a:ext>
            </a:extLst>
          </p:cNvPr>
          <p:cNvSpPr txBox="1"/>
          <p:nvPr/>
        </p:nvSpPr>
        <p:spPr>
          <a:xfrm>
            <a:off x="758191" y="143451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Általános mérőszámok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C02A2-20BD-409F-BB3E-C3D8FF5B5659}"/>
              </a:ext>
            </a:extLst>
          </p:cNvPr>
          <p:cNvSpPr txBox="1"/>
          <p:nvPr/>
        </p:nvSpPr>
        <p:spPr>
          <a:xfrm>
            <a:off x="758191" y="4051883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Nem megbízható cikkekre vonatkozó </a:t>
            </a:r>
            <a:r>
              <a:rPr lang="hu-HU" dirty="0" err="1"/>
              <a:t>Recall</a:t>
            </a:r>
            <a:r>
              <a:rPr lang="hu-HU" dirty="0"/>
              <a:t> értékek: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D14B20-0D59-4C4D-A1E8-E92B25C6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3405"/>
              </p:ext>
            </p:extLst>
          </p:nvPr>
        </p:nvGraphicFramePr>
        <p:xfrm>
          <a:off x="4410599" y="4698214"/>
          <a:ext cx="3496346" cy="1627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8173">
                  <a:extLst>
                    <a:ext uri="{9D8B030D-6E8A-4147-A177-3AD203B41FA5}">
                      <a16:colId xmlns:a16="http://schemas.microsoft.com/office/drawing/2014/main" val="2098738788"/>
                    </a:ext>
                  </a:extLst>
                </a:gridCol>
                <a:gridCol w="1748173">
                  <a:extLst>
                    <a:ext uri="{9D8B030D-6E8A-4147-A177-3AD203B41FA5}">
                      <a16:colId xmlns:a16="http://schemas.microsoft.com/office/drawing/2014/main" val="310485935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r>
                        <a:rPr lang="hu-HU" dirty="0"/>
                        <a:t>Algoritmus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35310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hu-HU" dirty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0.7970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33319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hu-HU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9970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hu-HU" dirty="0"/>
                        <a:t>GRU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8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9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5B58-4540-4989-B31F-3E22B7BF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205C28-6E88-4D31-A168-00A5FF688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6" y="296747"/>
            <a:ext cx="7134119" cy="3491311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88B7771-7869-4F81-A500-07201AD0E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3959814"/>
            <a:ext cx="7629295" cy="24104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F596C8-478B-4B83-ACEF-C855142C6FCC}"/>
              </a:ext>
            </a:extLst>
          </p:cNvPr>
          <p:cNvSpPr txBox="1"/>
          <p:nvPr/>
        </p:nvSpPr>
        <p:spPr>
          <a:xfrm>
            <a:off x="8391277" y="1447182"/>
            <a:ext cx="5768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- ROC és </a:t>
            </a:r>
            <a:r>
              <a:rPr lang="hu-HU" sz="2000" dirty="0" err="1"/>
              <a:t>Precision-Recall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görbék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D44E7-BA39-40F8-9615-2DFD83352058}"/>
              </a:ext>
            </a:extLst>
          </p:cNvPr>
          <p:cNvSpPr txBox="1"/>
          <p:nvPr/>
        </p:nvSpPr>
        <p:spPr>
          <a:xfrm>
            <a:off x="8718777" y="4965001"/>
            <a:ext cx="265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- Tévesztési mátrixok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72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F77-D19A-32FD-EE47-E8A4650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8213"/>
            <a:ext cx="10325000" cy="751875"/>
          </a:xfrm>
        </p:spPr>
        <p:txBody>
          <a:bodyPr>
            <a:normAutofit/>
          </a:bodyPr>
          <a:lstStyle/>
          <a:p>
            <a:r>
              <a:rPr lang="hu-HU" sz="3600" dirty="0"/>
              <a:t>TF-IDF modell optimalizálása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AF5FF-9FAA-57D8-626C-925231CC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2475" y="1477970"/>
                <a:ext cx="5416105" cy="486181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1800" dirty="0">
                    <a:ea typeface="Cambria Math" panose="02040503050406030204" pitchFamily="18" charset="0"/>
                  </a:rPr>
                  <a:t>Python (NLTK, </a:t>
                </a:r>
                <a:r>
                  <a:rPr lang="hu-HU" sz="1800" dirty="0" err="1">
                    <a:ea typeface="Cambria Math" panose="02040503050406030204" pitchFamily="18" charset="0"/>
                  </a:rPr>
                  <a:t>Sklearn</a:t>
                </a:r>
                <a:r>
                  <a:rPr lang="hu-HU" sz="1800" dirty="0"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1800" dirty="0">
                    <a:ea typeface="Cambria Math" panose="02040503050406030204" pitchFamily="18" charset="0"/>
                  </a:rPr>
                  <a:t>Tanító- és teszthalmaz 80:20 arányban</a:t>
                </a:r>
                <a:endParaRPr lang="hu-HU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1800" dirty="0"/>
                  <a:t> próbához: konfidenciaszint változtatása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1800" u="sng" dirty="0" err="1"/>
                  <a:t>Hiperparaméterekre</a:t>
                </a:r>
                <a:r>
                  <a:rPr lang="hu-HU" sz="1800" dirty="0"/>
                  <a:t>: 5-szörös keresztvalidáció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hu-HU" i="1" dirty="0"/>
                  <a:t>Logisztikus regresszió</a:t>
                </a:r>
                <a:r>
                  <a:rPr lang="hu-HU" dirty="0"/>
                  <a:t>: </a:t>
                </a:r>
                <a:r>
                  <a:rPr lang="hu-HU" dirty="0" err="1"/>
                  <a:t>regularizációs</a:t>
                </a:r>
                <a:r>
                  <a:rPr lang="hu-HU" dirty="0"/>
                  <a:t> paraméter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hu-HU" i="1" dirty="0"/>
                  <a:t>SVM</a:t>
                </a:r>
                <a:r>
                  <a:rPr lang="hu-HU" dirty="0"/>
                  <a:t>: </a:t>
                </a:r>
                <a:r>
                  <a:rPr lang="hu-HU" dirty="0" err="1"/>
                  <a:t>regularizációs</a:t>
                </a:r>
                <a:r>
                  <a:rPr lang="hu-HU" dirty="0"/>
                  <a:t> paraméter és magfüggvény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hu-HU" i="1" dirty="0"/>
                  <a:t>Véletlen erdő</a:t>
                </a:r>
                <a:r>
                  <a:rPr lang="hu-HU" dirty="0"/>
                  <a:t>: fák száma, fák mélysége, </a:t>
                </a:r>
                <a:br>
                  <a:rPr lang="hu-HU" dirty="0"/>
                </a:br>
                <a:r>
                  <a:rPr lang="hu-HU" dirty="0"/>
                  <a:t>inhomogenitás mértéke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AF5FF-9FAA-57D8-626C-925231CC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2475" y="1477970"/>
                <a:ext cx="5416105" cy="4861817"/>
              </a:xfrm>
              <a:blipFill>
                <a:blip r:embed="rId2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DA095C2-7F4D-A793-9674-18B6FFE3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96" y="1477970"/>
            <a:ext cx="4506049" cy="41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61566-D179-99BC-608A-3366EE5E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95059"/>
            <a:ext cx="4038652" cy="1881178"/>
          </a:xfrm>
        </p:spPr>
        <p:txBody>
          <a:bodyPr>
            <a:normAutofit fontScale="90000"/>
          </a:bodyPr>
          <a:lstStyle/>
          <a:p>
            <a:r>
              <a:rPr lang="hu-HU" dirty="0"/>
              <a:t>TF-IDF osztályozók eredménye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27834-41BC-0139-2F2E-2B8C79AE3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Accuracy: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 err="1"/>
                  <a:t>Precision</a:t>
                </a:r>
                <a:r>
                  <a:rPr lang="hu-HU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Recall1:</a:t>
                </a:r>
                <a:r>
                  <a:rPr lang="hu-HU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Recall2: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27834-41BC-0139-2F2E-2B8C79AE3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  <a:blipFill>
                <a:blip r:embed="rId2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8CD5B13-FEE8-BB64-E581-548071F8F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37" y="780916"/>
            <a:ext cx="6859623" cy="52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116-B84B-DC82-9755-C6A1763E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1425B15-CC39-C06F-BD1F-C090DBF7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054359"/>
            <a:ext cx="10838476" cy="5077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C61A-D97C-D2F2-78D8-C1149D354040}"/>
              </a:ext>
            </a:extLst>
          </p:cNvPr>
          <p:cNvSpPr txBox="1"/>
          <p:nvPr/>
        </p:nvSpPr>
        <p:spPr>
          <a:xfrm>
            <a:off x="2472612" y="725951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Véletlen erdő legfontosabb osztályozói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607-CD5E-FBF4-7F77-B04DD15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3" y="339998"/>
            <a:ext cx="10325000" cy="968788"/>
          </a:xfrm>
        </p:spPr>
        <p:txBody>
          <a:bodyPr/>
          <a:lstStyle/>
          <a:p>
            <a:r>
              <a:rPr lang="hu-HU" dirty="0"/>
              <a:t>Word2Vec vektortér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E545-60C1-C8A4-94FB-987A32B7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51566"/>
            <a:ext cx="10325000" cy="3564436"/>
          </a:xfrm>
        </p:spPr>
        <p:txBody>
          <a:bodyPr/>
          <a:lstStyle/>
          <a:p>
            <a:r>
              <a:rPr lang="hu-HU" dirty="0"/>
              <a:t>Szavak: M dimenziós vektorok   (M &lt;&lt; különböző szavak száma)</a:t>
            </a:r>
          </a:p>
          <a:p>
            <a:r>
              <a:rPr lang="hu-HU" dirty="0"/>
              <a:t>Koordináták: jelentésbeli sajátosságok</a:t>
            </a:r>
          </a:p>
          <a:p>
            <a:r>
              <a:rPr lang="hu-HU" dirty="0"/>
              <a:t>Vektorok által bezárt szög kicsi          általuk jelölt szavak jelentésben hasonlóak</a:t>
            </a:r>
          </a:p>
          <a:p>
            <a:r>
              <a:rPr lang="hu-HU" dirty="0"/>
              <a:t>Vektorok meghatározása: mély </a:t>
            </a:r>
            <a:r>
              <a:rPr lang="hu-HU" dirty="0" err="1"/>
              <a:t>tanulásos</a:t>
            </a:r>
            <a:r>
              <a:rPr lang="hu-HU" dirty="0"/>
              <a:t> algoritmusok segítségével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25F5DC-B00F-973D-D0A2-DCC3B488DE0C}"/>
              </a:ext>
            </a:extLst>
          </p:cNvPr>
          <p:cNvCxnSpPr/>
          <p:nvPr/>
        </p:nvCxnSpPr>
        <p:spPr>
          <a:xfrm>
            <a:off x="4672668" y="2692866"/>
            <a:ext cx="494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The amazing power of word vectors | the morning paper">
            <a:extLst>
              <a:ext uri="{FF2B5EF4-FFF2-40B4-BE49-F238E27FC236}">
                <a16:creationId xmlns:a16="http://schemas.microsoft.com/office/drawing/2014/main" id="{85879480-E0DB-B6F0-48DA-1379CDA9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0" y="3614474"/>
            <a:ext cx="4676969" cy="27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620294-D251-4FFB-40E9-5719A5941B70}"/>
                  </a:ext>
                </a:extLst>
              </p:cNvPr>
              <p:cNvSpPr txBox="1"/>
              <p:nvPr/>
            </p:nvSpPr>
            <p:spPr>
              <a:xfrm>
                <a:off x="5853579" y="4570912"/>
                <a:ext cx="5595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𝑤𝑜𝑚𝑎𝑛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𝑞𝑢𝑒𝑒𝑛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620294-D251-4FFB-40E9-5719A594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9" y="4570912"/>
                <a:ext cx="5595628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887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2082</Words>
  <Application>Microsoft Office PowerPoint</Application>
  <PresentationFormat>Widescreen</PresentationFormat>
  <Paragraphs>516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Grandview</vt:lpstr>
      <vt:lpstr>Wingdings</vt:lpstr>
      <vt:lpstr>CosineVTI</vt:lpstr>
      <vt:lpstr>Covid-19-cel kapcsolatos tévinformációk azonosítása  gépi tanulással</vt:lpstr>
      <vt:lpstr>A téma jelentősége</vt:lpstr>
      <vt:lpstr>Módszertan, az adathalmaz vizsgálata</vt:lpstr>
      <vt:lpstr>TF-IDF modell</vt:lpstr>
      <vt:lpstr>TF-IDF osztályozói</vt:lpstr>
      <vt:lpstr>TF-IDF modell optimalizálása</vt:lpstr>
      <vt:lpstr>TF-IDF osztályozók eredménye</vt:lpstr>
      <vt:lpstr>PowerPoint Presentation</vt:lpstr>
      <vt:lpstr>Word2Vec vektortér modell</vt:lpstr>
      <vt:lpstr>CBOW és Skip-gram modell</vt:lpstr>
      <vt:lpstr>Word2Vec osztályozói</vt:lpstr>
      <vt:lpstr>LSTM</vt:lpstr>
      <vt:lpstr>BiLSTM</vt:lpstr>
      <vt:lpstr>GRU</vt:lpstr>
      <vt:lpstr>Word2Vec modell implementálása</vt:lpstr>
      <vt:lpstr>Word2Vec osztályozók eredménye</vt:lpstr>
      <vt:lpstr>Diszkusszió</vt:lpstr>
      <vt:lpstr>Köszönöm szépen a figyelmet!</vt:lpstr>
      <vt:lpstr>TF-IDF és Word2Vec összehasonlítása</vt:lpstr>
      <vt:lpstr>Mély tanulás és neurális hálók</vt:lpstr>
      <vt:lpstr>CBOW tanítása</vt:lpstr>
      <vt:lpstr>A téma jelentősége I.</vt:lpstr>
      <vt:lpstr>A téma jelentősége II.</vt:lpstr>
      <vt:lpstr>A probléma mint adattudományi feladat</vt:lpstr>
      <vt:lpstr>Teljesítménymutatók</vt:lpstr>
      <vt:lpstr>Grafikus mutatók, ábrák II.</vt:lpstr>
      <vt:lpstr>Természetes nyelvfeldolgozás</vt:lpstr>
      <vt:lpstr>A vizsgált adathalmaz</vt:lpstr>
      <vt:lpstr>Adattisztítás</vt:lpstr>
      <vt:lpstr>Felderítő adatelemzés</vt:lpstr>
      <vt:lpstr>PowerPoint Presentation</vt:lpstr>
      <vt:lpstr>PowerPoint Presentation</vt:lpstr>
      <vt:lpstr>PowerPoint Presentation</vt:lpstr>
      <vt:lpstr>PowerPoint Presentation</vt:lpstr>
      <vt:lpstr>TF-IDF modell</vt:lpstr>
      <vt:lpstr>TF-IDF osztályozói</vt:lpstr>
      <vt:lpstr>Logisztikus Regresszió</vt:lpstr>
      <vt:lpstr>SVM (Support Vector Machine)</vt:lpstr>
      <vt:lpstr>Véletlen Erdő</vt:lpstr>
      <vt:lpstr>Dimenziócsökkentés</vt:lpstr>
      <vt:lpstr>TF-IDF modell optimalizálása</vt:lpstr>
      <vt:lpstr>TF-IDF modell eredményei</vt:lpstr>
      <vt:lpstr>PowerPoint Presentation</vt:lpstr>
      <vt:lpstr>PowerPoint Presentation</vt:lpstr>
      <vt:lpstr>Word2Vec vektortér modell</vt:lpstr>
      <vt:lpstr>Mély tanulás és neurális hálók</vt:lpstr>
      <vt:lpstr>Neurális hálók tanítása</vt:lpstr>
      <vt:lpstr>LSTM</vt:lpstr>
      <vt:lpstr>BiLSTM</vt:lpstr>
      <vt:lpstr>GRU</vt:lpstr>
      <vt:lpstr>Word2Vec modell implementálása</vt:lpstr>
      <vt:lpstr>Word2Vec modell eredményei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25</cp:revision>
  <dcterms:created xsi:type="dcterms:W3CDTF">2022-01-13T10:17:55Z</dcterms:created>
  <dcterms:modified xsi:type="dcterms:W3CDTF">2022-06-30T17:52:37Z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