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33" r:id="rId13"/>
    <p:sldId id="324" r:id="rId14"/>
    <p:sldId id="325" r:id="rId15"/>
    <p:sldId id="266" r:id="rId16"/>
    <p:sldId id="326" r:id="rId17"/>
    <p:sldId id="327" r:id="rId18"/>
    <p:sldId id="330" r:id="rId19"/>
    <p:sldId id="328" r:id="rId20"/>
    <p:sldId id="329" r:id="rId21"/>
    <p:sldId id="332" r:id="rId22"/>
    <p:sldId id="33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-149171"/>
            <a:ext cx="10325000" cy="112770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0"/>
            <a:ext cx="10325000" cy="1073039"/>
          </a:xfrm>
        </p:spPr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D64CBE-4514-7B07-3035-019BB0C6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7" y="1708061"/>
            <a:ext cx="10801905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5297381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r>
              <a:rPr lang="hu-HU" dirty="0"/>
              <a:t>Kumulált átlag 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41" y="2398643"/>
            <a:ext cx="4131690" cy="4029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200" dirty="0"/>
              <a:t>Újszerű, egyedi modellezés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</a:t>
            </a:r>
            <a:r>
              <a:rPr lang="hu-HU" sz="2200" b="1" dirty="0"/>
              <a:t>80%</a:t>
            </a:r>
            <a:r>
              <a:rPr lang="hu-HU" sz="2200" dirty="0"/>
              <a:t> fölötti teljesítmény)</a:t>
            </a:r>
          </a:p>
          <a:p>
            <a:pPr>
              <a:lnSpc>
                <a:spcPct val="150000"/>
              </a:lnSpc>
            </a:pPr>
            <a:r>
              <a:rPr lang="hu-HU" sz="2200" b="1" dirty="0"/>
              <a:t>Felvételi pontszám jelentősége drasztikusan nőtt </a:t>
            </a:r>
            <a:r>
              <a:rPr lang="hu-HU" sz="2200" dirty="0"/>
              <a:t>az érdemjegyre nézve, a kognitív készségek kevésbé determinálóak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pPr>
              <a:lnSpc>
                <a:spcPct val="150000"/>
              </a:lnSpc>
            </a:pPr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523-DDCB-1A81-3FC0-AA5FF20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További célok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CAFA-1063-A0D1-D03F-F59496E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100" dirty="0"/>
          </a:p>
          <a:p>
            <a:r>
              <a:rPr lang="hu-HU" sz="2100" dirty="0"/>
              <a:t>Új változók és több adatpont hozzávételével teljesítmény javítása</a:t>
            </a:r>
          </a:p>
          <a:p>
            <a:r>
              <a:rPr lang="hu-HU" sz="2100" dirty="0"/>
              <a:t>Modellezési stratégiák bővítése</a:t>
            </a:r>
          </a:p>
          <a:p>
            <a:r>
              <a:rPr lang="hu-HU" sz="2100" dirty="0"/>
              <a:t>Eredmények egyetem- és hallgatóbarát felhasználása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2021-eselsőéves adatok</a:t>
            </a:r>
          </a:p>
          <a:p>
            <a:pPr>
              <a:lnSpc>
                <a:spcPct val="150000"/>
              </a:lnSpc>
            </a:pPr>
            <a:r>
              <a:rPr lang="hu-HU" b="1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b="1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9" y="336171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8BF83E3-1890-53E2-32B1-DBCDDB737825}"/>
              </a:ext>
            </a:extLst>
          </p:cNvPr>
          <p:cNvSpPr txBox="1"/>
          <p:nvPr/>
        </p:nvSpPr>
        <p:spPr>
          <a:xfrm>
            <a:off x="933499" y="5945753"/>
            <a:ext cx="10906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Konkrét tapasztalat: </a:t>
            </a:r>
            <a:r>
              <a:rPr lang="hu-HU" sz="2400" b="1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D3F166-7023-7CC6-E893-A647C795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58" y="1320800"/>
            <a:ext cx="9191283" cy="44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BBECA0-F579-8500-855B-77523A9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3" y="1391920"/>
            <a:ext cx="10008873" cy="50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94131"/>
            <a:ext cx="10325000" cy="3564436"/>
          </a:xfrm>
        </p:spPr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EC4B11-8833-DBE6-F943-2FFAFCEA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05" y="2489199"/>
            <a:ext cx="4423235" cy="27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29" y="447675"/>
            <a:ext cx="10325000" cy="777764"/>
          </a:xfrm>
        </p:spPr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CD537C-4BB8-5673-3BF4-8EB99CE2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1723279"/>
            <a:ext cx="9526291" cy="3788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12CE147-98A3-14B5-CE48-5A23DF66C65B}"/>
              </a:ext>
            </a:extLst>
          </p:cNvPr>
          <p:cNvSpPr txBox="1"/>
          <p:nvPr/>
        </p:nvSpPr>
        <p:spPr>
          <a:xfrm>
            <a:off x="672029" y="5511938"/>
            <a:ext cx="111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Teszt eredmény                                                      A1 jegy                                                             A2 jegy</a:t>
            </a:r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CE57C-1F75-1C87-8C3B-BBFC2D11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828675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76A6C7-C17C-D430-33BE-5123867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" y="880275"/>
            <a:ext cx="7342471" cy="25487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E5752F-75FE-CF76-46E7-C0DB0843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54" y="3800874"/>
            <a:ext cx="7337958" cy="25487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55F44B5-A5CB-AA26-0DEB-B201C05CE4D1}"/>
              </a:ext>
            </a:extLst>
          </p:cNvPr>
          <p:cNvSpPr txBox="1"/>
          <p:nvPr/>
        </p:nvSpPr>
        <p:spPr>
          <a:xfrm>
            <a:off x="0" y="3440031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3E2290A-B79F-24CE-17B4-296CF3D726B4}"/>
              </a:ext>
            </a:extLst>
          </p:cNvPr>
          <p:cNvSpPr txBox="1"/>
          <p:nvPr/>
        </p:nvSpPr>
        <p:spPr>
          <a:xfrm>
            <a:off x="3759200" y="6349599"/>
            <a:ext cx="1059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Tanulmányi pont                             Érettségi pont                                       A1 jegy        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01BDC6C-F468-56DA-E624-9D15617C3FF6}"/>
              </a:ext>
            </a:extLst>
          </p:cNvPr>
          <p:cNvSpPr txBox="1"/>
          <p:nvPr/>
        </p:nvSpPr>
        <p:spPr>
          <a:xfrm>
            <a:off x="2736514" y="467359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2021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923D9-B201-43A1-F588-106C774D85D0}"/>
              </a:ext>
            </a:extLst>
          </p:cNvPr>
          <p:cNvSpPr txBox="1"/>
          <p:nvPr/>
        </p:nvSpPr>
        <p:spPr>
          <a:xfrm>
            <a:off x="8283039" y="1789964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70025858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462</Words>
  <Application>Microsoft Office PowerPoint</Application>
  <PresentationFormat>Szélesvásznú</PresentationFormat>
  <Paragraphs>100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Sankey-ábra példák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További célok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Vlaszov Artúr</cp:lastModifiedBy>
  <cp:revision>37</cp:revision>
  <dcterms:created xsi:type="dcterms:W3CDTF">2022-01-13T10:17:55Z</dcterms:created>
  <dcterms:modified xsi:type="dcterms:W3CDTF">2022-11-15T18:18:52Z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