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318" r:id="rId6"/>
    <p:sldId id="258" r:id="rId7"/>
    <p:sldId id="319" r:id="rId8"/>
    <p:sldId id="320" r:id="rId9"/>
    <p:sldId id="321" r:id="rId10"/>
    <p:sldId id="322" r:id="rId11"/>
    <p:sldId id="323" r:id="rId12"/>
    <p:sldId id="333" r:id="rId13"/>
    <p:sldId id="324" r:id="rId14"/>
    <p:sldId id="325" r:id="rId15"/>
    <p:sldId id="266" r:id="rId16"/>
    <p:sldId id="326" r:id="rId17"/>
    <p:sldId id="327" r:id="rId18"/>
    <p:sldId id="330" r:id="rId19"/>
    <p:sldId id="328" r:id="rId20"/>
    <p:sldId id="329" r:id="rId21"/>
    <p:sldId id="332" r:id="rId22"/>
    <p:sldId id="331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42" autoAdjust="0"/>
  </p:normalViewPr>
  <p:slideViewPr>
    <p:cSldViewPr snapToGrid="0">
      <p:cViewPr varScale="1">
        <p:scale>
          <a:sx n="63" d="100"/>
          <a:sy n="63" d="100"/>
        </p:scale>
        <p:origin x="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76" y="103335"/>
            <a:ext cx="6691229" cy="244006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hu-HU" sz="4000" b="1" dirty="0"/>
              <a:t>Elsőéves hallgatók pandémia előtti és alatti bemeneti adatainak elemzése modern adattudományi eszközökkel </a:t>
            </a:r>
            <a:endParaRPr lang="hu-HU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68" y="2884593"/>
            <a:ext cx="5185297" cy="4139244"/>
          </a:xfrm>
        </p:spPr>
        <p:txBody>
          <a:bodyPr>
            <a:normAutofit/>
          </a:bodyPr>
          <a:lstStyle/>
          <a:p>
            <a:pPr algn="ctr"/>
            <a:r>
              <a:rPr lang="hu-HU" sz="2000" b="1" dirty="0"/>
              <a:t>Köller Donát</a:t>
            </a:r>
            <a:r>
              <a:rPr lang="hu-HU" sz="2000" dirty="0"/>
              <a:t> &amp; </a:t>
            </a:r>
            <a:r>
              <a:rPr lang="hu-HU" sz="2000" b="1" dirty="0"/>
              <a:t>Vlaszov Artúr</a:t>
            </a:r>
          </a:p>
          <a:p>
            <a:pPr algn="ctr"/>
            <a:r>
              <a:rPr lang="hu-HU" sz="2000" dirty="0"/>
              <a:t>BME Matematikus </a:t>
            </a:r>
            <a:r>
              <a:rPr lang="hu-HU" sz="2000" dirty="0" err="1"/>
              <a:t>MSc</a:t>
            </a:r>
            <a:endParaRPr lang="hu-HU" sz="2000" dirty="0"/>
          </a:p>
          <a:p>
            <a:endParaRPr lang="hu-HU" sz="2000" dirty="0"/>
          </a:p>
          <a:p>
            <a:pPr algn="ctr"/>
            <a:r>
              <a:rPr lang="hu-HU" sz="2000" dirty="0"/>
              <a:t>Témavezető:</a:t>
            </a:r>
          </a:p>
          <a:p>
            <a:pPr algn="ctr"/>
            <a:r>
              <a:rPr lang="hu-HU" sz="2000" b="1" dirty="0"/>
              <a:t>Dr. Szilágyi Brigitta</a:t>
            </a:r>
          </a:p>
          <a:p>
            <a:pPr algn="ctr"/>
            <a:r>
              <a:rPr lang="hu-HU" sz="2000" dirty="0"/>
              <a:t>Geometria tanszék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4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3354C3-B640-CF14-AC22-FB75DCB4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Klaszterezés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2C9A2-C23C-153B-2DB9-D235FC62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hu-HU" dirty="0"/>
              <a:t>3 módszer: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K-közép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DBSCAN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 err="1"/>
              <a:t>Ward</a:t>
            </a:r>
            <a:r>
              <a:rPr lang="hu-HU" sz="2800" b="1" dirty="0"/>
              <a:t>-féle hierarchikus algoritmus</a:t>
            </a:r>
          </a:p>
          <a:p>
            <a:r>
              <a:rPr lang="hu-HU" b="1" dirty="0"/>
              <a:t>Optimalizáció</a:t>
            </a:r>
            <a:r>
              <a:rPr lang="hu-HU" dirty="0"/>
              <a:t>: alkalmas változóhalmaz megválasztása, </a:t>
            </a:r>
            <a:r>
              <a:rPr lang="hu-HU" dirty="0" err="1"/>
              <a:t>hiperparaméterek</a:t>
            </a:r>
            <a:r>
              <a:rPr lang="hu-HU" dirty="0"/>
              <a:t> optimalizálása</a:t>
            </a:r>
          </a:p>
          <a:p>
            <a:r>
              <a:rPr lang="hu-HU" b="1" dirty="0"/>
              <a:t>Nehézség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Nem csökkenthető a dimenzió, PCA-</a:t>
            </a:r>
            <a:r>
              <a:rPr lang="hu-HU" dirty="0" err="1"/>
              <a:t>val</a:t>
            </a:r>
            <a:r>
              <a:rPr lang="hu-HU" dirty="0"/>
              <a:t> sem</a:t>
            </a:r>
          </a:p>
          <a:p>
            <a:pPr lvl="1"/>
            <a:r>
              <a:rPr lang="hu-HU" dirty="0"/>
              <a:t>nem </a:t>
            </a:r>
            <a:r>
              <a:rPr lang="hu-HU" dirty="0" err="1"/>
              <a:t>klaszterezhető</a:t>
            </a:r>
            <a:r>
              <a:rPr lang="hu-HU" dirty="0"/>
              <a:t> jól az adat</a:t>
            </a:r>
          </a:p>
          <a:p>
            <a:r>
              <a:rPr lang="hu-HU" dirty="0" err="1"/>
              <a:t>Klaszterezéssel</a:t>
            </a:r>
            <a:r>
              <a:rPr lang="hu-HU" dirty="0"/>
              <a:t> </a:t>
            </a:r>
            <a:r>
              <a:rPr lang="hu-HU" b="1" dirty="0"/>
              <a:t>nem</a:t>
            </a:r>
            <a:r>
              <a:rPr lang="hu-HU" dirty="0"/>
              <a:t> egyszerűsíthető a modell</a:t>
            </a:r>
          </a:p>
        </p:txBody>
      </p:sp>
    </p:spTree>
    <p:extLst>
      <p:ext uri="{BB962C8B-B14F-4D97-AF65-F5344CB8AC3E}">
        <p14:creationId xmlns:p14="http://schemas.microsoft.com/office/powerpoint/2010/main" val="13099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D1A37-CB14-78F2-6839-5D06B4C9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Klaszterkép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718255-444F-927B-6AE4-0306C7E4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99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60F28-EC90-F661-5B85-DB0D89BD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44616"/>
            <a:ext cx="10181053" cy="842953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Prediktív analitika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290C8-C053-E2E5-3E39-469296C0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764228"/>
            <a:ext cx="10827005" cy="403256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30000"/>
              </a:lnSpc>
            </a:pPr>
            <a:r>
              <a:rPr lang="hu-HU" sz="6000" dirty="0"/>
              <a:t>Félév végi teljesítménymutatók </a:t>
            </a:r>
            <a:r>
              <a:rPr lang="hu-HU" sz="6000" dirty="0" err="1"/>
              <a:t>prediktálása</a:t>
            </a:r>
            <a:r>
              <a:rPr lang="hu-HU" sz="6000" dirty="0"/>
              <a:t>: első féléves matematika érdemjegycsoport és kumulált átlag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Cél: A modellek hatásfokának és a változók </a:t>
            </a:r>
            <a:r>
              <a:rPr lang="hu-HU" sz="6000" dirty="0" err="1"/>
              <a:t>predikcióra</a:t>
            </a:r>
            <a:r>
              <a:rPr lang="hu-HU" sz="6000" dirty="0"/>
              <a:t> gyakorolt hatásának mérése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Érdemjegycsoportok előrejelzésénél több modell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3 csoport: {5,4}, {3,2}, {1}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2 csoport: {5,4,3}, {2,1}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Összesítve és </a:t>
            </a:r>
            <a:r>
              <a:rPr lang="hu-HU" sz="6000" dirty="0" err="1"/>
              <a:t>szakonkénti</a:t>
            </a:r>
            <a:r>
              <a:rPr lang="hu-HU" sz="6000" dirty="0"/>
              <a:t> bontásban 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347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E48-0346-5D89-6886-37966D8E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6893"/>
            <a:ext cx="10325000" cy="843467"/>
          </a:xfrm>
        </p:spPr>
        <p:txBody>
          <a:bodyPr/>
          <a:lstStyle/>
          <a:p>
            <a:r>
              <a:rPr lang="hu-HU" b="1" dirty="0"/>
              <a:t>Implementálás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D486-B530-52EC-6D9B-18324A47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69389"/>
            <a:ext cx="10325000" cy="4623022"/>
          </a:xfrm>
        </p:spPr>
        <p:txBody>
          <a:bodyPr>
            <a:normAutofit/>
          </a:bodyPr>
          <a:lstStyle/>
          <a:p>
            <a:r>
              <a:rPr lang="hu-HU" dirty="0"/>
              <a:t>Jegycsoport modellek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r>
              <a:rPr lang="hu-HU" dirty="0" err="1"/>
              <a:t>Naive</a:t>
            </a:r>
            <a:br>
              <a:rPr lang="hu-HU" dirty="0"/>
            </a:br>
            <a:r>
              <a:rPr lang="hu-HU" dirty="0" err="1"/>
              <a:t>Bayes</a:t>
            </a:r>
            <a:r>
              <a:rPr lang="hu-HU" dirty="0"/>
              <a:t>, SVM, logisztikus és lineáris regresszió</a:t>
            </a:r>
          </a:p>
          <a:p>
            <a:pPr lvl="1"/>
            <a:r>
              <a:rPr lang="hu-HU" dirty="0" err="1"/>
              <a:t>Kvantilis</a:t>
            </a:r>
            <a:r>
              <a:rPr lang="hu-HU" dirty="0"/>
              <a:t> menti skálázás</a:t>
            </a:r>
          </a:p>
          <a:p>
            <a:pPr lvl="1"/>
            <a:r>
              <a:rPr lang="hu-HU" dirty="0"/>
              <a:t>PCA dimenziócsökkentés </a:t>
            </a:r>
          </a:p>
          <a:p>
            <a:pPr lvl="1"/>
            <a:r>
              <a:rPr lang="hu-HU" dirty="0"/>
              <a:t>5-szörös keresztvalidáció</a:t>
            </a:r>
          </a:p>
          <a:p>
            <a:r>
              <a:rPr lang="hu-HU" dirty="0"/>
              <a:t>Kumulált átlag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lineáris regresszió</a:t>
            </a:r>
          </a:p>
          <a:p>
            <a:pPr lvl="1"/>
            <a:r>
              <a:rPr lang="hu-HU" dirty="0" err="1"/>
              <a:t>Kvantilis</a:t>
            </a:r>
            <a:r>
              <a:rPr lang="hu-HU" dirty="0"/>
              <a:t> menti skálázás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A26AE9-7A76-FD27-E7B9-08195EEA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00" y="894618"/>
            <a:ext cx="529738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51F9-DA77-4349-1A02-1AC96791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03" y="541900"/>
            <a:ext cx="10325000" cy="768822"/>
          </a:xfrm>
        </p:spPr>
        <p:txBody>
          <a:bodyPr/>
          <a:lstStyle/>
          <a:p>
            <a:r>
              <a:rPr lang="hu-HU" b="1" dirty="0"/>
              <a:t>Jegycsoport eredmények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477EC4-48C8-9641-F3BF-DC39C605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088654"/>
              </p:ext>
            </p:extLst>
          </p:nvPr>
        </p:nvGraphicFramePr>
        <p:xfrm>
          <a:off x="1080736" y="2552479"/>
          <a:ext cx="43364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42">
                  <a:extLst>
                    <a:ext uri="{9D8B030D-6E8A-4147-A177-3AD203B41FA5}">
                      <a16:colId xmlns:a16="http://schemas.microsoft.com/office/drawing/2014/main" val="3013470877"/>
                    </a:ext>
                  </a:extLst>
                </a:gridCol>
                <a:gridCol w="837488">
                  <a:extLst>
                    <a:ext uri="{9D8B030D-6E8A-4147-A177-3AD203B41FA5}">
                      <a16:colId xmlns:a16="http://schemas.microsoft.com/office/drawing/2014/main" val="1252061748"/>
                    </a:ext>
                  </a:extLst>
                </a:gridCol>
                <a:gridCol w="887914">
                  <a:extLst>
                    <a:ext uri="{9D8B030D-6E8A-4147-A177-3AD203B41FA5}">
                      <a16:colId xmlns:a16="http://schemas.microsoft.com/office/drawing/2014/main" val="387753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Modell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6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80.39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82.02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73.91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3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68.96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81.53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38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E21E30-A4B4-E679-5B76-DFBE0DF85C53}"/>
              </a:ext>
            </a:extLst>
          </p:cNvPr>
          <p:cNvSpPr txBox="1"/>
          <p:nvPr/>
        </p:nvSpPr>
        <p:spPr>
          <a:xfrm>
            <a:off x="1461994" y="4734694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-Kiértékelési metrika: „</a:t>
            </a:r>
            <a:r>
              <a:rPr lang="hu-HU" sz="1400" i="1" dirty="0" err="1"/>
              <a:t>balanced</a:t>
            </a:r>
            <a:r>
              <a:rPr lang="hu-HU" sz="1400" i="1" dirty="0"/>
              <a:t> </a:t>
            </a:r>
            <a:r>
              <a:rPr lang="hu-HU" sz="1400" i="1" dirty="0" err="1"/>
              <a:t>accuracy</a:t>
            </a:r>
            <a:r>
              <a:rPr lang="hu-HU" sz="1400" i="1" dirty="0"/>
              <a:t>”</a:t>
            </a:r>
            <a:endParaRPr lang="en-US" sz="1400" i="1" dirty="0"/>
          </a:p>
        </p:txBody>
      </p:sp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C56D25A-618C-E9D7-77B9-B2DDAF5FA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923" y="2437149"/>
            <a:ext cx="4092208" cy="3991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9C2AE-011F-D217-5C72-EC4AE7DE5320}"/>
              </a:ext>
            </a:extLst>
          </p:cNvPr>
          <p:cNvSpPr txBox="1"/>
          <p:nvPr/>
        </p:nvSpPr>
        <p:spPr>
          <a:xfrm>
            <a:off x="1322790" y="18193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Legjobb eredmények modellenként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CA22-5621-5635-9726-6AF69866F326}"/>
              </a:ext>
            </a:extLst>
          </p:cNvPr>
          <p:cNvSpPr txBox="1"/>
          <p:nvPr/>
        </p:nvSpPr>
        <p:spPr>
          <a:xfrm>
            <a:off x="6373380" y="1819361"/>
            <a:ext cx="519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Tévesztési mátrixok az összesített modelleknél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57C37-AC7F-679F-624D-787DAA42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25" y="5142034"/>
            <a:ext cx="3557385" cy="10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B902-8C66-D66F-46D6-28F18A81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751" y="588337"/>
            <a:ext cx="6241566" cy="73150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Változófontosságok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C871925-D3FF-B564-95D3-BBF0273B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88" y="1849512"/>
            <a:ext cx="8977223" cy="4157038"/>
          </a:xfrm>
        </p:spPr>
      </p:pic>
    </p:spTree>
    <p:extLst>
      <p:ext uri="{BB962C8B-B14F-4D97-AF65-F5344CB8AC3E}">
        <p14:creationId xmlns:p14="http://schemas.microsoft.com/office/powerpoint/2010/main" val="386835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4755-F010-4484-FFDC-2C0C50BF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35559"/>
            <a:ext cx="10325000" cy="784231"/>
          </a:xfrm>
        </p:spPr>
        <p:txBody>
          <a:bodyPr/>
          <a:lstStyle/>
          <a:p>
            <a:r>
              <a:rPr lang="hu-HU" b="1" dirty="0"/>
              <a:t>Kumulált átlag eredmények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12DB-F6BB-C12F-A1A0-3B72A280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59287"/>
            <a:ext cx="10325000" cy="35644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2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F35-B014-446A-2450-7CCC2A90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02672"/>
            <a:ext cx="10325000" cy="952010"/>
          </a:xfrm>
        </p:spPr>
        <p:txBody>
          <a:bodyPr/>
          <a:lstStyle/>
          <a:p>
            <a:r>
              <a:rPr lang="hu-HU" b="1" dirty="0"/>
              <a:t>Diszkusszió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160-2392-F47B-098A-66E70F51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55839"/>
            <a:ext cx="10325000" cy="4393292"/>
          </a:xfrm>
        </p:spPr>
        <p:txBody>
          <a:bodyPr/>
          <a:lstStyle/>
          <a:p>
            <a:r>
              <a:rPr lang="hu-HU" sz="2200" dirty="0"/>
              <a:t>2021-ben pontosabb érdemjegy-</a:t>
            </a:r>
            <a:r>
              <a:rPr lang="hu-HU" sz="2200" dirty="0" err="1"/>
              <a:t>predikciók</a:t>
            </a:r>
            <a:r>
              <a:rPr lang="hu-HU" sz="2200" dirty="0"/>
              <a:t> (80% fölötti teljesítmény)</a:t>
            </a:r>
          </a:p>
          <a:p>
            <a:r>
              <a:rPr lang="hu-HU" sz="2200" dirty="0"/>
              <a:t>Felvételi pontszám jelentősége drasztikusan nőtt az érdemjegyre nézve, a kognitív készségek kevésbé determinálóak</a:t>
            </a:r>
          </a:p>
          <a:p>
            <a:r>
              <a:rPr lang="hu-HU" sz="2200" dirty="0"/>
              <a:t>Kumulált átlag legfontosabb </a:t>
            </a:r>
            <a:r>
              <a:rPr lang="hu-HU" sz="2200" dirty="0" err="1"/>
              <a:t>prediktorai</a:t>
            </a:r>
            <a:r>
              <a:rPr lang="hu-HU" sz="2200" dirty="0"/>
              <a:t> a tanulmányi és érettségi pontok</a:t>
            </a:r>
          </a:p>
          <a:p>
            <a:r>
              <a:rPr lang="hu-HU" sz="2200" dirty="0"/>
              <a:t>Kevert / ”Black </a:t>
            </a:r>
            <a:r>
              <a:rPr lang="hu-HU" sz="2200" dirty="0" err="1"/>
              <a:t>box</a:t>
            </a:r>
            <a:r>
              <a:rPr lang="hu-HU" sz="2200" dirty="0"/>
              <a:t>” modellekkel potenciálisan jobb eredmény érhető el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8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C523-DDCB-1A81-3FC0-AA5FF201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További célok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CAFA-1063-A0D1-D03F-F59496EA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2100" dirty="0"/>
          </a:p>
          <a:p>
            <a:r>
              <a:rPr lang="hu-HU" sz="2100" dirty="0"/>
              <a:t>Új változók és több adatpont hozzávételével teljesítmény javítása</a:t>
            </a:r>
          </a:p>
          <a:p>
            <a:r>
              <a:rPr lang="hu-HU" sz="2100" dirty="0"/>
              <a:t>Modellezési stratégiák bővítése</a:t>
            </a:r>
          </a:p>
          <a:p>
            <a:r>
              <a:rPr lang="hu-HU" sz="2100" dirty="0"/>
              <a:t>Eredmények egyetem- és hallgatóbarát felhasználása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93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E6D-3095-81B8-4F79-31B7C8D0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79" y="2709713"/>
            <a:ext cx="7872041" cy="784231"/>
          </a:xfrm>
        </p:spPr>
        <p:txBody>
          <a:bodyPr/>
          <a:lstStyle/>
          <a:p>
            <a:r>
              <a:rPr lang="hu-HU" b="1" dirty="0"/>
              <a:t>Köszönjük szépen a figyelmet!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97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2F0D8-9DF9-25AE-0E2C-2047DA9D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1980"/>
            <a:ext cx="4761765" cy="1214981"/>
          </a:xfrm>
        </p:spPr>
        <p:txBody>
          <a:bodyPr/>
          <a:lstStyle/>
          <a:p>
            <a:pPr algn="ctr"/>
            <a:r>
              <a:rPr lang="hu-HU" b="1" dirty="0"/>
              <a:t>Kérdésfeltevés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EFA480-032B-BDBB-56AE-B38CFD50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893782"/>
            <a:ext cx="5404921" cy="420501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hu-HU" sz="2400" dirty="0" err="1"/>
              <a:t>Előrejelezhető</a:t>
            </a:r>
            <a:r>
              <a:rPr lang="hu-HU" sz="2400" dirty="0"/>
              <a:t>-e egy hallgató sikeressége adott bemeneti változók segítségével?</a:t>
            </a:r>
          </a:p>
          <a:p>
            <a:pPr>
              <a:lnSpc>
                <a:spcPct val="140000"/>
              </a:lnSpc>
            </a:pPr>
            <a:r>
              <a:rPr lang="hu-HU" sz="2400" dirty="0"/>
              <a:t>Változtak-e az eredmények a pandémiás időszakban? Ha igen, hogyan?</a:t>
            </a:r>
            <a:br>
              <a:rPr lang="hu-HU" dirty="0"/>
            </a:br>
            <a:endParaRPr lang="hu-HU" dirty="0"/>
          </a:p>
        </p:txBody>
      </p:sp>
      <p:pic>
        <p:nvPicPr>
          <p:cNvPr id="1026" name="Picture 2" descr="COVID-19 Response | United Nations">
            <a:extLst>
              <a:ext uri="{FF2B5EF4-FFF2-40B4-BE49-F238E27FC236}">
                <a16:creationId xmlns:a16="http://schemas.microsoft.com/office/drawing/2014/main" id="{5584E600-7D9B-410E-6467-87F7E96B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3600499"/>
            <a:ext cx="3967439" cy="24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Writing about worries eases anxiety and improves test performance |  University of Chicago News">
            <a:extLst>
              <a:ext uri="{FF2B5EF4-FFF2-40B4-BE49-F238E27FC236}">
                <a16:creationId xmlns:a16="http://schemas.microsoft.com/office/drawing/2014/main" id="{CC2367F2-3781-423F-86A6-4114960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615432"/>
            <a:ext cx="3967439" cy="22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9AF93-67B2-E332-782E-C7DF0935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65892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Rendelkezésre álló adatok, tisztítás,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D77745-B9CC-0349-29A7-C170675B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9669325" cy="35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2019-es és 2021-es adatok </a:t>
            </a:r>
          </a:p>
          <a:p>
            <a:pPr>
              <a:lnSpc>
                <a:spcPct val="150000"/>
              </a:lnSpc>
            </a:pPr>
            <a:r>
              <a:rPr lang="hu-HU" dirty="0" err="1"/>
              <a:t>Neptun</a:t>
            </a:r>
            <a:r>
              <a:rPr lang="hu-HU" dirty="0"/>
              <a:t>: bontott felvételi pontok; 0.ZH eredmény; </a:t>
            </a:r>
            <a:r>
              <a:rPr lang="hu-HU" dirty="0" err="1"/>
              <a:t>szakmegnevezés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dirty="0" err="1"/>
              <a:t>EduBase</a:t>
            </a:r>
            <a:r>
              <a:rPr lang="hu-HU" dirty="0"/>
              <a:t>: emelt érettségi; matematika tagozat; matematikai-nyelvi teszt eredmények</a:t>
            </a:r>
          </a:p>
          <a:p>
            <a:pPr>
              <a:lnSpc>
                <a:spcPct val="150000"/>
              </a:lnSpc>
            </a:pPr>
            <a:r>
              <a:rPr lang="hu-HU" dirty="0"/>
              <a:t>Adatelőkészítés (</a:t>
            </a:r>
            <a:r>
              <a:rPr lang="hu-HU" dirty="0" err="1"/>
              <a:t>oszlopaggregáció</a:t>
            </a:r>
            <a:r>
              <a:rPr lang="hu-HU" dirty="0"/>
              <a:t>, hiányzó értékek kezelése, skálázás)</a:t>
            </a:r>
          </a:p>
        </p:txBody>
      </p:sp>
    </p:spTree>
    <p:extLst>
      <p:ext uri="{BB962C8B-B14F-4D97-AF65-F5344CB8AC3E}">
        <p14:creationId xmlns:p14="http://schemas.microsoft.com/office/powerpoint/2010/main" val="176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300DD-170A-56FA-E690-08184EE2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3" y="503340"/>
            <a:ext cx="10325000" cy="842953"/>
          </a:xfrm>
        </p:spPr>
        <p:txBody>
          <a:bodyPr/>
          <a:lstStyle/>
          <a:p>
            <a:pPr algn="ctr"/>
            <a:r>
              <a:rPr lang="hu-HU" b="1" dirty="0"/>
              <a:t>Adatfeltárás, ábrázolás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83260-B8B1-1228-49C2-61EDED1E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u-HU" dirty="0"/>
              <a:t>Rengeteg egyszerű ábra</a:t>
            </a:r>
          </a:p>
          <a:p>
            <a:r>
              <a:rPr lang="hu-HU" dirty="0"/>
              <a:t>Szórás-, oszlop- és </a:t>
            </a:r>
            <a:r>
              <a:rPr lang="hu-HU" dirty="0" err="1"/>
              <a:t>Sankey</a:t>
            </a:r>
            <a:r>
              <a:rPr lang="hu-HU" dirty="0"/>
              <a:t>-diagramok</a:t>
            </a:r>
          </a:p>
          <a:p>
            <a:r>
              <a:rPr lang="hu-HU" dirty="0"/>
              <a:t>Cél: esetleges egyszerű viszonyok feltárása, adatok szemléltetése</a:t>
            </a:r>
          </a:p>
          <a:p>
            <a:r>
              <a:rPr lang="hu-HU" dirty="0"/>
              <a:t>Sok változó </a:t>
            </a:r>
            <a:r>
              <a:rPr lang="hu-HU" dirty="0">
                <a:sym typeface="Wingdings" panose="05000000000000000000" pitchFamily="2" charset="2"/>
              </a:rPr>
              <a:t> két-két dimenziós vetítések átláthatóság érdekében</a:t>
            </a:r>
          </a:p>
          <a:p>
            <a:r>
              <a:rPr lang="hu-HU" dirty="0">
                <a:sym typeface="Wingdings" panose="05000000000000000000" pitchFamily="2" charset="2"/>
              </a:rPr>
              <a:t>Tapasztalatok: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Nagy szórás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Gyenge, pozitív korreláció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Egész erős homogenitás (nem emelkednek ki csoportok)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Minden változó „fontos”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Emelt érettségi hatása erős, tagozaté nagyon gyenge</a:t>
            </a:r>
          </a:p>
          <a:p>
            <a:pPr marL="971550" lvl="1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443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CFF5-21C9-B057-ED7B-7D500761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0" y="612396"/>
            <a:ext cx="10325000" cy="775842"/>
          </a:xfrm>
        </p:spPr>
        <p:txBody>
          <a:bodyPr/>
          <a:lstStyle/>
          <a:p>
            <a:pPr algn="ctr"/>
            <a:r>
              <a:rPr lang="hu-HU" b="1" dirty="0"/>
              <a:t>Szórásdiagram példa (2019.)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A79781-608C-DBAB-D0CB-5A3158F9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59" y="1484223"/>
            <a:ext cx="10004631" cy="48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2246-AD39-CD7F-35E3-748B0593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365124"/>
            <a:ext cx="10325000" cy="910065"/>
          </a:xfrm>
        </p:spPr>
        <p:txBody>
          <a:bodyPr/>
          <a:lstStyle/>
          <a:p>
            <a:pPr algn="ctr"/>
            <a:r>
              <a:rPr lang="hu-HU" b="1" dirty="0"/>
              <a:t>Szórásdiagram példa (2021.)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C6D9CCC-3495-9008-B536-D3A38EB7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3" y="1442907"/>
            <a:ext cx="9881826" cy="4940912"/>
          </a:xfrm>
        </p:spPr>
      </p:pic>
    </p:spTree>
    <p:extLst>
      <p:ext uri="{BB962C8B-B14F-4D97-AF65-F5344CB8AC3E}">
        <p14:creationId xmlns:p14="http://schemas.microsoft.com/office/powerpoint/2010/main" val="33867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CDD30-E093-0439-5B2C-1C6D195D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Folyamatábrák (</a:t>
            </a:r>
            <a:r>
              <a:rPr lang="hu-HU" b="1" dirty="0" err="1"/>
              <a:t>Sankey</a:t>
            </a:r>
            <a:r>
              <a:rPr lang="hu-HU" b="1" dirty="0"/>
              <a:t>-diagramok)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B55E-86FE-14EA-E45B-CC3E3D33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Két-két állapot közötti folyamok ábrázolása</a:t>
            </a:r>
          </a:p>
          <a:p>
            <a:r>
              <a:rPr lang="hu-HU" dirty="0"/>
              <a:t>Kirajzolódnak tendenciák</a:t>
            </a:r>
          </a:p>
          <a:p>
            <a:r>
              <a:rPr lang="hu-HU" dirty="0"/>
              <a:t>Több állapot esetén nem minden kapcsolat látszik</a:t>
            </a:r>
          </a:p>
          <a:p>
            <a:r>
              <a:rPr lang="hu-HU" dirty="0"/>
              <a:t>Folytonos adatokat kategorizálni kell először</a:t>
            </a:r>
          </a:p>
          <a:p>
            <a:r>
              <a:rPr lang="hu-HU" dirty="0"/>
              <a:t>5-5 potenciális osztály minden változónál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82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4C71D-FD4A-B1BF-F3CC-B1B373C0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29" y="447675"/>
            <a:ext cx="10325000" cy="777764"/>
          </a:xfrm>
        </p:spPr>
        <p:txBody>
          <a:bodyPr/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CD537C-4BB8-5673-3BF4-8EB99CE2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54" y="1723279"/>
            <a:ext cx="9526291" cy="378865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12CE147-98A3-14B5-CE48-5A23DF66C65B}"/>
              </a:ext>
            </a:extLst>
          </p:cNvPr>
          <p:cNvSpPr txBox="1"/>
          <p:nvPr/>
        </p:nvSpPr>
        <p:spPr>
          <a:xfrm>
            <a:off x="672029" y="5511938"/>
            <a:ext cx="1119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Teszt eredmény                                                      A1 jegy                                                             A2 jegy</a:t>
            </a:r>
          </a:p>
        </p:txBody>
      </p:sp>
    </p:spTree>
    <p:extLst>
      <p:ext uri="{BB962C8B-B14F-4D97-AF65-F5344CB8AC3E}">
        <p14:creationId xmlns:p14="http://schemas.microsoft.com/office/powerpoint/2010/main" val="43946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5CE57C-1F75-1C87-8C3B-BBFC2D11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82867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76A6C7-C17C-D430-33BE-5123867C9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" y="880275"/>
            <a:ext cx="7342471" cy="25487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0E5752F-75FE-CF76-46E7-C0DB08430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54" y="3800874"/>
            <a:ext cx="7337958" cy="254872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55F44B5-A5CB-AA26-0DEB-B201C05CE4D1}"/>
              </a:ext>
            </a:extLst>
          </p:cNvPr>
          <p:cNvSpPr txBox="1"/>
          <p:nvPr/>
        </p:nvSpPr>
        <p:spPr>
          <a:xfrm>
            <a:off x="0" y="3440031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3E2290A-B79F-24CE-17B4-296CF3D726B4}"/>
              </a:ext>
            </a:extLst>
          </p:cNvPr>
          <p:cNvSpPr txBox="1"/>
          <p:nvPr/>
        </p:nvSpPr>
        <p:spPr>
          <a:xfrm>
            <a:off x="3759200" y="6349599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01BDC6C-F468-56DA-E624-9D15617C3FF6}"/>
              </a:ext>
            </a:extLst>
          </p:cNvPr>
          <p:cNvSpPr txBox="1"/>
          <p:nvPr/>
        </p:nvSpPr>
        <p:spPr>
          <a:xfrm>
            <a:off x="2736514" y="4673599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2021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F923D9-B201-43A1-F588-106C774D85D0}"/>
              </a:ext>
            </a:extLst>
          </p:cNvPr>
          <p:cNvSpPr txBox="1"/>
          <p:nvPr/>
        </p:nvSpPr>
        <p:spPr>
          <a:xfrm>
            <a:off x="8283039" y="1789964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70025858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464</Words>
  <Application>Microsoft Office PowerPoint</Application>
  <PresentationFormat>Szélesvásznú</PresentationFormat>
  <Paragraphs>101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Grandview</vt:lpstr>
      <vt:lpstr>Wingdings</vt:lpstr>
      <vt:lpstr>CosineVTI</vt:lpstr>
      <vt:lpstr>Elsőéves hallgatók pandémia előtti és alatti bemeneti adatainak elemzése modern adattudományi eszközökkel </vt:lpstr>
      <vt:lpstr>Kérdésfeltevés</vt:lpstr>
      <vt:lpstr>Rendelkezésre álló adatok, tisztítás, előkészítés</vt:lpstr>
      <vt:lpstr>Adatfeltárás, ábrázolás</vt:lpstr>
      <vt:lpstr>Szórásdiagram példa (2019.)</vt:lpstr>
      <vt:lpstr>Szórásdiagram példa (2021.)</vt:lpstr>
      <vt:lpstr>Folyamatábrák (Sankey-diagramok)</vt:lpstr>
      <vt:lpstr>Sankey-ábra példa</vt:lpstr>
      <vt:lpstr>Sankey-ábra példák</vt:lpstr>
      <vt:lpstr>Klaszterezés</vt:lpstr>
      <vt:lpstr>Klaszterkép példa</vt:lpstr>
      <vt:lpstr>Prediktív analitika</vt:lpstr>
      <vt:lpstr>Implementálás</vt:lpstr>
      <vt:lpstr>Jegycsoport eredmények</vt:lpstr>
      <vt:lpstr>Változófontosságok</vt:lpstr>
      <vt:lpstr>Kumulált átlag eredmények</vt:lpstr>
      <vt:lpstr>Diszkusszió</vt:lpstr>
      <vt:lpstr>További célok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Vlaszov Artúr</cp:lastModifiedBy>
  <cp:revision>32</cp:revision>
  <dcterms:created xsi:type="dcterms:W3CDTF">2022-01-13T10:17:55Z</dcterms:created>
  <dcterms:modified xsi:type="dcterms:W3CDTF">2022-11-14T22:00:17Z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