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70" r:id="rId14"/>
    <p:sldId id="265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442895-59E8-4BF6-BF1D-1874DC741224}" v="13" dt="2022-01-13T11:42:53.1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5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04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66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6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9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68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9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7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78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90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7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5" name="Group 10">
            <a:extLst>
              <a:ext uri="{FF2B5EF4-FFF2-40B4-BE49-F238E27FC236}">
                <a16:creationId xmlns:a16="http://schemas.microsoft.com/office/drawing/2014/main" id="{67BF4BDF-C43E-4AD4-B812-CD822A58A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5104B33-C1B7-49E9-A8D4-AED32DA9B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12">
              <a:extLst>
                <a:ext uri="{FF2B5EF4-FFF2-40B4-BE49-F238E27FC236}">
                  <a16:creationId xmlns:a16="http://schemas.microsoft.com/office/drawing/2014/main" id="{76D1F5F1-12D7-4519-8D3E-D2CF85528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9D8EC52-C452-4454-A91B-A19D1D5A8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14">
              <a:extLst>
                <a:ext uri="{FF2B5EF4-FFF2-40B4-BE49-F238E27FC236}">
                  <a16:creationId xmlns:a16="http://schemas.microsoft.com/office/drawing/2014/main" id="{5AE9A6D6-4FFD-4143-B0EC-05211F7A7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9824BC4-94BC-40AA-B7FF-11CB38C6F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E0369AD-B896-4CC9-AA9E-CA61F5B87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E647EBC-2CEC-4660-8D08-22F5AD064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EF3CE81-B9B7-46B0-8E5A-65460C0F7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514ED9C-D145-473F-BB91-C9A43B108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D086895-0270-447A-9B1B-A40D270C9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55082E4-F159-4A22-AE61-3A0C94A2E5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AA7C90D-29BE-48E0-88AF-3EC123A54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A158CCA-0E9E-4752-A98A-82BD1D307A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669DE5F-529F-46B6-9D58-7E5A84024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F392097-6E03-4179-9EF8-44ADBA733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777B745-0324-4A98-AAE5-AA176486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3EAC628-41AA-4478-9CE6-893440E4A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B74D1B5-16CB-41FF-9BE9-49F69B77F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93CD1D1-5195-4559-8326-995B654F9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06A9264-31DD-4A7D-8BBB-B06D9A5C81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9BC140B-45E1-40ED-9492-BB8888FBF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3C6A33C-42C9-4673-9F6B-63C78D72C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298026-BFEC-467A-B8B0-99B29E231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856CF30-C899-4722-98E6-1933ACCD7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814CDCF-976B-4558-BD71-1A71045FF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12AB455-3D6D-43F1-83D4-9EFBE0C0C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E8E6B21-A25D-4DC2-9F4D-C877A5879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2DB934B-67A5-478D-A05E-6548A15A6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829ACD0-CEFF-4798-98E0-6DDE495C4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D75DD7F-48D4-447E-A01F-2ED5F5E75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4EA65D4-5E70-42D9-821D-BE65F2965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579B2BF2-EECE-4832-BA56-FAD5C5EAA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97989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20EF28D-1559-4A2F-8947-45093131F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326" y="577607"/>
            <a:ext cx="11292919" cy="2176541"/>
          </a:xfrm>
        </p:spPr>
        <p:txBody>
          <a:bodyPr anchor="t">
            <a:normAutofit/>
          </a:bodyPr>
          <a:lstStyle/>
          <a:p>
            <a:pPr algn="ctr"/>
            <a:r>
              <a:rPr lang="hu-HU" sz="3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BME vegyészmérnök hallgatók különböző felmérési eredményeinek vizsgálata, és esetleges lemorzsolódás </a:t>
            </a:r>
            <a:r>
              <a:rPr lang="hu-HU" sz="36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prediktálása</a:t>
            </a:r>
            <a:endParaRPr lang="hu-HU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AF5773A-EB71-423B-9228-82569C3BC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444" y="3192657"/>
            <a:ext cx="4974837" cy="1242808"/>
          </a:xfrm>
        </p:spPr>
        <p:txBody>
          <a:bodyPr anchor="t">
            <a:normAutofit/>
          </a:bodyPr>
          <a:lstStyle/>
          <a:p>
            <a:r>
              <a:rPr lang="hu-HU" dirty="0" err="1"/>
              <a:t>Köller</a:t>
            </a:r>
            <a:r>
              <a:rPr lang="hu-HU" dirty="0"/>
              <a:t> Donát, Vlaszov Artúr</a:t>
            </a:r>
          </a:p>
        </p:txBody>
      </p:sp>
      <p:pic>
        <p:nvPicPr>
          <p:cNvPr id="48" name="Picture 3" descr="Absztrakt háttér szemcsés grafikonnal">
            <a:extLst>
              <a:ext uri="{FF2B5EF4-FFF2-40B4-BE49-F238E27FC236}">
                <a16:creationId xmlns:a16="http://schemas.microsoft.com/office/drawing/2014/main" id="{E97DCB62-A0C8-467F-BFED-109369E333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820" r="2" b="10975"/>
          <a:stretch/>
        </p:blipFill>
        <p:spPr>
          <a:xfrm>
            <a:off x="1" y="3271957"/>
            <a:ext cx="12198212" cy="3599364"/>
          </a:xfrm>
          <a:custGeom>
            <a:avLst/>
            <a:gdLst/>
            <a:ahLst/>
            <a:cxnLst/>
            <a:rect l="l" t="t" r="r" b="b"/>
            <a:pathLst>
              <a:path w="12178449" h="3424057">
                <a:moveTo>
                  <a:pt x="8778628" y="0"/>
                </a:moveTo>
                <a:lnTo>
                  <a:pt x="9096995" y="0"/>
                </a:lnTo>
                <a:lnTo>
                  <a:pt x="9540073" y="10341"/>
                </a:lnTo>
                <a:cubicBezTo>
                  <a:pt x="10154127" y="37036"/>
                  <a:pt x="10847400" y="104023"/>
                  <a:pt x="11653844" y="224215"/>
                </a:cubicBezTo>
                <a:lnTo>
                  <a:pt x="12178449" y="307575"/>
                </a:lnTo>
                <a:lnTo>
                  <a:pt x="12178449" y="3424056"/>
                </a:lnTo>
                <a:lnTo>
                  <a:pt x="0" y="3424057"/>
                </a:lnTo>
                <a:lnTo>
                  <a:pt x="0" y="1093185"/>
                </a:lnTo>
                <a:lnTo>
                  <a:pt x="851945" y="1080793"/>
                </a:lnTo>
                <a:cubicBezTo>
                  <a:pt x="4637202" y="967650"/>
                  <a:pt x="5848483" y="115490"/>
                  <a:pt x="8385751" y="774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5196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90C785-F16D-4EB5-8ABA-05F3939B8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A7A079E8-A6B4-4850-9CCD-8586399365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89" y="336033"/>
            <a:ext cx="11500921" cy="6185933"/>
          </a:xfrm>
        </p:spPr>
      </p:pic>
    </p:spTree>
    <p:extLst>
      <p:ext uri="{BB962C8B-B14F-4D97-AF65-F5344CB8AC3E}">
        <p14:creationId xmlns:p14="http://schemas.microsoft.com/office/powerpoint/2010/main" val="973823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06921C-80E5-431D-A6BF-9FE56C147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276837"/>
            <a:ext cx="10325000" cy="775841"/>
          </a:xfrm>
        </p:spPr>
        <p:txBody>
          <a:bodyPr/>
          <a:lstStyle/>
          <a:p>
            <a:r>
              <a:rPr lang="hu-HU" dirty="0" err="1"/>
              <a:t>Sankey</a:t>
            </a:r>
            <a:r>
              <a:rPr lang="hu-HU" dirty="0"/>
              <a:t> diagramok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EE3DD24D-A8AB-4F6F-920C-459790A60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79" y="1136498"/>
            <a:ext cx="11234057" cy="5444665"/>
          </a:xfrm>
        </p:spPr>
      </p:pic>
    </p:spTree>
    <p:extLst>
      <p:ext uri="{BB962C8B-B14F-4D97-AF65-F5344CB8AC3E}">
        <p14:creationId xmlns:p14="http://schemas.microsoft.com/office/powerpoint/2010/main" val="2993461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48ED2A-908B-4836-BCC8-88D693D8C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FEACCAC1-99DB-4FA5-8919-05D6BE190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14" y="550506"/>
            <a:ext cx="11399070" cy="5581543"/>
          </a:xfrm>
        </p:spPr>
      </p:pic>
    </p:spTree>
    <p:extLst>
      <p:ext uri="{BB962C8B-B14F-4D97-AF65-F5344CB8AC3E}">
        <p14:creationId xmlns:p14="http://schemas.microsoft.com/office/powerpoint/2010/main" val="4122110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BB2347-063D-45B7-A61B-8FA915CA6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9B8C2254-BC80-4CCC-972E-9CD6427D9F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57" y="725951"/>
            <a:ext cx="11748934" cy="5581543"/>
          </a:xfrm>
        </p:spPr>
      </p:pic>
    </p:spTree>
    <p:extLst>
      <p:ext uri="{BB962C8B-B14F-4D97-AF65-F5344CB8AC3E}">
        <p14:creationId xmlns:p14="http://schemas.microsoft.com/office/powerpoint/2010/main" val="713758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635C37-A1D1-4351-8A08-D19CB148E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1D57C42-DAEC-4F50-A23F-2B1B32090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079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0D0E956-1F23-402D-9DB3-46773DBF3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967" y="807882"/>
            <a:ext cx="10325000" cy="775678"/>
          </a:xfrm>
        </p:spPr>
        <p:txBody>
          <a:bodyPr/>
          <a:lstStyle/>
          <a:p>
            <a:r>
              <a:rPr lang="hu-HU" dirty="0"/>
              <a:t>Kérdésfeltevés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88ABB69E-8919-489D-B2C6-860727749992}"/>
              </a:ext>
            </a:extLst>
          </p:cNvPr>
          <p:cNvSpPr txBox="1"/>
          <p:nvPr/>
        </p:nvSpPr>
        <p:spPr>
          <a:xfrm>
            <a:off x="691079" y="2196181"/>
            <a:ext cx="105069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Oktatási környezet változása, digitalizáció        új oktatási módszerek szükségesek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Első egyetemi félév nehézségei         segítségre szoruló hallgatók patronálása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Cél: korán eldönteni, mely hallgatók fognak jól vagy rosszul teljesíteni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Többosztályos, kiegyensúlyozatlan</a:t>
            </a:r>
            <a:br>
              <a:rPr lang="hu-HU" sz="2800" dirty="0"/>
            </a:br>
            <a:r>
              <a:rPr lang="hu-HU" sz="2800" dirty="0"/>
              <a:t>osztályozási feladat</a:t>
            </a:r>
          </a:p>
        </p:txBody>
      </p:sp>
      <p:sp>
        <p:nvSpPr>
          <p:cNvPr id="8" name="Nyíl: sávnyíl 7">
            <a:extLst>
              <a:ext uri="{FF2B5EF4-FFF2-40B4-BE49-F238E27FC236}">
                <a16:creationId xmlns:a16="http://schemas.microsoft.com/office/drawing/2014/main" id="{E6D81A58-47EE-494C-BDD7-AC4FF7D3803A}"/>
              </a:ext>
            </a:extLst>
          </p:cNvPr>
          <p:cNvSpPr/>
          <p:nvPr/>
        </p:nvSpPr>
        <p:spPr>
          <a:xfrm>
            <a:off x="7928994" y="2333639"/>
            <a:ext cx="401274" cy="30418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10" name="Nyíl: sávnyíl 9">
            <a:extLst>
              <a:ext uri="{FF2B5EF4-FFF2-40B4-BE49-F238E27FC236}">
                <a16:creationId xmlns:a16="http://schemas.microsoft.com/office/drawing/2014/main" id="{0D7E6E75-7FCF-4451-8E5F-47EF45A0E2DE}"/>
              </a:ext>
            </a:extLst>
          </p:cNvPr>
          <p:cNvSpPr/>
          <p:nvPr/>
        </p:nvSpPr>
        <p:spPr>
          <a:xfrm>
            <a:off x="6307272" y="3220237"/>
            <a:ext cx="378754" cy="27797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70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C0D58B-6753-43CD-A716-27722F79D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314892"/>
            <a:ext cx="10325000" cy="1211906"/>
          </a:xfrm>
        </p:spPr>
        <p:txBody>
          <a:bodyPr/>
          <a:lstStyle/>
          <a:p>
            <a:r>
              <a:rPr lang="hu-HU" dirty="0"/>
              <a:t>Milyen adataink vannak?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878442A-14D4-4862-ADFB-D90D7C1B5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208845"/>
            <a:ext cx="10325000" cy="356443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Adatok 2019, 2020 és 2021-ből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Felvételi pontszám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0. ZH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Kognitív teszt eredmény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2019 Matematika A1a és A2c jegyek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Cél: Jegy </a:t>
            </a:r>
            <a:r>
              <a:rPr lang="hu-HU" sz="2800" dirty="0" err="1"/>
              <a:t>prediktálása</a:t>
            </a:r>
            <a:r>
              <a:rPr lang="hu-HU" sz="2800" dirty="0"/>
              <a:t> ezen adatok segítségével</a:t>
            </a:r>
          </a:p>
          <a:p>
            <a:pPr>
              <a:buFont typeface="Arial" panose="020B0604020202020204" pitchFamily="34" charset="0"/>
              <a:buChar char="•"/>
            </a:pP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682524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0CB847-C1E8-4ACF-93CC-67FBED82F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10325000" cy="775678"/>
          </a:xfrm>
        </p:spPr>
        <p:txBody>
          <a:bodyPr/>
          <a:lstStyle/>
          <a:p>
            <a:r>
              <a:rPr lang="hu-HU" dirty="0"/>
              <a:t>Cikkek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8318DCA-4287-4A63-B04A-085718ED0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138796"/>
            <a:ext cx="10325000" cy="356443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Gyakori tesztelés és segítőanyagok sikeressége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 err="1"/>
              <a:t>EduBase</a:t>
            </a:r>
            <a:endParaRPr lang="hu-HU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Kognitív teszt és későbbi sikeresség összefüggése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Kimutatott trendek 	   nálunk is igazak?</a:t>
            </a:r>
          </a:p>
        </p:txBody>
      </p:sp>
      <p:sp>
        <p:nvSpPr>
          <p:cNvPr id="4" name="Nyíl: sávnyíl 3">
            <a:extLst>
              <a:ext uri="{FF2B5EF4-FFF2-40B4-BE49-F238E27FC236}">
                <a16:creationId xmlns:a16="http://schemas.microsoft.com/office/drawing/2014/main" id="{57606221-6005-4493-9D9D-C16EF36858E9}"/>
              </a:ext>
            </a:extLst>
          </p:cNvPr>
          <p:cNvSpPr/>
          <p:nvPr/>
        </p:nvSpPr>
        <p:spPr>
          <a:xfrm>
            <a:off x="4218413" y="4084303"/>
            <a:ext cx="378754" cy="27797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625FC3D8-AA80-4180-8F54-863F83CD3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448" y="4084303"/>
            <a:ext cx="3128791" cy="149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341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BBD4B3-213E-43BE-B0C2-242EC6551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675010"/>
          </a:xfrm>
        </p:spPr>
        <p:txBody>
          <a:bodyPr>
            <a:normAutofit fontScale="90000"/>
          </a:bodyPr>
          <a:lstStyle/>
          <a:p>
            <a:r>
              <a:rPr lang="hu-HU" dirty="0"/>
              <a:t>A teszt felépítése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869735A-9FBD-47B1-B187-4BAD86AA1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163962"/>
            <a:ext cx="10325000" cy="356443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Másfél óra, 14 matek, 10 kognitív feladat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Matematikai – Kognitív képességek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Matek: 3 nehézségi szint (alap, komplex, elgondolkodtató)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Kognitív rész: nyelvi feladatok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Teszt eredménye összefügg a hallgató egyetemi sikereivel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55646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520214-DF9B-4438-914E-8C978B677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436228"/>
            <a:ext cx="10325000" cy="1031846"/>
          </a:xfrm>
        </p:spPr>
        <p:txBody>
          <a:bodyPr/>
          <a:lstStyle/>
          <a:p>
            <a:r>
              <a:rPr lang="hu-HU" dirty="0"/>
              <a:t>Adatfeldolgozás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C08C325-F233-4BFD-87C5-3628E10EA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836791"/>
            <a:ext cx="10325000" cy="442139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Főbb adatok más táblákban       összefűzés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Előtte: minden adattábla egyéni tisztítása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Irreleváns attribútumok elhagyása (pl. jelszó), adatok egységesítése (pl. „Szak” ugyanolyan legyen)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Hibás adatok eltávolítása/javítása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Végül összefűzés, oszlopok sorrendjének megváltoztatása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Nem mindenki írt tesztet        csökkent a rekordhalmaz</a:t>
            </a:r>
          </a:p>
          <a:p>
            <a:pPr>
              <a:buFont typeface="Arial" panose="020B0604020202020204" pitchFamily="34" charset="0"/>
              <a:buChar char="•"/>
            </a:pPr>
            <a:endParaRPr lang="hu-HU" sz="2800" dirty="0"/>
          </a:p>
        </p:txBody>
      </p:sp>
      <p:sp>
        <p:nvSpPr>
          <p:cNvPr id="4" name="Nyíl: sávnyíl 3">
            <a:extLst>
              <a:ext uri="{FF2B5EF4-FFF2-40B4-BE49-F238E27FC236}">
                <a16:creationId xmlns:a16="http://schemas.microsoft.com/office/drawing/2014/main" id="{031F106E-BC93-480C-BACF-A9FB53A7B823}"/>
              </a:ext>
            </a:extLst>
          </p:cNvPr>
          <p:cNvSpPr/>
          <p:nvPr/>
        </p:nvSpPr>
        <p:spPr>
          <a:xfrm>
            <a:off x="5577430" y="1987056"/>
            <a:ext cx="378754" cy="27797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5" name="Nyíl: sávnyíl 4">
            <a:extLst>
              <a:ext uri="{FF2B5EF4-FFF2-40B4-BE49-F238E27FC236}">
                <a16:creationId xmlns:a16="http://schemas.microsoft.com/office/drawing/2014/main" id="{B284C542-C05D-4774-A813-1566179E4551}"/>
              </a:ext>
            </a:extLst>
          </p:cNvPr>
          <p:cNvSpPr/>
          <p:nvPr/>
        </p:nvSpPr>
        <p:spPr>
          <a:xfrm>
            <a:off x="5134211" y="5453107"/>
            <a:ext cx="378754" cy="27797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258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16A500-E82D-4163-9C4B-0D67069FE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382004"/>
            <a:ext cx="10325000" cy="809234"/>
          </a:xfrm>
        </p:spPr>
        <p:txBody>
          <a:bodyPr/>
          <a:lstStyle/>
          <a:p>
            <a:r>
              <a:rPr lang="hu-HU" dirty="0"/>
              <a:t>Felderítő adatelemzés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6E4D69-D346-40AC-A7C9-4724EB728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495780"/>
            <a:ext cx="10325000" cy="356443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Szórásdiagramok különböző felbontásban (</a:t>
            </a:r>
            <a:r>
              <a:rPr lang="hu-HU" sz="2800" dirty="0" err="1"/>
              <a:t>Tableau</a:t>
            </a:r>
            <a:r>
              <a:rPr lang="hu-HU" sz="2800" dirty="0"/>
              <a:t>, Python)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215375B-AC58-4283-A77A-ECAC31849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921" y="2063692"/>
            <a:ext cx="9599305" cy="468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729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BE42F4-05D4-4409-A195-D77226DA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93AA8950-91FE-4870-89ED-39FAE3BF3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253" y="0"/>
            <a:ext cx="9230216" cy="6858000"/>
          </a:xfrm>
        </p:spPr>
      </p:pic>
    </p:spTree>
    <p:extLst>
      <p:ext uri="{BB962C8B-B14F-4D97-AF65-F5344CB8AC3E}">
        <p14:creationId xmlns:p14="http://schemas.microsoft.com/office/powerpoint/2010/main" val="1674370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D6B76A-7A23-4FA6-9606-F59B9ABB2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6D2D78CB-50D9-465A-9395-9E2D2B66D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87" y="725951"/>
            <a:ext cx="11727913" cy="5623185"/>
          </a:xfrm>
        </p:spPr>
      </p:pic>
    </p:spTree>
    <p:extLst>
      <p:ext uri="{BB962C8B-B14F-4D97-AF65-F5344CB8AC3E}">
        <p14:creationId xmlns:p14="http://schemas.microsoft.com/office/powerpoint/2010/main" val="3708486033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RegularSeedRightStep">
      <a:dk1>
        <a:srgbClr val="000000"/>
      </a:dk1>
      <a:lt1>
        <a:srgbClr val="FFFFFF"/>
      </a:lt1>
      <a:dk2>
        <a:srgbClr val="1D2734"/>
      </a:dk2>
      <a:lt2>
        <a:srgbClr val="E8E3E2"/>
      </a:lt2>
      <a:accent1>
        <a:srgbClr val="4CAFC0"/>
      </a:accent1>
      <a:accent2>
        <a:srgbClr val="3B6EB1"/>
      </a:accent2>
      <a:accent3>
        <a:srgbClr val="4D4FC3"/>
      </a:accent3>
      <a:accent4>
        <a:srgbClr val="6A3BB1"/>
      </a:accent4>
      <a:accent5>
        <a:srgbClr val="AE4DC3"/>
      </a:accent5>
      <a:accent6>
        <a:srgbClr val="B13B96"/>
      </a:accent6>
      <a:hlink>
        <a:srgbClr val="BF523F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E773987F6FCB234CAD7E1038ABAFFC34" ma:contentTypeVersion="12" ma:contentTypeDescription="Új dokumentum létrehozása." ma:contentTypeScope="" ma:versionID="6c0221d54d68b469113230e4d12a3076">
  <xsd:schema xmlns:xsd="http://www.w3.org/2001/XMLSchema" xmlns:xs="http://www.w3.org/2001/XMLSchema" xmlns:p="http://schemas.microsoft.com/office/2006/metadata/properties" xmlns:ns3="0291926e-7f6f-40e6-b2cd-618d734b3849" xmlns:ns4="c337042d-1629-4b4f-b38b-20e2dbf6aed7" targetNamespace="http://schemas.microsoft.com/office/2006/metadata/properties" ma:root="true" ma:fieldsID="0f650a239c9211ace804224dcc7f117d" ns3:_="" ns4:_="">
    <xsd:import namespace="0291926e-7f6f-40e6-b2cd-618d734b3849"/>
    <xsd:import namespace="c337042d-1629-4b4f-b38b-20e2dbf6aed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4:SharedWithUsers" minOccurs="0"/>
                <xsd:element ref="ns4:SharingHintHash" minOccurs="0"/>
                <xsd:element ref="ns4:SharedWithDetail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91926e-7f6f-40e6-b2cd-618d734b38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37042d-1629-4b4f-b38b-20e2dbf6aed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Résztvevők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4" nillable="true" ma:displayName="Megosztási tipp kivonata" ma:hidden="true" ma:internalName="SharingHintHash" ma:readOnly="true">
      <xsd:simpleType>
        <xsd:restriction base="dms:Text"/>
      </xsd:simpleType>
    </xsd:element>
    <xsd:element name="SharedWithDetails" ma:index="15" nillable="true" ma:displayName="Megosztva részletekkel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DB5A588-68B5-48FC-930C-60E57FAFE1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91926e-7f6f-40e6-b2cd-618d734b3849"/>
    <ds:schemaRef ds:uri="c337042d-1629-4b4f-b38b-20e2dbf6ae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840CD4-151D-4EB0-B019-56A60DEADF6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C219F95-6B43-40D3-B82B-9222DC3D5400}">
  <ds:schemaRefs>
    <ds:schemaRef ds:uri="c337042d-1629-4b4f-b38b-20e2dbf6aed7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0291926e-7f6f-40e6-b2cd-618d734b3849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206</Words>
  <Application>Microsoft Office PowerPoint</Application>
  <PresentationFormat>Szélesvásznú</PresentationFormat>
  <Paragraphs>35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9" baseType="lpstr">
      <vt:lpstr>Arial</vt:lpstr>
      <vt:lpstr>Calibri</vt:lpstr>
      <vt:lpstr>Grandview</vt:lpstr>
      <vt:lpstr>Wingdings</vt:lpstr>
      <vt:lpstr>CosineVTI</vt:lpstr>
      <vt:lpstr>BME vegyészmérnök hallgatók különböző felmérési eredményeinek vizsgálata, és esetleges lemorzsolódás prediktálása</vt:lpstr>
      <vt:lpstr>Kérdésfeltevés</vt:lpstr>
      <vt:lpstr>Milyen adataink vannak?</vt:lpstr>
      <vt:lpstr>Cikkek</vt:lpstr>
      <vt:lpstr>A teszt felépítése</vt:lpstr>
      <vt:lpstr>Adatfeldolgozás</vt:lpstr>
      <vt:lpstr>Felderítő adatelemzés</vt:lpstr>
      <vt:lpstr>PowerPoint-bemutató</vt:lpstr>
      <vt:lpstr>PowerPoint-bemutató</vt:lpstr>
      <vt:lpstr>PowerPoint-bemutató</vt:lpstr>
      <vt:lpstr>Sankey diagramok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BME vegyészmérnök hallgatók különböző felmérési eredményeinek vizsgálata, és esetleges lemorzsolódás prediktálása</dc:title>
  <dc:creator>Vlaszov Artúr</dc:creator>
  <cp:lastModifiedBy>Vlaszov Artúr</cp:lastModifiedBy>
  <cp:revision>2</cp:revision>
  <dcterms:created xsi:type="dcterms:W3CDTF">2022-01-13T10:17:55Z</dcterms:created>
  <dcterms:modified xsi:type="dcterms:W3CDTF">2022-01-13T11:48:03Z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0x010100E773987F6FCB234CAD7E1038ABAFFC34</vt:lpwstr>
  </property>
</Properties>
</file>