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notesMasterIdLst>
    <p:notesMasterId r:id="rId10"/>
  </p:notesMasterIdLst>
  <p:sldIdLst>
    <p:sldId id="259" r:id="rId2"/>
    <p:sldId id="261" r:id="rId3"/>
    <p:sldId id="257" r:id="rId4"/>
    <p:sldId id="258" r:id="rId5"/>
    <p:sldId id="260"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4AFBA5B-BA84-44DD-AA9F-EF64B3087CE3}">
          <p14:sldIdLst>
            <p14:sldId id="259"/>
            <p14:sldId id="261"/>
            <p14:sldId id="257"/>
            <p14:sldId id="258"/>
            <p14:sldId id="260"/>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49ACB-33B5-49EC-B5CE-CC36F24E319B}"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0AF10-DAB8-443B-A166-F3A7980D263B}" type="slidenum">
              <a:rPr lang="en-US" smtClean="0"/>
              <a:t>‹#›</a:t>
            </a:fld>
            <a:endParaRPr lang="en-US"/>
          </a:p>
        </p:txBody>
      </p:sp>
    </p:spTree>
    <p:extLst>
      <p:ext uri="{BB962C8B-B14F-4D97-AF65-F5344CB8AC3E}">
        <p14:creationId xmlns:p14="http://schemas.microsoft.com/office/powerpoint/2010/main" val="101913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8FA1D2-8082-4AED-BC94-06D2C0A5609D}"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5F5E6-539D-4FE5-A207-5673A8AC1AE8}" type="slidenum">
              <a:rPr lang="en-US" smtClean="0"/>
              <a:t>‹#›</a:t>
            </a:fld>
            <a:endParaRPr lang="en-US"/>
          </a:p>
        </p:txBody>
      </p:sp>
    </p:spTree>
    <p:extLst>
      <p:ext uri="{BB962C8B-B14F-4D97-AF65-F5344CB8AC3E}">
        <p14:creationId xmlns:p14="http://schemas.microsoft.com/office/powerpoint/2010/main" val="428336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FA1D2-8082-4AED-BC94-06D2C0A5609D}"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5F5E6-539D-4FE5-A207-5673A8AC1AE8}" type="slidenum">
              <a:rPr lang="en-US" smtClean="0"/>
              <a:t>‹#›</a:t>
            </a:fld>
            <a:endParaRPr lang="en-US"/>
          </a:p>
        </p:txBody>
      </p:sp>
    </p:spTree>
    <p:extLst>
      <p:ext uri="{BB962C8B-B14F-4D97-AF65-F5344CB8AC3E}">
        <p14:creationId xmlns:p14="http://schemas.microsoft.com/office/powerpoint/2010/main" val="377422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FA1D2-8082-4AED-BC94-06D2C0A5609D}"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5F5E6-539D-4FE5-A207-5673A8AC1AE8}" type="slidenum">
              <a:rPr lang="en-US" smtClean="0"/>
              <a:t>‹#›</a:t>
            </a:fld>
            <a:endParaRPr lang="en-US"/>
          </a:p>
        </p:txBody>
      </p:sp>
    </p:spTree>
    <p:extLst>
      <p:ext uri="{BB962C8B-B14F-4D97-AF65-F5344CB8AC3E}">
        <p14:creationId xmlns:p14="http://schemas.microsoft.com/office/powerpoint/2010/main" val="200293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FA1D2-8082-4AED-BC94-06D2C0A5609D}"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5F5E6-539D-4FE5-A207-5673A8AC1AE8}" type="slidenum">
              <a:rPr lang="en-US" smtClean="0"/>
              <a:t>‹#›</a:t>
            </a:fld>
            <a:endParaRPr lang="en-US"/>
          </a:p>
        </p:txBody>
      </p:sp>
    </p:spTree>
    <p:extLst>
      <p:ext uri="{BB962C8B-B14F-4D97-AF65-F5344CB8AC3E}">
        <p14:creationId xmlns:p14="http://schemas.microsoft.com/office/powerpoint/2010/main" val="62810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FA1D2-8082-4AED-BC94-06D2C0A5609D}"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5F5E6-539D-4FE5-A207-5673A8AC1AE8}" type="slidenum">
              <a:rPr lang="en-US" smtClean="0"/>
              <a:t>‹#›</a:t>
            </a:fld>
            <a:endParaRPr lang="en-US"/>
          </a:p>
        </p:txBody>
      </p:sp>
    </p:spTree>
    <p:extLst>
      <p:ext uri="{BB962C8B-B14F-4D97-AF65-F5344CB8AC3E}">
        <p14:creationId xmlns:p14="http://schemas.microsoft.com/office/powerpoint/2010/main" val="27267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FA1D2-8082-4AED-BC94-06D2C0A5609D}"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5F5E6-539D-4FE5-A207-5673A8AC1AE8}" type="slidenum">
              <a:rPr lang="en-US" smtClean="0"/>
              <a:t>‹#›</a:t>
            </a:fld>
            <a:endParaRPr lang="en-US"/>
          </a:p>
        </p:txBody>
      </p:sp>
    </p:spTree>
    <p:extLst>
      <p:ext uri="{BB962C8B-B14F-4D97-AF65-F5344CB8AC3E}">
        <p14:creationId xmlns:p14="http://schemas.microsoft.com/office/powerpoint/2010/main" val="171857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FA1D2-8082-4AED-BC94-06D2C0A5609D}"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5F5E6-539D-4FE5-A207-5673A8AC1AE8}" type="slidenum">
              <a:rPr lang="en-US" smtClean="0"/>
              <a:t>‹#›</a:t>
            </a:fld>
            <a:endParaRPr lang="en-US"/>
          </a:p>
        </p:txBody>
      </p:sp>
    </p:spTree>
    <p:extLst>
      <p:ext uri="{BB962C8B-B14F-4D97-AF65-F5344CB8AC3E}">
        <p14:creationId xmlns:p14="http://schemas.microsoft.com/office/powerpoint/2010/main" val="105058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FA1D2-8082-4AED-BC94-06D2C0A5609D}"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5F5E6-539D-4FE5-A207-5673A8AC1AE8}" type="slidenum">
              <a:rPr lang="en-US" smtClean="0"/>
              <a:t>‹#›</a:t>
            </a:fld>
            <a:endParaRPr lang="en-US"/>
          </a:p>
        </p:txBody>
      </p:sp>
    </p:spTree>
    <p:extLst>
      <p:ext uri="{BB962C8B-B14F-4D97-AF65-F5344CB8AC3E}">
        <p14:creationId xmlns:p14="http://schemas.microsoft.com/office/powerpoint/2010/main" val="335754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FA1D2-8082-4AED-BC94-06D2C0A5609D}"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5F5E6-539D-4FE5-A207-5673A8AC1AE8}" type="slidenum">
              <a:rPr lang="en-US" smtClean="0"/>
              <a:t>‹#›</a:t>
            </a:fld>
            <a:endParaRPr lang="en-US"/>
          </a:p>
        </p:txBody>
      </p:sp>
    </p:spTree>
    <p:extLst>
      <p:ext uri="{BB962C8B-B14F-4D97-AF65-F5344CB8AC3E}">
        <p14:creationId xmlns:p14="http://schemas.microsoft.com/office/powerpoint/2010/main" val="1298648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8FA1D2-8082-4AED-BC94-06D2C0A5609D}"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5F5E6-539D-4FE5-A207-5673A8AC1AE8}" type="slidenum">
              <a:rPr lang="en-US" smtClean="0"/>
              <a:t>‹#›</a:t>
            </a:fld>
            <a:endParaRPr lang="en-US"/>
          </a:p>
        </p:txBody>
      </p:sp>
    </p:spTree>
    <p:extLst>
      <p:ext uri="{BB962C8B-B14F-4D97-AF65-F5344CB8AC3E}">
        <p14:creationId xmlns:p14="http://schemas.microsoft.com/office/powerpoint/2010/main" val="4284931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8FA1D2-8082-4AED-BC94-06D2C0A5609D}"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5F5E6-539D-4FE5-A207-5673A8AC1AE8}" type="slidenum">
              <a:rPr lang="en-US" smtClean="0"/>
              <a:t>‹#›</a:t>
            </a:fld>
            <a:endParaRPr lang="en-US"/>
          </a:p>
        </p:txBody>
      </p:sp>
    </p:spTree>
    <p:extLst>
      <p:ext uri="{BB962C8B-B14F-4D97-AF65-F5344CB8AC3E}">
        <p14:creationId xmlns:p14="http://schemas.microsoft.com/office/powerpoint/2010/main" val="1081791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FA1D2-8082-4AED-BC94-06D2C0A5609D}" type="datetimeFigureOut">
              <a:rPr lang="en-US" smtClean="0"/>
              <a:t>11/24/2022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5F5E6-539D-4FE5-A207-5673A8AC1AE8}" type="slidenum">
              <a:rPr lang="en-US" smtClean="0"/>
              <a:t>‹#›</a:t>
            </a:fld>
            <a:endParaRPr lang="en-US"/>
          </a:p>
        </p:txBody>
      </p:sp>
    </p:spTree>
    <p:extLst>
      <p:ext uri="{BB962C8B-B14F-4D97-AF65-F5344CB8AC3E}">
        <p14:creationId xmlns:p14="http://schemas.microsoft.com/office/powerpoint/2010/main" val="983025335"/>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2A7BB6-9009-0B4B-97F8-06EC84FEA646}"/>
              </a:ext>
            </a:extLst>
          </p:cNvPr>
          <p:cNvSpPr/>
          <p:nvPr/>
        </p:nvSpPr>
        <p:spPr>
          <a:xfrm>
            <a:off x="225867" y="1416040"/>
            <a:ext cx="11740266" cy="341632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Name: </a:t>
            </a:r>
            <a:r>
              <a:rPr lang="en-US" sz="54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K.Veerendranadh</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Section: V2</a:t>
            </a:r>
          </a:p>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Project Name: Loan Approval Analysis</a:t>
            </a:r>
          </a:p>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Tool : </a:t>
            </a:r>
            <a:r>
              <a:rPr lang="en-US" sz="54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Knime</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25165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FB1902-9032-DC27-6102-6DFFA209AAC5}"/>
              </a:ext>
            </a:extLst>
          </p:cNvPr>
          <p:cNvSpPr txBox="1"/>
          <p:nvPr/>
        </p:nvSpPr>
        <p:spPr>
          <a:xfrm>
            <a:off x="1838960" y="548640"/>
            <a:ext cx="7711440" cy="1908215"/>
          </a:xfrm>
          <a:prstGeom prst="rect">
            <a:avLst/>
          </a:prstGeom>
          <a:noFill/>
        </p:spPr>
        <p:txBody>
          <a:bodyPr wrap="squar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Introduction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is a data analytics project using machine learning in </a:t>
            </a:r>
            <a:r>
              <a:rPr lang="en-US" dirty="0" err="1">
                <a:latin typeface="Times New Roman" panose="02020603050405020304" pitchFamily="18" charset="0"/>
                <a:cs typeface="Times New Roman" panose="02020603050405020304" pitchFamily="18" charset="0"/>
              </a:rPr>
              <a:t>Knime</a:t>
            </a:r>
            <a:r>
              <a:rPr lang="en-US" dirty="0">
                <a:latin typeface="Times New Roman" panose="02020603050405020304" pitchFamily="18" charset="0"/>
                <a:cs typeface="Times New Roman" panose="02020603050405020304" pitchFamily="18" charset="0"/>
              </a:rPr>
              <a:t> Analytics Tool.</a:t>
            </a:r>
          </a:p>
          <a:p>
            <a:pPr algn="just"/>
            <a:r>
              <a:rPr lang="en-US" dirty="0">
                <a:latin typeface="Times New Roman" panose="02020603050405020304" pitchFamily="18" charset="0"/>
                <a:cs typeface="Times New Roman" panose="02020603050405020304" pitchFamily="18" charset="0"/>
              </a:rPr>
              <a:t>Using Supervised machine learning data is classified. Here, two machine learning algorithms are used, they are Decision tree and random forest. These two ML algorithms categorized under Supervised ML.</a:t>
            </a:r>
          </a:p>
        </p:txBody>
      </p:sp>
      <p:pic>
        <p:nvPicPr>
          <p:cNvPr id="1026" name="Picture 2" descr="KNIME | Open for Innovation">
            <a:extLst>
              <a:ext uri="{FF2B5EF4-FFF2-40B4-BE49-F238E27FC236}">
                <a16:creationId xmlns:a16="http://schemas.microsoft.com/office/drawing/2014/main" id="{3C326C50-BED3-221D-A6FE-C877F857A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58" y="3251834"/>
            <a:ext cx="6128836" cy="15843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5F68AC-D2E1-17CE-EE66-A7A92C26351D}"/>
              </a:ext>
            </a:extLst>
          </p:cNvPr>
          <p:cNvSpPr txBox="1"/>
          <p:nvPr/>
        </p:nvSpPr>
        <p:spPr>
          <a:xfrm>
            <a:off x="7538720" y="3342640"/>
            <a:ext cx="4040822" cy="2554545"/>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KNIME, the Konstanz Information Miner, is a free and open-source data analytics, reporting and integration platform. KNIME integrates various components for machine learning and data mining through its modular data pipelining "Building Blocks of Analytics" concept.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08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AE5D-20EB-22E5-00F6-05E5FB4CBA02}"/>
              </a:ext>
            </a:extLst>
          </p:cNvPr>
          <p:cNvSpPr>
            <a:spLocks noGrp="1"/>
          </p:cNvSpPr>
          <p:nvPr>
            <p:ph type="title"/>
          </p:nvPr>
        </p:nvSpPr>
        <p:spPr>
          <a:xfrm>
            <a:off x="838200" y="151765"/>
            <a:ext cx="10515600" cy="1325563"/>
          </a:xfrm>
        </p:spPr>
        <p:txBody>
          <a:bodyPr/>
          <a:lstStyle/>
          <a:p>
            <a:pPr algn="ctr"/>
            <a:r>
              <a:rPr lang="en-US" b="1" u="sng" dirty="0">
                <a:solidFill>
                  <a:schemeClr val="accent2">
                    <a:lumMod val="75000"/>
                  </a:schemeClr>
                </a:solidFill>
              </a:rPr>
              <a:t>Loan Approval Analysis through </a:t>
            </a:r>
            <a:r>
              <a:rPr lang="en-US" b="1" u="sng" dirty="0" err="1">
                <a:solidFill>
                  <a:schemeClr val="accent2">
                    <a:lumMod val="75000"/>
                  </a:schemeClr>
                </a:solidFill>
              </a:rPr>
              <a:t>Knime</a:t>
            </a:r>
            <a:endParaRPr lang="en-US" b="1" u="sng" dirty="0">
              <a:solidFill>
                <a:schemeClr val="accent2">
                  <a:lumMod val="75000"/>
                </a:schemeClr>
              </a:solidFill>
            </a:endParaRPr>
          </a:p>
        </p:txBody>
      </p:sp>
      <p:sp>
        <p:nvSpPr>
          <p:cNvPr id="6" name="TextBox 5">
            <a:extLst>
              <a:ext uri="{FF2B5EF4-FFF2-40B4-BE49-F238E27FC236}">
                <a16:creationId xmlns:a16="http://schemas.microsoft.com/office/drawing/2014/main" id="{4294AA40-C002-72E0-16AB-0E5F1EDF6F32}"/>
              </a:ext>
            </a:extLst>
          </p:cNvPr>
          <p:cNvSpPr txBox="1"/>
          <p:nvPr/>
        </p:nvSpPr>
        <p:spPr>
          <a:xfrm>
            <a:off x="1341120" y="1338848"/>
            <a:ext cx="8890000" cy="400110"/>
          </a:xfrm>
          <a:prstGeom prst="rect">
            <a:avLst/>
          </a:prstGeom>
          <a:noFill/>
        </p:spPr>
        <p:txBody>
          <a:bodyPr wrap="square" rtlCol="0">
            <a:spAutoFit/>
          </a:bodyPr>
          <a:lstStyle/>
          <a:p>
            <a:pPr algn="ctr"/>
            <a:r>
              <a:rPr lang="en-US" sz="2000" b="1" i="1" u="sng" dirty="0"/>
              <a:t>Sample Data Set</a:t>
            </a:r>
          </a:p>
        </p:txBody>
      </p:sp>
      <p:pic>
        <p:nvPicPr>
          <p:cNvPr id="8" name="Picture 7">
            <a:extLst>
              <a:ext uri="{FF2B5EF4-FFF2-40B4-BE49-F238E27FC236}">
                <a16:creationId xmlns:a16="http://schemas.microsoft.com/office/drawing/2014/main" id="{97B02E1A-A4E6-7C85-0917-8D3300F67A17}"/>
              </a:ext>
            </a:extLst>
          </p:cNvPr>
          <p:cNvPicPr>
            <a:picLocks noChangeAspect="1"/>
          </p:cNvPicPr>
          <p:nvPr/>
        </p:nvPicPr>
        <p:blipFill rotWithShape="1">
          <a:blip r:embed="rId2">
            <a:extLst>
              <a:ext uri="{28A0092B-C50C-407E-A947-70E740481C1C}">
                <a14:useLocalDpi xmlns:a14="http://schemas.microsoft.com/office/drawing/2010/main" val="0"/>
              </a:ext>
            </a:extLst>
          </a:blip>
          <a:srcRect t="20672" r="24167" b="8107"/>
          <a:stretch/>
        </p:blipFill>
        <p:spPr>
          <a:xfrm>
            <a:off x="1473200" y="1910715"/>
            <a:ext cx="9245600" cy="4795520"/>
          </a:xfrm>
          <a:prstGeom prst="rect">
            <a:avLst/>
          </a:prstGeom>
        </p:spPr>
      </p:pic>
    </p:spTree>
    <p:extLst>
      <p:ext uri="{BB962C8B-B14F-4D97-AF65-F5344CB8AC3E}">
        <p14:creationId xmlns:p14="http://schemas.microsoft.com/office/powerpoint/2010/main" val="426580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FE8BB-7379-711F-CACB-5A75520B3F61}"/>
              </a:ext>
            </a:extLst>
          </p:cNvPr>
          <p:cNvSpPr txBox="1"/>
          <p:nvPr/>
        </p:nvSpPr>
        <p:spPr>
          <a:xfrm>
            <a:off x="1656080" y="264160"/>
            <a:ext cx="8026400" cy="584775"/>
          </a:xfrm>
          <a:prstGeom prst="rect">
            <a:avLst/>
          </a:prstGeom>
          <a:noFill/>
        </p:spPr>
        <p:txBody>
          <a:bodyPr wrap="square" rtlCol="0">
            <a:spAutoFit/>
          </a:bodyPr>
          <a:lstStyle/>
          <a:p>
            <a:pPr algn="ctr"/>
            <a:r>
              <a:rPr lang="en-US" sz="3200" b="1" u="sng" dirty="0">
                <a:solidFill>
                  <a:srgbClr val="00B0F0"/>
                </a:solidFill>
                <a:latin typeface="Times New Roman" panose="02020603050405020304" pitchFamily="18" charset="0"/>
                <a:cs typeface="Times New Roman" panose="02020603050405020304" pitchFamily="18" charset="0"/>
              </a:rPr>
              <a:t>About the data set</a:t>
            </a:r>
          </a:p>
        </p:txBody>
      </p:sp>
      <p:sp>
        <p:nvSpPr>
          <p:cNvPr id="5" name="TextBox 4">
            <a:extLst>
              <a:ext uri="{FF2B5EF4-FFF2-40B4-BE49-F238E27FC236}">
                <a16:creationId xmlns:a16="http://schemas.microsoft.com/office/drawing/2014/main" id="{58743817-FB4D-AB60-B068-602BF4ADC02A}"/>
              </a:ext>
            </a:extLst>
          </p:cNvPr>
          <p:cNvSpPr txBox="1"/>
          <p:nvPr/>
        </p:nvSpPr>
        <p:spPr>
          <a:xfrm>
            <a:off x="1087120" y="1452880"/>
            <a:ext cx="2865120" cy="4247317"/>
          </a:xfrm>
          <a:prstGeom prst="rect">
            <a:avLst/>
          </a:prstGeom>
          <a:noFill/>
        </p:spPr>
        <p:txBody>
          <a:bodyPr wrap="square" rtlCol="0">
            <a:spAutoFit/>
          </a:bodyPr>
          <a:lstStyle/>
          <a:p>
            <a:r>
              <a:rPr lang="en-US" b="1" u="sng" dirty="0">
                <a:solidFill>
                  <a:srgbClr val="C00000"/>
                </a:solidFill>
                <a:latin typeface="Times New Roman" panose="02020603050405020304" pitchFamily="18" charset="0"/>
                <a:cs typeface="Times New Roman" panose="02020603050405020304" pitchFamily="18" charset="0"/>
              </a:rPr>
              <a:t>Attributes in this data set:</a:t>
            </a:r>
          </a:p>
          <a:p>
            <a:pPr marL="400050" indent="-400050">
              <a:buFont typeface="+mj-lt"/>
              <a:buAutoNum type="arabicPeriod"/>
            </a:pPr>
            <a:r>
              <a:rPr lang="en-US" dirty="0" err="1">
                <a:latin typeface="Times New Roman" panose="02020603050405020304" pitchFamily="18" charset="0"/>
                <a:cs typeface="Times New Roman" panose="02020603050405020304" pitchFamily="18" charset="0"/>
              </a:rPr>
              <a:t>credit.policy</a:t>
            </a:r>
            <a:endParaRPr lang="en-US" dirty="0">
              <a:latin typeface="Times New Roman" panose="02020603050405020304" pitchFamily="18" charset="0"/>
              <a:cs typeface="Times New Roman" panose="02020603050405020304" pitchFamily="18" charset="0"/>
            </a:endParaRPr>
          </a:p>
          <a:p>
            <a:pPr marL="400050" indent="-400050">
              <a:buFont typeface="+mj-lt"/>
              <a:buAutoNum type="arabicPeriod"/>
            </a:pPr>
            <a:r>
              <a:rPr lang="en-US" dirty="0">
                <a:latin typeface="Times New Roman" panose="02020603050405020304" pitchFamily="18" charset="0"/>
                <a:cs typeface="Times New Roman" panose="02020603050405020304" pitchFamily="18" charset="0"/>
              </a:rPr>
              <a:t>purpose</a:t>
            </a:r>
          </a:p>
          <a:p>
            <a:pPr marL="400050" indent="-400050">
              <a:buFont typeface="+mj-lt"/>
              <a:buAutoNum type="arabicPeriod"/>
            </a:pPr>
            <a:r>
              <a:rPr lang="en-US" dirty="0" err="1">
                <a:latin typeface="Times New Roman" panose="02020603050405020304" pitchFamily="18" charset="0"/>
                <a:cs typeface="Times New Roman" panose="02020603050405020304" pitchFamily="18" charset="0"/>
              </a:rPr>
              <a:t>int.rate</a:t>
            </a:r>
            <a:endParaRPr lang="en-US" dirty="0">
              <a:latin typeface="Times New Roman" panose="02020603050405020304" pitchFamily="18" charset="0"/>
              <a:cs typeface="Times New Roman" panose="02020603050405020304" pitchFamily="18" charset="0"/>
            </a:endParaRPr>
          </a:p>
          <a:p>
            <a:pPr marL="400050" indent="-400050">
              <a:buFont typeface="+mj-lt"/>
              <a:buAutoNum type="arabicPeriod"/>
            </a:pPr>
            <a:r>
              <a:rPr lang="en-US" dirty="0">
                <a:latin typeface="Times New Roman" panose="02020603050405020304" pitchFamily="18" charset="0"/>
                <a:cs typeface="Times New Roman" panose="02020603050405020304" pitchFamily="18" charset="0"/>
              </a:rPr>
              <a:t>installment</a:t>
            </a:r>
          </a:p>
          <a:p>
            <a:pPr marL="400050" indent="-400050">
              <a:buFont typeface="+mj-lt"/>
              <a:buAutoNum type="arabicPeriod"/>
            </a:pPr>
            <a:r>
              <a:rPr lang="en-US" dirty="0">
                <a:latin typeface="Times New Roman" panose="02020603050405020304" pitchFamily="18" charset="0"/>
                <a:cs typeface="Times New Roman" panose="02020603050405020304" pitchFamily="18" charset="0"/>
              </a:rPr>
              <a:t>log.annual.inc</a:t>
            </a:r>
          </a:p>
          <a:p>
            <a:pPr marL="400050" indent="-400050">
              <a:buFont typeface="+mj-lt"/>
              <a:buAutoNum type="arabicPeriod"/>
            </a:pPr>
            <a:r>
              <a:rPr lang="en-US" dirty="0" err="1">
                <a:latin typeface="Times New Roman" panose="02020603050405020304" pitchFamily="18" charset="0"/>
                <a:cs typeface="Times New Roman" panose="02020603050405020304" pitchFamily="18" charset="0"/>
              </a:rPr>
              <a:t>dti</a:t>
            </a:r>
            <a:endParaRPr lang="en-US" dirty="0">
              <a:latin typeface="Times New Roman" panose="02020603050405020304" pitchFamily="18" charset="0"/>
              <a:cs typeface="Times New Roman" panose="02020603050405020304" pitchFamily="18" charset="0"/>
            </a:endParaRPr>
          </a:p>
          <a:p>
            <a:pPr marL="400050" indent="-400050">
              <a:buFont typeface="+mj-lt"/>
              <a:buAutoNum type="arabicPeriod"/>
            </a:pPr>
            <a:r>
              <a:rPr lang="en-US" dirty="0">
                <a:latin typeface="Times New Roman" panose="02020603050405020304" pitchFamily="18" charset="0"/>
                <a:cs typeface="Times New Roman" panose="02020603050405020304" pitchFamily="18" charset="0"/>
              </a:rPr>
              <a:t>fico</a:t>
            </a:r>
          </a:p>
          <a:p>
            <a:pPr marL="400050" indent="-400050">
              <a:buFont typeface="+mj-lt"/>
              <a:buAutoNum type="arabicPeriod"/>
            </a:pPr>
            <a:r>
              <a:rPr lang="en-US" dirty="0" err="1">
                <a:latin typeface="Times New Roman" panose="02020603050405020304" pitchFamily="18" charset="0"/>
                <a:cs typeface="Times New Roman" panose="02020603050405020304" pitchFamily="18" charset="0"/>
              </a:rPr>
              <a:t>days.with.cr.line</a:t>
            </a:r>
            <a:endParaRPr lang="en-US" dirty="0">
              <a:latin typeface="Times New Roman" panose="02020603050405020304" pitchFamily="18" charset="0"/>
              <a:cs typeface="Times New Roman" panose="02020603050405020304" pitchFamily="18" charset="0"/>
            </a:endParaRPr>
          </a:p>
          <a:p>
            <a:pPr marL="400050" indent="-400050">
              <a:buFont typeface="+mj-lt"/>
              <a:buAutoNum type="arabicPeriod"/>
            </a:pPr>
            <a:r>
              <a:rPr lang="en-US" dirty="0" err="1">
                <a:latin typeface="Times New Roman" panose="02020603050405020304" pitchFamily="18" charset="0"/>
                <a:cs typeface="Times New Roman" panose="02020603050405020304" pitchFamily="18" charset="0"/>
              </a:rPr>
              <a:t>revol.bal</a:t>
            </a:r>
            <a:endParaRPr lang="en-US" dirty="0">
              <a:latin typeface="Times New Roman" panose="02020603050405020304" pitchFamily="18" charset="0"/>
              <a:cs typeface="Times New Roman" panose="02020603050405020304" pitchFamily="18" charset="0"/>
            </a:endParaRPr>
          </a:p>
          <a:p>
            <a:pPr marL="400050" indent="-400050">
              <a:buFont typeface="+mj-lt"/>
              <a:buAutoNum type="arabicPeriod"/>
            </a:pPr>
            <a:r>
              <a:rPr lang="en-US" dirty="0" err="1">
                <a:latin typeface="Times New Roman" panose="02020603050405020304" pitchFamily="18" charset="0"/>
                <a:cs typeface="Times New Roman" panose="02020603050405020304" pitchFamily="18" charset="0"/>
              </a:rPr>
              <a:t>revol.util</a:t>
            </a:r>
            <a:endParaRPr lang="en-US" dirty="0">
              <a:latin typeface="Times New Roman" panose="02020603050405020304" pitchFamily="18" charset="0"/>
              <a:cs typeface="Times New Roman" panose="02020603050405020304" pitchFamily="18" charset="0"/>
            </a:endParaRPr>
          </a:p>
          <a:p>
            <a:pPr marL="400050" indent="-400050">
              <a:buFont typeface="+mj-lt"/>
              <a:buAutoNum type="arabicPeriod"/>
            </a:pPr>
            <a:r>
              <a:rPr lang="en-US" dirty="0">
                <a:latin typeface="Times New Roman" panose="02020603050405020304" pitchFamily="18" charset="0"/>
                <a:cs typeface="Times New Roman" panose="02020603050405020304" pitchFamily="18" charset="0"/>
              </a:rPr>
              <a:t>inq.last.6mths</a:t>
            </a:r>
          </a:p>
          <a:p>
            <a:pPr marL="400050" indent="-400050">
              <a:buFont typeface="+mj-lt"/>
              <a:buAutoNum type="arabicPeriod"/>
            </a:pPr>
            <a:r>
              <a:rPr lang="en-US" dirty="0">
                <a:latin typeface="Times New Roman" panose="02020603050405020304" pitchFamily="18" charset="0"/>
                <a:cs typeface="Times New Roman" panose="02020603050405020304" pitchFamily="18" charset="0"/>
              </a:rPr>
              <a:t>delinq.2yrs</a:t>
            </a:r>
          </a:p>
          <a:p>
            <a:pPr marL="400050" indent="-400050">
              <a:buFont typeface="+mj-lt"/>
              <a:buAutoNum type="arabicPeriod"/>
            </a:pPr>
            <a:r>
              <a:rPr lang="en-US" dirty="0" err="1">
                <a:latin typeface="Times New Roman" panose="02020603050405020304" pitchFamily="18" charset="0"/>
                <a:cs typeface="Times New Roman" panose="02020603050405020304" pitchFamily="18" charset="0"/>
              </a:rPr>
              <a:t>pub.rec</a:t>
            </a:r>
            <a:endParaRPr lang="en-US" dirty="0">
              <a:latin typeface="Times New Roman" panose="02020603050405020304" pitchFamily="18" charset="0"/>
              <a:cs typeface="Times New Roman" panose="02020603050405020304" pitchFamily="18" charset="0"/>
            </a:endParaRPr>
          </a:p>
          <a:p>
            <a:pPr marL="400050" indent="-400050">
              <a:buFont typeface="+mj-lt"/>
              <a:buAutoNum type="arabicPeriod"/>
            </a:pPr>
            <a:r>
              <a:rPr lang="en-US" dirty="0" err="1">
                <a:latin typeface="Times New Roman" panose="02020603050405020304" pitchFamily="18" charset="0"/>
                <a:cs typeface="Times New Roman" panose="02020603050405020304" pitchFamily="18" charset="0"/>
              </a:rPr>
              <a:t>not.fully.paid</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BBA614E-6518-528A-D0C9-3B52E6E896FE}"/>
              </a:ext>
            </a:extLst>
          </p:cNvPr>
          <p:cNvSpPr txBox="1"/>
          <p:nvPr/>
        </p:nvSpPr>
        <p:spPr>
          <a:xfrm>
            <a:off x="5262880" y="1676400"/>
            <a:ext cx="5140960" cy="409342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This data set consist of information about bank accounts of the individuals. “</a:t>
            </a:r>
            <a:r>
              <a:rPr lang="en-US" sz="2000" b="1" dirty="0" err="1">
                <a:latin typeface="Times New Roman" panose="02020603050405020304" pitchFamily="18" charset="0"/>
                <a:cs typeface="Times New Roman" panose="02020603050405020304" pitchFamily="18" charset="0"/>
              </a:rPr>
              <a:t>credit.policy</a:t>
            </a:r>
            <a:r>
              <a:rPr lang="en-US" sz="2000" b="1" dirty="0">
                <a:latin typeface="Times New Roman" panose="02020603050405020304" pitchFamily="18" charset="0"/>
                <a:cs typeface="Times New Roman" panose="02020603050405020304" pitchFamily="18" charset="0"/>
              </a:rPr>
              <a:t>” is the target attribute, this attribute have only two values they are either ‘0’ or ‘1’. If the value is ‘0’ then the respective candidate is not approved for loan and if it is ‘1’ then the respective candidate is approved for loan.</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The remaining attributes are used for analysis by machine learning algorithms like decision tree algorithm and random forest algorithm.</a:t>
            </a:r>
          </a:p>
        </p:txBody>
      </p:sp>
    </p:spTree>
    <p:extLst>
      <p:ext uri="{BB962C8B-B14F-4D97-AF65-F5344CB8AC3E}">
        <p14:creationId xmlns:p14="http://schemas.microsoft.com/office/powerpoint/2010/main" val="357402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78CBB-4767-03F8-609D-735A984BE6F5}"/>
              </a:ext>
            </a:extLst>
          </p:cNvPr>
          <p:cNvSpPr txBox="1"/>
          <p:nvPr/>
        </p:nvSpPr>
        <p:spPr>
          <a:xfrm>
            <a:off x="2032000" y="477520"/>
            <a:ext cx="7538720" cy="584775"/>
          </a:xfrm>
          <a:prstGeom prst="rect">
            <a:avLst/>
          </a:prstGeom>
          <a:noFill/>
        </p:spPr>
        <p:txBody>
          <a:bodyPr wrap="square" rtlCol="0">
            <a:spAutoFit/>
          </a:bodyPr>
          <a:lstStyle/>
          <a:p>
            <a:pPr algn="ctr"/>
            <a:r>
              <a:rPr lang="en-US" sz="3200" b="1" u="sng" dirty="0">
                <a:solidFill>
                  <a:srgbClr val="C00000"/>
                </a:solidFill>
                <a:latin typeface="Times New Roman" panose="02020603050405020304" pitchFamily="18" charset="0"/>
                <a:cs typeface="Times New Roman" panose="02020603050405020304" pitchFamily="18" charset="0"/>
              </a:rPr>
              <a:t>Nodes Used</a:t>
            </a:r>
          </a:p>
        </p:txBody>
      </p:sp>
      <p:sp>
        <p:nvSpPr>
          <p:cNvPr id="5" name="TextBox 4">
            <a:extLst>
              <a:ext uri="{FF2B5EF4-FFF2-40B4-BE49-F238E27FC236}">
                <a16:creationId xmlns:a16="http://schemas.microsoft.com/office/drawing/2014/main" id="{5AF27182-9983-3548-1311-52AE5B1482E9}"/>
              </a:ext>
            </a:extLst>
          </p:cNvPr>
          <p:cNvSpPr txBox="1"/>
          <p:nvPr/>
        </p:nvSpPr>
        <p:spPr>
          <a:xfrm>
            <a:off x="3850640" y="1930400"/>
            <a:ext cx="4978400" cy="3416320"/>
          </a:xfrm>
          <a:prstGeom prst="rect">
            <a:avLst/>
          </a:prstGeom>
          <a:noFill/>
        </p:spPr>
        <p:txBody>
          <a:bodyPr wrap="square" rtlCol="0">
            <a:spAutoFit/>
          </a:bodyPr>
          <a:lstStyle/>
          <a:p>
            <a:r>
              <a:rPr lang="en-US" sz="2400" b="1" dirty="0">
                <a:solidFill>
                  <a:srgbClr val="00B050"/>
                </a:solidFill>
                <a:latin typeface="Times New Roman" panose="02020603050405020304" pitchFamily="18" charset="0"/>
                <a:cs typeface="Times New Roman" panose="02020603050405020304" pitchFamily="18" charset="0"/>
              </a:rPr>
              <a:t>Different nodes used:</a:t>
            </a:r>
          </a:p>
          <a:p>
            <a:endParaRPr lang="en-US" sz="2400" b="1" dirty="0">
              <a:solidFill>
                <a:srgbClr val="00B050"/>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CSV reader</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Partitioning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Decision Tree Learner</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Random Forest Learner</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Decision Tree Predictor</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Random Forest Predictor</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Scorer</a:t>
            </a:r>
          </a:p>
        </p:txBody>
      </p:sp>
    </p:spTree>
    <p:extLst>
      <p:ext uri="{BB962C8B-B14F-4D97-AF65-F5344CB8AC3E}">
        <p14:creationId xmlns:p14="http://schemas.microsoft.com/office/powerpoint/2010/main" val="397991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DDC3A7-7115-FB37-FA25-6EAC9080052E}"/>
              </a:ext>
            </a:extLst>
          </p:cNvPr>
          <p:cNvPicPr>
            <a:picLocks noChangeAspect="1"/>
          </p:cNvPicPr>
          <p:nvPr/>
        </p:nvPicPr>
        <p:blipFill>
          <a:blip r:embed="rId2"/>
          <a:stretch>
            <a:fillRect/>
          </a:stretch>
        </p:blipFill>
        <p:spPr>
          <a:xfrm>
            <a:off x="711027" y="1331"/>
            <a:ext cx="7286976" cy="4204909"/>
          </a:xfrm>
          <a:prstGeom prst="rect">
            <a:avLst/>
          </a:prstGeom>
        </p:spPr>
      </p:pic>
      <p:sp>
        <p:nvSpPr>
          <p:cNvPr id="8" name="TextBox 7">
            <a:extLst>
              <a:ext uri="{FF2B5EF4-FFF2-40B4-BE49-F238E27FC236}">
                <a16:creationId xmlns:a16="http://schemas.microsoft.com/office/drawing/2014/main" id="{946F1834-D65D-48B5-1DE9-79949D4CEB68}"/>
              </a:ext>
            </a:extLst>
          </p:cNvPr>
          <p:cNvSpPr txBox="1"/>
          <p:nvPr/>
        </p:nvSpPr>
        <p:spPr>
          <a:xfrm>
            <a:off x="243840" y="4748091"/>
            <a:ext cx="11948160" cy="1754326"/>
          </a:xfrm>
          <a:prstGeom prst="rect">
            <a:avLst/>
          </a:prstGeom>
          <a:noFill/>
        </p:spPr>
        <p:txBody>
          <a:bodyPr wrap="square" rtlCol="0">
            <a:spAutoFit/>
          </a:bodyPr>
          <a:lstStyle/>
          <a:p>
            <a:r>
              <a:rPr lang="en-US" b="1" dirty="0">
                <a:solidFill>
                  <a:srgbClr val="00B050"/>
                </a:solidFill>
              </a:rPr>
              <a:t>Decision Tree Predictor</a:t>
            </a:r>
            <a:r>
              <a:rPr lang="en-US" dirty="0"/>
              <a:t>: The other 20 precent of the partitioned data is fed to this predictor and then predicts the output of the data using ML model created by Decision tree learner.</a:t>
            </a:r>
          </a:p>
          <a:p>
            <a:r>
              <a:rPr lang="en-US" b="1" dirty="0">
                <a:solidFill>
                  <a:srgbClr val="00B050"/>
                </a:solidFill>
              </a:rPr>
              <a:t>Random Forest Predictor</a:t>
            </a:r>
            <a:r>
              <a:rPr lang="en-US" dirty="0"/>
              <a:t>: Just like Decision Tree Predictor, this node predicts output through the ML model created by Random Forest Learner.</a:t>
            </a:r>
          </a:p>
          <a:p>
            <a:r>
              <a:rPr lang="en-US" b="1" dirty="0">
                <a:solidFill>
                  <a:srgbClr val="00B050"/>
                </a:solidFill>
              </a:rPr>
              <a:t>Scorer: </a:t>
            </a:r>
            <a:r>
              <a:rPr lang="en-US" dirty="0"/>
              <a:t>This node is used to show the predictions done by predictors. Accuracy of the predictions done by predictors.</a:t>
            </a:r>
            <a:endParaRPr lang="en-US" b="1" dirty="0">
              <a:solidFill>
                <a:srgbClr val="00B050"/>
              </a:solidFill>
            </a:endParaRPr>
          </a:p>
          <a:p>
            <a:endParaRPr lang="en-US" dirty="0"/>
          </a:p>
        </p:txBody>
      </p:sp>
      <p:sp>
        <p:nvSpPr>
          <p:cNvPr id="9" name="TextBox 8">
            <a:extLst>
              <a:ext uri="{FF2B5EF4-FFF2-40B4-BE49-F238E27FC236}">
                <a16:creationId xmlns:a16="http://schemas.microsoft.com/office/drawing/2014/main" id="{5A2799A3-9FF5-73F9-1DB4-D82B808AF5A8}"/>
              </a:ext>
            </a:extLst>
          </p:cNvPr>
          <p:cNvSpPr txBox="1"/>
          <p:nvPr/>
        </p:nvSpPr>
        <p:spPr>
          <a:xfrm>
            <a:off x="8036560" y="436880"/>
            <a:ext cx="3850640" cy="3970318"/>
          </a:xfrm>
          <a:prstGeom prst="rect">
            <a:avLst/>
          </a:prstGeom>
          <a:noFill/>
        </p:spPr>
        <p:txBody>
          <a:bodyPr wrap="square" rtlCol="0">
            <a:spAutoFit/>
          </a:bodyPr>
          <a:lstStyle/>
          <a:p>
            <a:r>
              <a:rPr lang="en-US" b="1" dirty="0">
                <a:solidFill>
                  <a:srgbClr val="00B050"/>
                </a:solidFill>
              </a:rPr>
              <a:t>CSV Reader</a:t>
            </a:r>
            <a:r>
              <a:rPr lang="en-US" dirty="0"/>
              <a:t>: Through this data is read in to </a:t>
            </a:r>
            <a:r>
              <a:rPr lang="en-US" dirty="0" err="1"/>
              <a:t>knime</a:t>
            </a:r>
            <a:r>
              <a:rPr lang="en-US" dirty="0"/>
              <a:t> </a:t>
            </a:r>
            <a:r>
              <a:rPr lang="en-US" dirty="0" err="1"/>
              <a:t>analytivs</a:t>
            </a:r>
            <a:r>
              <a:rPr lang="en-US" dirty="0"/>
              <a:t> tool.</a:t>
            </a:r>
          </a:p>
          <a:p>
            <a:r>
              <a:rPr lang="en-US" b="1" dirty="0">
                <a:solidFill>
                  <a:srgbClr val="00B050"/>
                </a:solidFill>
              </a:rPr>
              <a:t>Partitioning</a:t>
            </a:r>
            <a:r>
              <a:rPr lang="en-US" dirty="0"/>
              <a:t>: Through this data is partitioned into two parts. One part consist of 80 percent of data and other part with 20 percent of data.</a:t>
            </a:r>
          </a:p>
          <a:p>
            <a:r>
              <a:rPr lang="en-US" b="1" dirty="0">
                <a:solidFill>
                  <a:srgbClr val="00B050"/>
                </a:solidFill>
              </a:rPr>
              <a:t>Decision tree Learner</a:t>
            </a:r>
            <a:r>
              <a:rPr lang="en-US" dirty="0"/>
              <a:t>: This node implements supervised learning through decision tree and creates a machine learning model.</a:t>
            </a:r>
          </a:p>
          <a:p>
            <a:r>
              <a:rPr lang="en-US" b="1" dirty="0">
                <a:solidFill>
                  <a:srgbClr val="00B050"/>
                </a:solidFill>
              </a:rPr>
              <a:t>Random Forest Learner</a:t>
            </a:r>
            <a:r>
              <a:rPr lang="en-US" dirty="0"/>
              <a:t>: This node implements supervised learning through Random Forest algorithm and creates a ML model.</a:t>
            </a:r>
          </a:p>
        </p:txBody>
      </p:sp>
    </p:spTree>
    <p:extLst>
      <p:ext uri="{BB962C8B-B14F-4D97-AF65-F5344CB8AC3E}">
        <p14:creationId xmlns:p14="http://schemas.microsoft.com/office/powerpoint/2010/main" val="305724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7BF558-38AF-B0F6-70D7-2CEBC53BBDB5}"/>
              </a:ext>
            </a:extLst>
          </p:cNvPr>
          <p:cNvSpPr txBox="1"/>
          <p:nvPr/>
        </p:nvSpPr>
        <p:spPr>
          <a:xfrm>
            <a:off x="1078636" y="978272"/>
            <a:ext cx="800608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Predictions done by Decision Tree Predictor:</a:t>
            </a:r>
          </a:p>
        </p:txBody>
      </p:sp>
      <p:pic>
        <p:nvPicPr>
          <p:cNvPr id="6" name="Picture 5">
            <a:extLst>
              <a:ext uri="{FF2B5EF4-FFF2-40B4-BE49-F238E27FC236}">
                <a16:creationId xmlns:a16="http://schemas.microsoft.com/office/drawing/2014/main" id="{068CB248-2BFF-8C42-719E-A50F330A7739}"/>
              </a:ext>
            </a:extLst>
          </p:cNvPr>
          <p:cNvPicPr>
            <a:picLocks noChangeAspect="1"/>
          </p:cNvPicPr>
          <p:nvPr/>
        </p:nvPicPr>
        <p:blipFill>
          <a:blip r:embed="rId2"/>
          <a:stretch>
            <a:fillRect/>
          </a:stretch>
        </p:blipFill>
        <p:spPr>
          <a:xfrm>
            <a:off x="474833" y="1347604"/>
            <a:ext cx="11498312" cy="1222876"/>
          </a:xfrm>
          <a:prstGeom prst="rect">
            <a:avLst/>
          </a:prstGeom>
        </p:spPr>
      </p:pic>
      <p:sp>
        <p:nvSpPr>
          <p:cNvPr id="7" name="TextBox 6">
            <a:extLst>
              <a:ext uri="{FF2B5EF4-FFF2-40B4-BE49-F238E27FC236}">
                <a16:creationId xmlns:a16="http://schemas.microsoft.com/office/drawing/2014/main" id="{FD67A28C-EC50-7774-9A2C-73B80E9A8557}"/>
              </a:ext>
            </a:extLst>
          </p:cNvPr>
          <p:cNvSpPr txBox="1"/>
          <p:nvPr/>
        </p:nvSpPr>
        <p:spPr>
          <a:xfrm>
            <a:off x="1078636" y="3037840"/>
            <a:ext cx="647024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Predictions done by Random Forest:</a:t>
            </a:r>
          </a:p>
        </p:txBody>
      </p:sp>
      <p:pic>
        <p:nvPicPr>
          <p:cNvPr id="9" name="Picture 8">
            <a:extLst>
              <a:ext uri="{FF2B5EF4-FFF2-40B4-BE49-F238E27FC236}">
                <a16:creationId xmlns:a16="http://schemas.microsoft.com/office/drawing/2014/main" id="{0A8D4375-5521-CDE6-47E3-46E669365E12}"/>
              </a:ext>
            </a:extLst>
          </p:cNvPr>
          <p:cNvPicPr>
            <a:picLocks noChangeAspect="1"/>
          </p:cNvPicPr>
          <p:nvPr/>
        </p:nvPicPr>
        <p:blipFill>
          <a:blip r:embed="rId3"/>
          <a:stretch>
            <a:fillRect/>
          </a:stretch>
        </p:blipFill>
        <p:spPr>
          <a:xfrm>
            <a:off x="474832" y="3613125"/>
            <a:ext cx="11380899" cy="1222876"/>
          </a:xfrm>
          <a:prstGeom prst="rect">
            <a:avLst/>
          </a:prstGeom>
        </p:spPr>
      </p:pic>
    </p:spTree>
    <p:extLst>
      <p:ext uri="{BB962C8B-B14F-4D97-AF65-F5344CB8AC3E}">
        <p14:creationId xmlns:p14="http://schemas.microsoft.com/office/powerpoint/2010/main" val="160426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C53389-E7CF-1D50-C763-6126CA9974B5}"/>
              </a:ext>
            </a:extLst>
          </p:cNvPr>
          <p:cNvSpPr/>
          <p:nvPr/>
        </p:nvSpPr>
        <p:spPr>
          <a:xfrm>
            <a:off x="3119121" y="1656080"/>
            <a:ext cx="5272710" cy="3170099"/>
          </a:xfrm>
          <a:prstGeom prst="rect">
            <a:avLst/>
          </a:prstGeom>
          <a:noFill/>
        </p:spPr>
        <p:txBody>
          <a:bodyPr wrap="square" lIns="91440" tIns="45720" rIns="91440" bIns="45720">
            <a:spAutoFit/>
          </a:bodyPr>
          <a:lstStyle/>
          <a:p>
            <a:pPr algn="ctr"/>
            <a:r>
              <a:rPr lang="en-US" sz="10000" b="1" cap="none" spc="0" dirty="0">
                <a:ln w="13462">
                  <a:solidFill>
                    <a:schemeClr val="bg1"/>
                  </a:solidFill>
                  <a:prstDash val="solid"/>
                </a:ln>
                <a:solidFill>
                  <a:srgbClr val="00B050"/>
                </a:solidFill>
                <a:effectLst>
                  <a:outerShdw dist="38100" dir="2700000" algn="bl" rotWithShape="0">
                    <a:schemeClr val="accent5"/>
                  </a:outerShdw>
                </a:effectLst>
                <a:latin typeface="Algerian" panose="04020705040A02060702" pitchFamily="82" charset="0"/>
              </a:rPr>
              <a:t>Thank You</a:t>
            </a:r>
          </a:p>
        </p:txBody>
      </p:sp>
    </p:spTree>
    <p:extLst>
      <p:ext uri="{BB962C8B-B14F-4D97-AF65-F5344CB8AC3E}">
        <p14:creationId xmlns:p14="http://schemas.microsoft.com/office/powerpoint/2010/main" val="39651067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TotalTime>
  <Words>459</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Calibri</vt:lpstr>
      <vt:lpstr>Calibri Light</vt:lpstr>
      <vt:lpstr>Times New Roman</vt:lpstr>
      <vt:lpstr>Office Theme</vt:lpstr>
      <vt:lpstr>PowerPoint Presentation</vt:lpstr>
      <vt:lpstr>PowerPoint Presentation</vt:lpstr>
      <vt:lpstr>Loan Approval Analysis through Knime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veerendra nadh</dc:creator>
  <cp:lastModifiedBy>veerendra nadh</cp:lastModifiedBy>
  <cp:revision>1</cp:revision>
  <dcterms:created xsi:type="dcterms:W3CDTF">2022-11-24T08:25:02Z</dcterms:created>
  <dcterms:modified xsi:type="dcterms:W3CDTF">2022-11-24T10:28:06Z</dcterms:modified>
</cp:coreProperties>
</file>