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12"/>
  </p:notesMasterIdLst>
  <p:sldIdLst>
    <p:sldId id="256" r:id="rId2"/>
    <p:sldId id="266" r:id="rId3"/>
    <p:sldId id="259" r:id="rId4"/>
    <p:sldId id="265" r:id="rId5"/>
    <p:sldId id="260" r:id="rId6"/>
    <p:sldId id="261" r:id="rId7"/>
    <p:sldId id="262" r:id="rId8"/>
    <p:sldId id="258" r:id="rId9"/>
    <p:sldId id="264" r:id="rId10"/>
    <p:sldId id="257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57886-9AC1-4990-84E4-9F25F706925E}" type="doc">
      <dgm:prSet loTypeId="urn:microsoft.com/office/officeart/2008/layout/AlternatingHexagons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F00A93-29A5-4956-B614-A706A54CA155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</a:rPr>
            <a:t>Fascynacja działaniem sztucznej inteligencji</a:t>
          </a:r>
          <a:endParaRPr lang="en-US" dirty="0">
            <a:solidFill>
              <a:schemeClr val="bg1"/>
            </a:solidFill>
          </a:endParaRPr>
        </a:p>
      </dgm:t>
    </dgm:pt>
    <dgm:pt modelId="{D5F6E52B-E8F0-400F-B174-36AAE0F9BF7A}" type="parTrans" cxnId="{27D73C76-1809-4D00-8756-19622C836361}">
      <dgm:prSet/>
      <dgm:spPr/>
      <dgm:t>
        <a:bodyPr/>
        <a:lstStyle/>
        <a:p>
          <a:endParaRPr lang="en-US"/>
        </a:p>
      </dgm:t>
    </dgm:pt>
    <dgm:pt modelId="{71AECC21-1F77-43B2-9247-9C898990DD21}" type="sibTrans" cxnId="{27D73C76-1809-4D00-8756-19622C836361}">
      <dgm:prSet custT="1"/>
      <dgm:spPr/>
      <dgm:t>
        <a:bodyPr/>
        <a:lstStyle/>
        <a:p>
          <a:endParaRPr lang="en-US" sz="1600"/>
        </a:p>
      </dgm:t>
    </dgm:pt>
    <dgm:pt modelId="{6FF92DF2-558D-4733-9EF2-489D4DD5BB95}">
      <dgm:prSet/>
      <dgm:spPr/>
      <dgm:t>
        <a:bodyPr/>
        <a:lstStyle/>
        <a:p>
          <a:r>
            <a:rPr lang="pl-PL" dirty="0">
              <a:solidFill>
                <a:schemeClr val="bg1"/>
              </a:solidFill>
            </a:rPr>
            <a:t>Zgłębienie tematu filtracji cyfrowej </a:t>
          </a:r>
          <a:endParaRPr lang="en-US" dirty="0">
            <a:solidFill>
              <a:schemeClr val="bg1"/>
            </a:solidFill>
          </a:endParaRPr>
        </a:p>
      </dgm:t>
    </dgm:pt>
    <dgm:pt modelId="{B7A867E5-740C-4744-81BF-6AB68196218C}" type="parTrans" cxnId="{7172EBDA-6E11-42B0-91C6-42EFFF5A430F}">
      <dgm:prSet/>
      <dgm:spPr/>
      <dgm:t>
        <a:bodyPr/>
        <a:lstStyle/>
        <a:p>
          <a:endParaRPr lang="en-US"/>
        </a:p>
      </dgm:t>
    </dgm:pt>
    <dgm:pt modelId="{4A997638-9DBB-47E2-8FED-3CBAD1BD5A36}" type="sibTrans" cxnId="{7172EBDA-6E11-42B0-91C6-42EFFF5A430F}">
      <dgm:prSet custT="1"/>
      <dgm:spPr/>
      <dgm:t>
        <a:bodyPr/>
        <a:lstStyle/>
        <a:p>
          <a:endParaRPr lang="en-US" sz="1600" dirty="0">
            <a:solidFill>
              <a:schemeClr val="bg1"/>
            </a:solidFill>
          </a:endParaRPr>
        </a:p>
      </dgm:t>
    </dgm:pt>
    <dgm:pt modelId="{F6EDB520-1871-4410-A5DB-810FD8B21A59}" type="pres">
      <dgm:prSet presAssocID="{0C557886-9AC1-4990-84E4-9F25F706925E}" presName="Name0" presStyleCnt="0">
        <dgm:presLayoutVars>
          <dgm:chMax/>
          <dgm:chPref/>
          <dgm:dir/>
          <dgm:animLvl val="lvl"/>
        </dgm:presLayoutVars>
      </dgm:prSet>
      <dgm:spPr/>
    </dgm:pt>
    <dgm:pt modelId="{3C1FACD8-349A-494E-888F-3FCB7FC70003}" type="pres">
      <dgm:prSet presAssocID="{B7F00A93-29A5-4956-B614-A706A54CA155}" presName="composite" presStyleCnt="0"/>
      <dgm:spPr/>
    </dgm:pt>
    <dgm:pt modelId="{E7B79E84-019F-4601-8438-75153D90BB89}" type="pres">
      <dgm:prSet presAssocID="{B7F00A93-29A5-4956-B614-A706A54CA155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EB70D6A-3F60-4360-8769-850490EC0E94}" type="pres">
      <dgm:prSet presAssocID="{B7F00A93-29A5-4956-B614-A706A54CA155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C01D5074-F4F4-4AD1-9B59-2C3960D385CA}" type="pres">
      <dgm:prSet presAssocID="{B7F00A93-29A5-4956-B614-A706A54CA155}" presName="BalanceSpacing" presStyleCnt="0"/>
      <dgm:spPr/>
    </dgm:pt>
    <dgm:pt modelId="{1BC9BAF9-8B9F-4174-8978-3FAE5AEB9E44}" type="pres">
      <dgm:prSet presAssocID="{B7F00A93-29A5-4956-B614-A706A54CA155}" presName="BalanceSpacing1" presStyleCnt="0"/>
      <dgm:spPr/>
    </dgm:pt>
    <dgm:pt modelId="{584FDE23-99DB-413B-9ABF-D1C74CEB003C}" type="pres">
      <dgm:prSet presAssocID="{71AECC21-1F77-43B2-9247-9C898990DD21}" presName="Accent1Text" presStyleLbl="node1" presStyleIdx="1" presStyleCnt="4"/>
      <dgm:spPr/>
    </dgm:pt>
    <dgm:pt modelId="{E4FF1837-DD56-4383-A03D-6108602FCD42}" type="pres">
      <dgm:prSet presAssocID="{71AECC21-1F77-43B2-9247-9C898990DD21}" presName="spaceBetweenRectangles" presStyleCnt="0"/>
      <dgm:spPr/>
    </dgm:pt>
    <dgm:pt modelId="{C1293EBC-16AD-4DDB-BE9C-BEC9CFFCD267}" type="pres">
      <dgm:prSet presAssocID="{6FF92DF2-558D-4733-9EF2-489D4DD5BB95}" presName="composite" presStyleCnt="0"/>
      <dgm:spPr/>
    </dgm:pt>
    <dgm:pt modelId="{B17E5A9B-DAB5-4ADF-A4F2-CDCA9D5876DF}" type="pres">
      <dgm:prSet presAssocID="{6FF92DF2-558D-4733-9EF2-489D4DD5BB95}" presName="Parent1" presStyleLbl="node1" presStyleIdx="2" presStyleCnt="4" custLinFactNeighborY="0">
        <dgm:presLayoutVars>
          <dgm:chMax val="1"/>
          <dgm:chPref val="1"/>
          <dgm:bulletEnabled val="1"/>
        </dgm:presLayoutVars>
      </dgm:prSet>
      <dgm:spPr/>
    </dgm:pt>
    <dgm:pt modelId="{4068CC85-65CF-407E-B4BD-ECCCA9FEEEB8}" type="pres">
      <dgm:prSet presAssocID="{6FF92DF2-558D-4733-9EF2-489D4DD5BB95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81B83FC2-806C-4E4D-84BF-3E2121F825C9}" type="pres">
      <dgm:prSet presAssocID="{6FF92DF2-558D-4733-9EF2-489D4DD5BB95}" presName="BalanceSpacing" presStyleCnt="0"/>
      <dgm:spPr/>
    </dgm:pt>
    <dgm:pt modelId="{1744ABF7-226A-40F3-898D-478A104070CD}" type="pres">
      <dgm:prSet presAssocID="{6FF92DF2-558D-4733-9EF2-489D4DD5BB95}" presName="BalanceSpacing1" presStyleCnt="0"/>
      <dgm:spPr/>
    </dgm:pt>
    <dgm:pt modelId="{68DFFD13-86BE-450F-B838-E6D9BE930A40}" type="pres">
      <dgm:prSet presAssocID="{4A997638-9DBB-47E2-8FED-3CBAD1BD5A36}" presName="Accent1Text" presStyleLbl="node1" presStyleIdx="3" presStyleCnt="4" custScaleX="107719"/>
      <dgm:spPr/>
    </dgm:pt>
  </dgm:ptLst>
  <dgm:cxnLst>
    <dgm:cxn modelId="{5DFCA50C-B0AE-4AFE-9DC2-09EADAF7B9F6}" type="presOf" srcId="{71AECC21-1F77-43B2-9247-9C898990DD21}" destId="{584FDE23-99DB-413B-9ABF-D1C74CEB003C}" srcOrd="0" destOrd="0" presId="urn:microsoft.com/office/officeart/2008/layout/AlternatingHexagons"/>
    <dgm:cxn modelId="{D6501B49-727D-4734-B856-406CF2C5E065}" type="presOf" srcId="{6FF92DF2-558D-4733-9EF2-489D4DD5BB95}" destId="{B17E5A9B-DAB5-4ADF-A4F2-CDCA9D5876DF}" srcOrd="0" destOrd="0" presId="urn:microsoft.com/office/officeart/2008/layout/AlternatingHexagons"/>
    <dgm:cxn modelId="{CD7DD24A-12A7-4892-B08B-77708796AB7E}" type="presOf" srcId="{B7F00A93-29A5-4956-B614-A706A54CA155}" destId="{E7B79E84-019F-4601-8438-75153D90BB89}" srcOrd="0" destOrd="0" presId="urn:microsoft.com/office/officeart/2008/layout/AlternatingHexagons"/>
    <dgm:cxn modelId="{2181E54D-7E33-481C-B869-8517F2E8F4D3}" type="presOf" srcId="{4A997638-9DBB-47E2-8FED-3CBAD1BD5A36}" destId="{68DFFD13-86BE-450F-B838-E6D9BE930A40}" srcOrd="0" destOrd="0" presId="urn:microsoft.com/office/officeart/2008/layout/AlternatingHexagons"/>
    <dgm:cxn modelId="{27D73C76-1809-4D00-8756-19622C836361}" srcId="{0C557886-9AC1-4990-84E4-9F25F706925E}" destId="{B7F00A93-29A5-4956-B614-A706A54CA155}" srcOrd="0" destOrd="0" parTransId="{D5F6E52B-E8F0-400F-B174-36AAE0F9BF7A}" sibTransId="{71AECC21-1F77-43B2-9247-9C898990DD21}"/>
    <dgm:cxn modelId="{B3A356A2-A1DC-423D-8D18-EBB7190F630E}" type="presOf" srcId="{0C557886-9AC1-4990-84E4-9F25F706925E}" destId="{F6EDB520-1871-4410-A5DB-810FD8B21A59}" srcOrd="0" destOrd="0" presId="urn:microsoft.com/office/officeart/2008/layout/AlternatingHexagons"/>
    <dgm:cxn modelId="{7172EBDA-6E11-42B0-91C6-42EFFF5A430F}" srcId="{0C557886-9AC1-4990-84E4-9F25F706925E}" destId="{6FF92DF2-558D-4733-9EF2-489D4DD5BB95}" srcOrd="1" destOrd="0" parTransId="{B7A867E5-740C-4744-81BF-6AB68196218C}" sibTransId="{4A997638-9DBB-47E2-8FED-3CBAD1BD5A36}"/>
    <dgm:cxn modelId="{37CF6375-8C3E-4F30-BB52-3428F24A54B7}" type="presParOf" srcId="{F6EDB520-1871-4410-A5DB-810FD8B21A59}" destId="{3C1FACD8-349A-494E-888F-3FCB7FC70003}" srcOrd="0" destOrd="0" presId="urn:microsoft.com/office/officeart/2008/layout/AlternatingHexagons"/>
    <dgm:cxn modelId="{D55607B2-41A0-42EB-B955-662FCCEBDED5}" type="presParOf" srcId="{3C1FACD8-349A-494E-888F-3FCB7FC70003}" destId="{E7B79E84-019F-4601-8438-75153D90BB89}" srcOrd="0" destOrd="0" presId="urn:microsoft.com/office/officeart/2008/layout/AlternatingHexagons"/>
    <dgm:cxn modelId="{8EBB9193-85B6-40CE-9C79-6C163554F336}" type="presParOf" srcId="{3C1FACD8-349A-494E-888F-3FCB7FC70003}" destId="{FEB70D6A-3F60-4360-8769-850490EC0E94}" srcOrd="1" destOrd="0" presId="urn:microsoft.com/office/officeart/2008/layout/AlternatingHexagons"/>
    <dgm:cxn modelId="{B459BAEC-EB85-4435-AC64-FAC5DB46D436}" type="presParOf" srcId="{3C1FACD8-349A-494E-888F-3FCB7FC70003}" destId="{C01D5074-F4F4-4AD1-9B59-2C3960D385CA}" srcOrd="2" destOrd="0" presId="urn:microsoft.com/office/officeart/2008/layout/AlternatingHexagons"/>
    <dgm:cxn modelId="{627D0203-9516-49B9-86AC-C94EC04FEDB1}" type="presParOf" srcId="{3C1FACD8-349A-494E-888F-3FCB7FC70003}" destId="{1BC9BAF9-8B9F-4174-8978-3FAE5AEB9E44}" srcOrd="3" destOrd="0" presId="urn:microsoft.com/office/officeart/2008/layout/AlternatingHexagons"/>
    <dgm:cxn modelId="{641F0569-4962-4629-9910-C3C4206023DF}" type="presParOf" srcId="{3C1FACD8-349A-494E-888F-3FCB7FC70003}" destId="{584FDE23-99DB-413B-9ABF-D1C74CEB003C}" srcOrd="4" destOrd="0" presId="urn:microsoft.com/office/officeart/2008/layout/AlternatingHexagons"/>
    <dgm:cxn modelId="{8D97B346-A5A5-4EA6-9BD2-4A48C3A5690D}" type="presParOf" srcId="{F6EDB520-1871-4410-A5DB-810FD8B21A59}" destId="{E4FF1837-DD56-4383-A03D-6108602FCD42}" srcOrd="1" destOrd="0" presId="urn:microsoft.com/office/officeart/2008/layout/AlternatingHexagons"/>
    <dgm:cxn modelId="{422A496D-89AE-4993-B247-71F210C95953}" type="presParOf" srcId="{F6EDB520-1871-4410-A5DB-810FD8B21A59}" destId="{C1293EBC-16AD-4DDB-BE9C-BEC9CFFCD267}" srcOrd="2" destOrd="0" presId="urn:microsoft.com/office/officeart/2008/layout/AlternatingHexagons"/>
    <dgm:cxn modelId="{A2D1A0F4-9F88-46EB-BA1B-0C4B68D77BE0}" type="presParOf" srcId="{C1293EBC-16AD-4DDB-BE9C-BEC9CFFCD267}" destId="{B17E5A9B-DAB5-4ADF-A4F2-CDCA9D5876DF}" srcOrd="0" destOrd="0" presId="urn:microsoft.com/office/officeart/2008/layout/AlternatingHexagons"/>
    <dgm:cxn modelId="{A7D39F6C-7EE3-4308-919B-343AC377754E}" type="presParOf" srcId="{C1293EBC-16AD-4DDB-BE9C-BEC9CFFCD267}" destId="{4068CC85-65CF-407E-B4BD-ECCCA9FEEEB8}" srcOrd="1" destOrd="0" presId="urn:microsoft.com/office/officeart/2008/layout/AlternatingHexagons"/>
    <dgm:cxn modelId="{5FF146D1-4640-4730-A668-D8FB21E91795}" type="presParOf" srcId="{C1293EBC-16AD-4DDB-BE9C-BEC9CFFCD267}" destId="{81B83FC2-806C-4E4D-84BF-3E2121F825C9}" srcOrd="2" destOrd="0" presId="urn:microsoft.com/office/officeart/2008/layout/AlternatingHexagons"/>
    <dgm:cxn modelId="{66A48FD6-BA28-47C7-9456-E284228FF100}" type="presParOf" srcId="{C1293EBC-16AD-4DDB-BE9C-BEC9CFFCD267}" destId="{1744ABF7-226A-40F3-898D-478A104070CD}" srcOrd="3" destOrd="0" presId="urn:microsoft.com/office/officeart/2008/layout/AlternatingHexagons"/>
    <dgm:cxn modelId="{B27DA1EC-8A1B-4626-9387-E060993A81F8}" type="presParOf" srcId="{C1293EBC-16AD-4DDB-BE9C-BEC9CFFCD267}" destId="{68DFFD13-86BE-450F-B838-E6D9BE930A4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79E84-019F-4601-8438-75153D90BB89}">
      <dsp:nvSpPr>
        <dsp:cNvPr id="0" name=""/>
        <dsp:cNvSpPr/>
      </dsp:nvSpPr>
      <dsp:spPr>
        <a:xfrm rot="5400000">
          <a:off x="3033558" y="839414"/>
          <a:ext cx="1992354" cy="173334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>
              <a:solidFill>
                <a:schemeClr val="bg1"/>
              </a:solidFill>
            </a:rPr>
            <a:t>Fascynacja działaniem sztucznej inteligencji</a:t>
          </a:r>
          <a:endParaRPr lang="en-US" sz="1900" kern="1200" dirty="0">
            <a:solidFill>
              <a:schemeClr val="bg1"/>
            </a:solidFill>
          </a:endParaRPr>
        </a:p>
      </dsp:txBody>
      <dsp:txXfrm rot="-5400000">
        <a:off x="3433174" y="1020386"/>
        <a:ext cx="1193122" cy="1371404"/>
      </dsp:txXfrm>
    </dsp:sp>
    <dsp:sp modelId="{FEB70D6A-3F60-4360-8769-850490EC0E94}">
      <dsp:nvSpPr>
        <dsp:cNvPr id="0" name=""/>
        <dsp:cNvSpPr/>
      </dsp:nvSpPr>
      <dsp:spPr>
        <a:xfrm>
          <a:off x="4949007" y="1108382"/>
          <a:ext cx="2223467" cy="119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FDE23-99DB-413B-9ABF-D1C74CEB003C}">
      <dsp:nvSpPr>
        <dsp:cNvPr id="0" name=""/>
        <dsp:cNvSpPr/>
      </dsp:nvSpPr>
      <dsp:spPr>
        <a:xfrm rot="5400000">
          <a:off x="1161542" y="839414"/>
          <a:ext cx="1992354" cy="173334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1561158" y="1020386"/>
        <a:ext cx="1193122" cy="1371404"/>
      </dsp:txXfrm>
    </dsp:sp>
    <dsp:sp modelId="{B17E5A9B-DAB5-4ADF-A4F2-CDCA9D5876DF}">
      <dsp:nvSpPr>
        <dsp:cNvPr id="0" name=""/>
        <dsp:cNvSpPr/>
      </dsp:nvSpPr>
      <dsp:spPr>
        <a:xfrm rot="5400000">
          <a:off x="2093964" y="2530525"/>
          <a:ext cx="1992354" cy="173334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>
              <a:solidFill>
                <a:schemeClr val="bg1"/>
              </a:solidFill>
            </a:rPr>
            <a:t>Zgłębienie tematu filtracji cyfrowej </a:t>
          </a:r>
          <a:endParaRPr lang="en-US" sz="1900" kern="1200" dirty="0">
            <a:solidFill>
              <a:schemeClr val="bg1"/>
            </a:solidFill>
          </a:endParaRPr>
        </a:p>
      </dsp:txBody>
      <dsp:txXfrm rot="-5400000">
        <a:off x="2493580" y="2711497"/>
        <a:ext cx="1193122" cy="1371404"/>
      </dsp:txXfrm>
    </dsp:sp>
    <dsp:sp modelId="{4068CC85-65CF-407E-B4BD-ECCCA9FEEEB8}">
      <dsp:nvSpPr>
        <dsp:cNvPr id="0" name=""/>
        <dsp:cNvSpPr/>
      </dsp:nvSpPr>
      <dsp:spPr>
        <a:xfrm>
          <a:off x="0" y="2799492"/>
          <a:ext cx="2151742" cy="119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FFD13-86BE-450F-B838-E6D9BE930A40}">
      <dsp:nvSpPr>
        <dsp:cNvPr id="0" name=""/>
        <dsp:cNvSpPr/>
      </dsp:nvSpPr>
      <dsp:spPr>
        <a:xfrm rot="5400000">
          <a:off x="3965980" y="2463626"/>
          <a:ext cx="1992354" cy="186714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bg1"/>
            </a:solidFill>
          </a:endParaRPr>
        </a:p>
      </dsp:txBody>
      <dsp:txXfrm rot="-5400000">
        <a:off x="4329996" y="2722647"/>
        <a:ext cx="1264321" cy="1349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CB9-804D-4CCB-9371-5A8C3C6CC772}" type="datetimeFigureOut">
              <a:rPr lang="pl-PL" smtClean="0"/>
              <a:t>02.11.2021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5EB88-AB07-4B84-8E01-E3B1C1F7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553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5EB88-AB07-4B84-8E01-E3B1C1F741B4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768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2172-7EC1-4DE9-BFD0-35028313ADF8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393A-B206-4D4E-A1DD-E26286565251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8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3BD4A-97C8-471E-BF51-FEE715C09BA6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3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9076-6EDA-4FB2-95E7-B573240BAFD9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5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EC51-CF09-4E1E-BF9C-EF9F19429066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28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7C80-41E7-4858-860F-D082CB7232E3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53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9E5C-97D6-4B12-998E-DCA1FDE0E0FE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26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E90A-DED4-4D14-A0C8-BC03BEA4A5A6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9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87AA-3085-4F4B-A683-FD3D4AD8C77C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9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E72A-EE05-425D-99F0-F20578CFC050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3F81-36A3-4A60-A00D-3805A37FA092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7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4B5C-89CA-44D1-8010-4F2D9F765B2A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6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430F-D30C-4E30-96F0-D47AE812B003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5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530C-594F-40FE-8767-312CC2A9AEBE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0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9DAB-3463-41D8-8018-AAB6CAA5601D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F927-33B5-47A0-B8C5-4C4C2B7AFA79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1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10B6-9F60-4C35-97A6-D7CB33CA86EF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228FC0-EA91-49B1-8A1E-3A4115FBEC97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pl-PL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13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9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wielokąty 3D z kropkami i liniami na białym tle">
            <a:extLst>
              <a:ext uri="{FF2B5EF4-FFF2-40B4-BE49-F238E27FC236}">
                <a16:creationId xmlns:a16="http://schemas.microsoft.com/office/drawing/2014/main" id="{5345BCB8-E6D9-4C5F-8FE4-7BF9AD6E26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37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7CF64E5-59AE-4F91-A491-9BE1704B2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543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pl-PL" sz="2400" dirty="0"/>
              <a:t>Projektowanie cyfrowych filtrów z wykorzystaniem metod inteligentnych systemów przetwarzania sygnałów na przykładzie algorytmów ewolucyjnych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B05D13B-B589-4CC2-AA24-A9B07B99B923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7884543" y="4009771"/>
            <a:ext cx="4133286" cy="1244361"/>
          </a:xfrm>
        </p:spPr>
        <p:txBody>
          <a:bodyPr>
            <a:normAutofit/>
          </a:bodyPr>
          <a:lstStyle/>
          <a:p>
            <a:pPr algn="l"/>
            <a:r>
              <a:rPr lang="pl-PL" sz="1800" dirty="0">
                <a:solidFill>
                  <a:srgbClr val="A896C6"/>
                </a:solidFill>
              </a:rPr>
              <a:t>Konrad Kowalczyk</a:t>
            </a:r>
          </a:p>
          <a:p>
            <a:pPr algn="l"/>
            <a:r>
              <a:rPr lang="pl-PL" sz="1800" dirty="0">
                <a:solidFill>
                  <a:srgbClr val="A896C6"/>
                </a:solidFill>
              </a:rPr>
              <a:t>Promotor:  Dr inż. Agnieszka Wielgus</a:t>
            </a:r>
          </a:p>
        </p:txBody>
      </p:sp>
    </p:spTree>
    <p:extLst>
      <p:ext uri="{BB962C8B-B14F-4D97-AF65-F5344CB8AC3E}">
        <p14:creationId xmlns:p14="http://schemas.microsoft.com/office/powerpoint/2010/main" val="64400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DBECA5-B559-43D6-9AEB-366D01CA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endParaRPr lang="pl-PL" dirty="0"/>
          </a:p>
          <a:p>
            <a:endParaRPr lang="pl-PL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pl-PL" dirty="0"/>
          </a:p>
          <a:p>
            <a:pPr marL="36900" indent="0">
              <a:buNone/>
            </a:pPr>
            <a:endParaRPr lang="pl-PL" dirty="0"/>
          </a:p>
          <a:p>
            <a:pPr marL="36900" indent="0">
              <a:buNone/>
            </a:pPr>
            <a:r>
              <a:rPr lang="pl-PL" dirty="0"/>
              <a:t>Dziękuję za uwagę  </a:t>
            </a:r>
            <a:r>
              <a:rPr lang="pl-PL" dirty="0">
                <a:sym typeface="Wingdings" panose="05000000000000000000" pitchFamily="2" charset="2"/>
              </a:rPr>
              <a:t>  </a:t>
            </a:r>
            <a:endParaRPr lang="pl-PL" dirty="0"/>
          </a:p>
        </p:txBody>
      </p:sp>
      <p:sp>
        <p:nvSpPr>
          <p:cNvPr id="8" name="Symbol zastępczy stopki 3">
            <a:extLst>
              <a:ext uri="{FF2B5EF4-FFF2-40B4-BE49-F238E27FC236}">
                <a16:creationId xmlns:a16="http://schemas.microsoft.com/office/drawing/2014/main" id="{A2BC2B5D-97DA-44C1-87D0-12E13F50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528" y="5883275"/>
            <a:ext cx="596914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err="1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Projektowanie</a:t>
            </a:r>
            <a:r>
              <a:rPr lang="en-US" sz="900" kern="120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err="1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cyfrowych</a:t>
            </a:r>
            <a:r>
              <a:rPr lang="en-US" sz="900" kern="120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err="1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filtrów</a:t>
            </a:r>
            <a:r>
              <a:rPr lang="en-US" sz="900" kern="120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z </a:t>
            </a:r>
            <a:r>
              <a:rPr lang="en-US" sz="900" kern="1200" err="1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wykorzystaniem</a:t>
            </a:r>
            <a:r>
              <a:rPr lang="en-US" sz="900" kern="120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err="1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metod</a:t>
            </a:r>
            <a:r>
              <a:rPr lang="en-US" sz="900" kern="120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err="1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inteligentnych</a:t>
            </a:r>
            <a:r>
              <a:rPr lang="en-US" sz="900" kern="120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err="1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systemów</a:t>
            </a:r>
            <a:r>
              <a:rPr lang="en-US" sz="900" kern="120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err="1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przetwarzania</a:t>
            </a:r>
            <a:r>
              <a:rPr lang="en-US" sz="900" kern="120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err="1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sygnałów</a:t>
            </a:r>
            <a:r>
              <a:rPr lang="en-US" sz="900" kern="120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err="1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na</a:t>
            </a:r>
            <a:r>
              <a:rPr lang="en-US" sz="900" kern="120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err="1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przykładzie</a:t>
            </a:r>
            <a:r>
              <a:rPr lang="en-US" sz="900" kern="120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err="1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algorytmów</a:t>
            </a:r>
            <a:r>
              <a:rPr lang="en-US" sz="900" kern="120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err="1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ewolucyjnych</a:t>
            </a:r>
            <a:endParaRPr lang="en-US" sz="900" kern="120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7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2">
            <a:extLst>
              <a:ext uri="{FF2B5EF4-FFF2-40B4-BE49-F238E27FC236}">
                <a16:creationId xmlns:a16="http://schemas.microsoft.com/office/drawing/2014/main" id="{0B07607B-0813-4C06-81E3-A4FB13DBA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6"/>
            <a:ext cx="10141799" cy="5670113"/>
          </a:xfrm>
          <a:prstGeom prst="rect">
            <a:avLst/>
          </a:prstGeo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8599E4B-768E-4DE5-A7E6-069C660C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09360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Projektowanie cyfrowych filtrów z wykorzystaniem metod inteligentnych systemów przetwarzania sygnałów na przykładzie algorytmów ewolucyjnych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5598CC4-0EE6-4033-8798-E17E4535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85C93BD-8C21-4F54-814B-0112F7FA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Motywacje</a:t>
            </a:r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DDCF654B-2049-4419-B86B-B063B6055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288158"/>
              </p:ext>
            </p:extLst>
          </p:nvPr>
        </p:nvGraphicFramePr>
        <p:xfrm>
          <a:off x="4376057" y="709683"/>
          <a:ext cx="7172475" cy="5103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94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9789633E-DE5A-483E-BCD9-CCF85A988976}"/>
                  </a:ext>
                </a:extLst>
              </p:cNvPr>
              <p:cNvSpPr txBox="1"/>
              <p:nvPr/>
            </p:nvSpPr>
            <p:spPr>
              <a:xfrm>
                <a:off x="1" y="2409825"/>
                <a:ext cx="4915348" cy="338137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i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1600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60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n>
                                        <a:solidFill>
                                          <a:schemeClr val="bg1">
                                            <a:lumMod val="75000"/>
                                            <a:lumOff val="25000"/>
                                            <a:alpha val="10000"/>
                                          </a:schemeClr>
                                        </a:solidFill>
                                      </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>
                                        <a:outerShdw blurRad="9525" dist="25400" dir="14640000" algn="tl" rotWithShape="0">
                                          <a:schemeClr val="bg1">
                                            <a:alpha val="3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>
                                          <a:ln>
                                            <a:solidFill>
                                              <a:schemeClr val="bg1">
                                                <a:lumMod val="75000"/>
                                                <a:lumOff val="25000"/>
                                                <a:alpha val="10000"/>
                                              </a:schemeClr>
                                            </a:solidFill>
                                          </a:ln>
                                          <a:solidFill>
                                            <a:schemeClr val="accent1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schemeClr val="bg1">
                                                <a:alpha val="3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1600" i="1">
                                              <a:ln>
                                                <a:solidFill>
                                                  <a:schemeClr val="bg1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schemeClr>
                                                </a:solidFill>
                                              </a:ln>
                                              <a:solidFill>
                                                <a:schemeClr val="accent1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schemeClr val="bg1">
                                                    <a:alpha val="3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n>
                                                    <a:solidFill>
                                                      <a:schemeClr val="bg1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schemeClr>
                                                    </a:solidFill>
                                                  </a:ln>
                                                  <a:solidFill>
                                                    <a:schemeClr val="accent1">
                                                      <a:lumMod val="40000"/>
                                                      <a:lumOff val="60000"/>
                                                    </a:schemeClr>
                                                  </a:solidFill>
                                                  <a:effectLst>
                                                    <a:outerShdw blurRad="9525" dist="25400" dir="14640000" algn="tl" rotWithShape="0">
                                                      <a:schemeClr val="bg1">
                                                        <a:alpha val="30000"/>
                                                      </a:scheme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n>
                                                    <a:solidFill>
                                                      <a:schemeClr val="bg1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schemeClr>
                                                    </a:solidFill>
                                                  </a:ln>
                                                  <a:solidFill>
                                                    <a:schemeClr val="accent1">
                                                      <a:lumMod val="40000"/>
                                                      <a:lumOff val="60000"/>
                                                    </a:schemeClr>
                                                  </a:solidFill>
                                                  <a:effectLst>
                                                    <a:outerShdw blurRad="9525" dist="25400" dir="14640000" algn="tl" rotWithShape="0">
                                                      <a:schemeClr val="bg1">
                                                        <a:alpha val="30000"/>
                                                      </a:scheme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n>
                                                    <a:solidFill>
                                                      <a:schemeClr val="bg1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schemeClr>
                                                    </a:solidFill>
                                                  </a:ln>
                                                  <a:solidFill>
                                                    <a:schemeClr val="accent1">
                                                      <a:lumMod val="40000"/>
                                                      <a:lumOff val="60000"/>
                                                    </a:schemeClr>
                                                  </a:solidFill>
                                                  <a:effectLst>
                                                    <a:outerShdw blurRad="9525" dist="25400" dir="14640000" algn="tl" rotWithShape="0">
                                                      <a:schemeClr val="bg1">
                                                        <a:alpha val="30000"/>
                                                      </a:scheme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0">
                                              <a:ln>
                                                <a:solidFill>
                                                  <a:schemeClr val="bg1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schemeClr>
                                                </a:solidFill>
                                              </a:ln>
                                              <a:solidFill>
                                                <a:schemeClr val="accent1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schemeClr val="bg1">
                                                    <a:alpha val="3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n>
                                                    <a:solidFill>
                                                      <a:schemeClr val="bg1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schemeClr>
                                                    </a:solidFill>
                                                  </a:ln>
                                                  <a:solidFill>
                                                    <a:schemeClr val="accent1">
                                                      <a:lumMod val="40000"/>
                                                      <a:lumOff val="60000"/>
                                                    </a:schemeClr>
                                                  </a:solidFill>
                                                  <a:effectLst>
                                                    <a:outerShdw blurRad="9525" dist="25400" dir="14640000" algn="tl" rotWithShape="0">
                                                      <a:schemeClr val="bg1">
                                                        <a:alpha val="30000"/>
                                                      </a:scheme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i="1">
                                                  <a:ln>
                                                    <a:solidFill>
                                                      <a:schemeClr val="bg1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schemeClr>
                                                    </a:solidFill>
                                                  </a:ln>
                                                  <a:solidFill>
                                                    <a:schemeClr val="accent1">
                                                      <a:lumMod val="40000"/>
                                                      <a:lumOff val="60000"/>
                                                    </a:schemeClr>
                                                  </a:solidFill>
                                                  <a:effectLst>
                                                    <a:outerShdw blurRad="9525" dist="25400" dir="14640000" algn="tl" rotWithShape="0">
                                                      <a:schemeClr val="bg1">
                                                        <a:alpha val="30000"/>
                                                      </a:scheme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d>
                                          <m:r>
                                            <a:rPr lang="en-US" sz="1600" b="0" i="1">
                                              <a:ln>
                                                <a:solidFill>
                                                  <a:schemeClr val="bg1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schemeClr>
                                                </a:solidFill>
                                              </a:ln>
                                              <a:solidFill>
                                                <a:schemeClr val="accent1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schemeClr val="bg1">
                                                    <a:alpha val="3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sz="1600" i="0">
                                              <a:ln>
                                                <a:solidFill>
                                                  <a:schemeClr val="bg1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schemeClr>
                                                </a:solidFill>
                                              </a:ln>
                                              <a:solidFill>
                                                <a:schemeClr val="accent1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schemeClr val="bg1">
                                                    <a:alpha val="3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600" i="0">
                                      <a:ln>
                                        <a:solidFill>
                                          <a:schemeClr val="bg1">
                                            <a:lumMod val="75000"/>
                                            <a:lumOff val="25000"/>
                                            <a:alpha val="10000"/>
                                          </a:schemeClr>
                                        </a:solidFill>
                                      </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>
                                        <a:outerShdw blurRad="9525" dist="25400" dir="14640000" algn="tl" rotWithShape="0">
                                          <a:schemeClr val="bg1">
                                            <a:alpha val="3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n>
                                            <a:solidFill>
                                              <a:schemeClr val="bg1">
                                                <a:lumMod val="75000"/>
                                                <a:lumOff val="25000"/>
                                                <a:alpha val="10000"/>
                                              </a:schemeClr>
                                            </a:solidFill>
                                          </a:ln>
                                          <a:solidFill>
                                            <a:schemeClr val="accent1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schemeClr val="bg1">
                                                <a:alpha val="3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0">
                                          <a:ln>
                                            <a:solidFill>
                                              <a:schemeClr val="bg1">
                                                <a:lumMod val="75000"/>
                                                <a:lumOff val="25000"/>
                                                <a:alpha val="10000"/>
                                              </a:schemeClr>
                                            </a:solidFill>
                                          </a:ln>
                                          <a:solidFill>
                                            <a:schemeClr val="accent1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schemeClr val="bg1">
                                                <a:alpha val="3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n>
                                                <a:solidFill>
                                                  <a:schemeClr val="bg1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schemeClr>
                                                </a:solidFill>
                                              </a:ln>
                                              <a:solidFill>
                                                <a:schemeClr val="accent1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schemeClr val="bg1">
                                                    <a:alpha val="3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n>
                                                <a:solidFill>
                                                  <a:schemeClr val="bg1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schemeClr>
                                                </a:solidFill>
                                              </a:ln>
                                              <a:solidFill>
                                                <a:schemeClr val="accent1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schemeClr val="bg1">
                                                    <a:alpha val="3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/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0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i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sz="1600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60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600" i="1">
                                      <a:ln>
                                        <a:solidFill>
                                          <a:schemeClr val="bg1">
                                            <a:lumMod val="75000"/>
                                            <a:lumOff val="25000"/>
                                            <a:alpha val="10000"/>
                                          </a:schemeClr>
                                        </a:solidFill>
                                      </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>
                                        <a:outerShdw blurRad="9525" dist="25400" dir="14640000" algn="tl" rotWithShape="0">
                                          <a:schemeClr val="bg1">
                                            <a:alpha val="3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>
                                          <a:ln>
                                            <a:solidFill>
                                              <a:schemeClr val="bg1">
                                                <a:lumMod val="75000"/>
                                                <a:lumOff val="25000"/>
                                                <a:alpha val="10000"/>
                                              </a:schemeClr>
                                            </a:solidFill>
                                          </a:ln>
                                          <a:solidFill>
                                            <a:schemeClr val="accent1">
                                              <a:lumMod val="40000"/>
                                              <a:lumOff val="60000"/>
                                            </a:schemeClr>
                                          </a:solidFill>
                                          <a:effectLst>
                                            <a:outerShdw blurRad="9525" dist="25400" dir="14640000" algn="tl" rotWithShape="0">
                                              <a:schemeClr val="bg1">
                                                <a:alpha val="3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n>
                                                <a:solidFill>
                                                  <a:schemeClr val="bg1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schemeClr>
                                                </a:solidFill>
                                              </a:ln>
                                              <a:solidFill>
                                                <a:schemeClr val="accent1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schemeClr val="bg1">
                                                    <a:alpha val="3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>
                                              <a:ln>
                                                <a:solidFill>
                                                  <a:schemeClr val="bg1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schemeClr>
                                                </a:solidFill>
                                              </a:ln>
                                              <a:solidFill>
                                                <a:schemeClr val="accent1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schemeClr val="bg1">
                                                    <a:alpha val="3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n>
                                                <a:solidFill>
                                                  <a:schemeClr val="bg1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schemeClr>
                                                </a:solidFill>
                                              </a:ln>
                                              <a:solidFill>
                                                <a:schemeClr val="accent1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schemeClr val="bg1">
                                                    <a:alpha val="3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n>
                                                <a:solidFill>
                                                  <a:schemeClr val="bg1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schemeClr>
                                                </a:solidFill>
                                              </a:ln>
                                              <a:solidFill>
                                                <a:schemeClr val="accent1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schemeClr val="bg1">
                                                    <a:alpha val="3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n>
                                                <a:solidFill>
                                                  <a:schemeClr val="bg1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schemeClr>
                                                </a:solidFill>
                                              </a:ln>
                                              <a:solidFill>
                                                <a:schemeClr val="accent1">
                                                  <a:lumMod val="40000"/>
                                                  <a:lumOff val="60000"/>
                                                </a:schemeClr>
                                              </a:solidFill>
                                              <a:effectLst>
                                                <a:outerShdw blurRad="9525" dist="25400" dir="14640000" algn="tl" rotWithShape="0">
                                                  <a:schemeClr val="bg1">
                                                    <a:alpha val="30000"/>
                                                  </a:scheme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600" i="0">
                                      <a:ln>
                                        <a:solidFill>
                                          <a:schemeClr val="bg1">
                                            <a:lumMod val="75000"/>
                                            <a:lumOff val="25000"/>
                                            <a:alpha val="10000"/>
                                          </a:schemeClr>
                                        </a:solidFill>
                                      </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>
                                        <a:outerShdw blurRad="9525" dist="25400" dir="14640000" algn="tl" rotWithShape="0">
                                          <a:schemeClr val="bg1">
                                            <a:alpha val="3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0">
                                      <a:ln>
                                        <a:solidFill>
                                          <a:schemeClr val="bg1">
                                            <a:lumMod val="75000"/>
                                            <a:lumOff val="25000"/>
                                            <a:alpha val="10000"/>
                                          </a:schemeClr>
                                        </a:solidFill>
                                      </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>
                                        <a:outerShdw blurRad="9525" dist="25400" dir="14640000" algn="tl" rotWithShape="0">
                                          <a:schemeClr val="bg1">
                                            <a:alpha val="3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i="1">
                                      <a:ln>
                                        <a:solidFill>
                                          <a:schemeClr val="bg1">
                                            <a:lumMod val="75000"/>
                                            <a:lumOff val="25000"/>
                                            <a:alpha val="10000"/>
                                          </a:schemeClr>
                                        </a:solidFill>
                                      </a:ln>
                                      <a:solidFill>
                                        <a:schemeClr val="accent1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>
                                        <a:outerShdw blurRad="9525" dist="25400" dir="14640000" algn="tl" rotWithShape="0">
                                          <a:schemeClr val="bg1">
                                            <a:alpha val="3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0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</a:pPr>
                <a14:m>
                  <m:oMath xmlns:m="http://schemas.openxmlformats.org/officeDocument/2006/math">
                    <m:r>
                      <a:rPr lang="en-US" sz="1700" b="0" i="1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700" i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sz="1700" i="1" dirty="0" err="1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Kryterium</a:t>
                </a:r>
                <a:r>
                  <a:rPr lang="en-US" sz="1700" i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700" i="1" dirty="0" err="1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funkcji</a:t>
                </a:r>
                <a:r>
                  <a:rPr lang="en-US" sz="1700" i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700" i="1" dirty="0" err="1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dopasowania</a:t>
                </a:r>
                <a:r>
                  <a:rPr lang="en-US" sz="1700" i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(fitness function) </a:t>
                </a: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170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>
                                  <a:ln>
                                    <a:solidFill>
                                      <a:schemeClr val="bg1">
                                        <a:lumMod val="75000"/>
                                        <a:lumOff val="25000"/>
                                        <a:alpha val="10000"/>
                                      </a:schemeClr>
                                    </a:solidFill>
                                  </a:ln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effectLst>
                                    <a:outerShdw blurRad="9525" dist="25400" dir="14640000" algn="tl" rotWithShape="0">
                                      <a:schemeClr val="bg1">
                                        <a:alpha val="3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/>
                          </m:sSub>
                          <m:r>
                            <a:rPr lang="pl-PL" sz="1700" i="1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700" i="1" dirty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Pasmo</m:t>
                          </m:r>
                          <m:r>
                            <m:rPr>
                              <m:nor/>
                            </m:rPr>
                            <a:rPr lang="en-US" sz="1700" i="1" dirty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700" i="1" dirty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przenoszenia</m:t>
                          </m:r>
                          <m:r>
                            <m:rPr>
                              <m:nor/>
                            </m:rPr>
                            <a:rPr lang="en-US" sz="1700" i="1" dirty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sz="1700" i="1" dirty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pass</m:t>
                          </m:r>
                          <m:r>
                            <m:rPr>
                              <m:nor/>
                            </m:rPr>
                            <a:rPr lang="en-US" sz="1700" i="1" dirty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700" i="1" dirty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band</m:t>
                          </m:r>
                          <m:r>
                            <m:rPr>
                              <m:nor/>
                            </m:rPr>
                            <a:rPr lang="en-US" sz="1700" i="1" dirty="0">
                              <a:ln>
                                <a:solidFill>
                                  <a:schemeClr val="bg1">
                                    <a:lumMod val="75000"/>
                                    <a:lumOff val="25000"/>
                                    <a:alpha val="10000"/>
                                  </a:schemeClr>
                                </a:solidFill>
                              </a:ln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effectLst>
                                <a:outerShdw blurRad="9525" dist="25400" dir="14640000" algn="tl" rotWithShape="0">
                                  <a:schemeClr val="bg1">
                                    <a:alpha val="3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700" i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</a:pPr>
                <a14:m>
                  <m:oMath xmlns:m="http://schemas.openxmlformats.org/officeDocument/2006/math">
                    <m:r>
                      <a:rPr lang="en-US" sz="1700" b="0" i="1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1700" b="0" i="1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700" b="0" i="1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1700" b="0" i="1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𝑃𝑎𝑠𝑚𝑜</m:t>
                    </m:r>
                    <m:r>
                      <a:rPr lang="en-US" sz="1700" b="0" i="1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𝑧𝑎𝑝𝑜𝑟𝑜𝑤𝑒</m:t>
                    </m:r>
                  </m:oMath>
                </a14:m>
                <a:r>
                  <a:rPr lang="en-US" sz="1700" i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(stop band)</a:t>
                </a:r>
                <a:endParaRPr lang="pl-PL" sz="1700" i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700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l-PL" sz="1700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pl-PL" sz="1700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𝑊𝑖𝑒𝑙𝑘𝑜</m:t>
                    </m:r>
                    <m:r>
                      <a:rPr lang="pl-PL" sz="1700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ść </m:t>
                    </m:r>
                    <m:r>
                      <a:rPr lang="pl-PL" sz="1700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𝑎𝑝𝑟𝑜𝑘𝑠𝑦𝑚𝑎𝑐𝑗𝑖</m:t>
                    </m:r>
                    <m:r>
                      <a:rPr lang="pl-PL" sz="1700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pl-PL" sz="1700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𝑎𝑐𝑐𝑢𝑟𝑎𝑐𝑦</m:t>
                    </m:r>
                    <m:r>
                      <a:rPr lang="pl-PL" sz="1700" b="0" i="1" smtClean="0">
                        <a:ln>
                          <a:solidFill>
                            <a:schemeClr val="bg1">
                              <a:lumMod val="75000"/>
                              <a:lumOff val="25000"/>
                              <a:alpha val="10000"/>
                            </a:schemeClr>
                          </a:solidFill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9525" dist="25400" dir="14640000" algn="tl" rotWithShape="0">
                            <a:schemeClr val="bg1">
                              <a:alpha val="3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700" i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1700" i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</a:pPr>
                <a:endParaRPr lang="en-US" sz="1700" i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</a:pPr>
                <a:endParaRPr lang="en-US" sz="1700" i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9789633E-DE5A-483E-BCD9-CCF85A988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409825"/>
                <a:ext cx="4915348" cy="3381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68C4D54-2174-4EAC-841E-57FBDC2FB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5348" y="729888"/>
            <a:ext cx="6633184" cy="4974888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07423C-43B5-4DC7-B259-9FB0D321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Projektowanie cyfrowych filtrów z wykorzystaniem metod inteligentnych systemów przetwarzania sygnałów na przykładzie algorytmów ewolucyjnych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646F18C-4D54-44F7-B55D-42BD59F7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746FDF6-E62B-4EC4-8E4B-6B4D1180BFAA}"/>
              </a:ext>
            </a:extLst>
          </p:cNvPr>
          <p:cNvSpPr txBox="1"/>
          <p:nvPr/>
        </p:nvSpPr>
        <p:spPr>
          <a:xfrm>
            <a:off x="314325" y="697468"/>
            <a:ext cx="4314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Założenia projektu inżynierskiego</a:t>
            </a:r>
          </a:p>
        </p:txBody>
      </p:sp>
    </p:spTree>
    <p:extLst>
      <p:ext uri="{BB962C8B-B14F-4D97-AF65-F5344CB8AC3E}">
        <p14:creationId xmlns:p14="http://schemas.microsoft.com/office/powerpoint/2010/main" val="127686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34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136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8B1C53-11FA-49E1-9148-091E73ECA3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" r="4489" b="-1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2795A5F-61D8-4E1E-A479-9DCA6FB4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424863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Projektowanie cyfrowych filtrów z wykorzystaniem metod inteligentnych systemów przetwarzania sygnałów na przykładzie algorytmów ewolucyjnych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C8DD06C-893C-4640-BE7B-EA08BE15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424863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5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0AB9C63-27B3-4275-BF3D-3E471704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8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7C514D-B4CA-4C9A-B706-CA70CFB5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742434"/>
            <a:ext cx="5441285" cy="29223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Metodologia pracy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B57845-0827-48A0-8A28-7F12C085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Projektowanie cyfrowych filtrów z wykorzystaniem metod inteligentnych systemów przetwarzania sygnałów na przykładzie algorytmów ewolucyjnych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23" name="Graphic 122" descr="Lista kontrolna">
            <a:extLst>
              <a:ext uri="{FF2B5EF4-FFF2-40B4-BE49-F238E27FC236}">
                <a16:creationId xmlns:a16="http://schemas.microsoft.com/office/drawing/2014/main" id="{7E33AC3B-C3B4-4919-97EC-E57AFCA75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E57841B-3457-451A-A3A1-92A27652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4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5E1812-91EF-45FB-93BB-1413F6CC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A51E6A-D827-4718-91E0-B0CDDF99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Python</a:t>
            </a:r>
          </a:p>
          <a:p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Biblioteka NumPy</a:t>
            </a:r>
          </a:p>
          <a:p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Biblioteka Matplotlib</a:t>
            </a:r>
          </a:p>
          <a:p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Matlab™</a:t>
            </a:r>
          </a:p>
          <a:p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App.diagrams.net</a:t>
            </a:r>
          </a:p>
          <a:p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Biblioteka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Pandas</a:t>
            </a: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Biblioteka SciPy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84F88B7-8F64-4FAA-97EE-728962B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D18464B-6EC7-480E-90DA-8CEE1BBB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7999386" cy="365125"/>
          </a:xfrm>
        </p:spPr>
        <p:txBody>
          <a:bodyPr/>
          <a:lstStyle/>
          <a:p>
            <a:r>
              <a:rPr lang="pl-PL" dirty="0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22326D4-E497-4658-97CF-AB9F3718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915" y="3091237"/>
            <a:ext cx="2334096" cy="137502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A2AAB16-050E-4E6F-B6B0-C06766039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967" y="4675807"/>
            <a:ext cx="2787906" cy="138092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1E02A710-2871-451E-A54F-F1407EEDC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472" y="3992272"/>
            <a:ext cx="1833098" cy="181306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3B0EB190-6965-44EB-A121-3B2E678C3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585" y="801267"/>
            <a:ext cx="2218055" cy="687624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8D732475-6872-486E-8E1A-A70EF2CBF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784" y="2381030"/>
            <a:ext cx="1833097" cy="152091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F36A3334-4B32-48ED-8D49-C21939149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9046" y="2341984"/>
            <a:ext cx="2257649" cy="2174032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3E9A7BFD-0440-4DA1-BCBF-0225E8321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6202" y="5028817"/>
            <a:ext cx="1642022" cy="96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5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72B558-F6B1-41F3-8EF0-81BC33D9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Algorytmy ewolucyjne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3E5ECF5-C1D1-4DB7-9729-D82E660D3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98" y="609600"/>
            <a:ext cx="5904502" cy="5638800"/>
          </a:xfrm>
          <a:prstGeom prst="rect">
            <a:avLst/>
          </a:prstGeom>
        </p:spPr>
      </p:pic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581BDB-8B0B-4A9E-9CF9-31413BD3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10313"/>
            <a:ext cx="46556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Projektowanie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cyfrowych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filtrów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z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wykorzystaniem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metod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inteligentnych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systemów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przetwarzania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sygnałów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na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przykładzie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algorytmów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ewolucyjnych</a:t>
            </a:r>
            <a:endParaRPr lang="en-US" sz="900" kern="1200" dirty="0">
              <a:solidFill>
                <a:schemeClr val="tx1">
                  <a:lumMod val="95000"/>
                </a:schemeClr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491720-86B3-4CA2-9261-9474FA3C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10313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0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15AE79-BDD9-491D-96DC-2FA17AAD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85725"/>
            <a:ext cx="10353762" cy="1257300"/>
          </a:xfrm>
        </p:spPr>
        <p:txBody>
          <a:bodyPr/>
          <a:lstStyle/>
          <a:p>
            <a:r>
              <a:rPr lang="en-US" dirty="0" err="1"/>
              <a:t>Literatura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BED8C30-2C18-4F89-B885-282BFD8D5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4478" y="1781314"/>
            <a:ext cx="1313079" cy="1647686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709955D-EFD7-4B7D-BDA4-6A0137D5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81DAE1E-929E-4A5D-87C8-40D413F01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69" y="2056948"/>
            <a:ext cx="1375795" cy="154495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814C048-75D3-452E-89BF-7AB9E14CB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988" y="4315823"/>
            <a:ext cx="1375795" cy="1568514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3604635-B7FE-4E7F-B6F0-DFC668D77995}"/>
              </a:ext>
            </a:extLst>
          </p:cNvPr>
          <p:cNvSpPr txBox="1"/>
          <p:nvPr/>
        </p:nvSpPr>
        <p:spPr>
          <a:xfrm>
            <a:off x="0" y="1414562"/>
            <a:ext cx="72648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i="0" dirty="0">
                <a:solidFill>
                  <a:srgbClr val="00B0F0"/>
                </a:solidFill>
                <a:effectLst/>
                <a:latin typeface="Amazon Ember"/>
              </a:rPr>
              <a:t>Grokking Algorithms: An Illustrated Guide for Programmers and Other</a:t>
            </a:r>
            <a:endParaRPr lang="pl-PL" i="0" dirty="0">
              <a:solidFill>
                <a:srgbClr val="00B0F0"/>
              </a:solidFill>
              <a:effectLst/>
              <a:latin typeface="Amazon Ember"/>
            </a:endParaRPr>
          </a:p>
          <a:p>
            <a:pPr algn="l"/>
            <a:r>
              <a:rPr lang="pl-PL" i="0" dirty="0">
                <a:solidFill>
                  <a:srgbClr val="00B0F0"/>
                </a:solidFill>
                <a:effectLst/>
                <a:latin typeface="Amazon Ember"/>
              </a:rPr>
              <a:t>      </a:t>
            </a:r>
            <a:r>
              <a:rPr lang="en-US" i="0" dirty="0">
                <a:solidFill>
                  <a:srgbClr val="00B0F0"/>
                </a:solidFill>
                <a:effectLst/>
                <a:latin typeface="Amazon Ember"/>
              </a:rPr>
              <a:t>Curious People</a:t>
            </a:r>
            <a:r>
              <a:rPr lang="pl-PL" i="0" dirty="0">
                <a:solidFill>
                  <a:srgbClr val="00B0F0"/>
                </a:solidFill>
                <a:effectLst/>
                <a:latin typeface="Amazon Ember"/>
              </a:rPr>
              <a:t>  </a:t>
            </a:r>
            <a:r>
              <a:rPr lang="pl-PL" b="1" i="0" dirty="0">
                <a:solidFill>
                  <a:srgbClr val="00B0F0"/>
                </a:solidFill>
                <a:effectLst/>
                <a:latin typeface="Amazon Ember"/>
              </a:rPr>
              <a:t>Aditya Y Bhargava </a:t>
            </a:r>
          </a:p>
          <a:p>
            <a:pPr algn="l"/>
            <a:endParaRPr lang="pl-PL" b="1" dirty="0">
              <a:solidFill>
                <a:srgbClr val="00B0F0"/>
              </a:solidFill>
              <a:latin typeface="Amazon Ember"/>
            </a:endParaRPr>
          </a:p>
          <a:p>
            <a:pPr marL="285750" indent="-285750" algn="l">
              <a:buFontTx/>
              <a:buChar char="-"/>
            </a:pPr>
            <a:r>
              <a:rPr lang="en-US" i="0" dirty="0">
                <a:solidFill>
                  <a:srgbClr val="00B0F0"/>
                </a:solidFill>
                <a:effectLst/>
                <a:latin typeface="Amazon Ember"/>
              </a:rPr>
              <a:t>Grokking Artificial Intelligence Algorithms: Understand and Apply the Core Algorithms of Deep Learning and Artificial Intelligence in This Friendly Illustrated Guide Including Exercises and Examples</a:t>
            </a:r>
            <a:r>
              <a:rPr lang="pl-PL" i="0" dirty="0">
                <a:solidFill>
                  <a:srgbClr val="00B0F0"/>
                </a:solidFill>
                <a:effectLst/>
                <a:latin typeface="Amazon Ember"/>
              </a:rPr>
              <a:t>   </a:t>
            </a:r>
            <a:r>
              <a:rPr lang="pl-PL" b="1" i="0" dirty="0">
                <a:solidFill>
                  <a:srgbClr val="00B0F0"/>
                </a:solidFill>
                <a:effectLst/>
                <a:latin typeface="Amazon Ember"/>
              </a:rPr>
              <a:t>Rishal Hurbans</a:t>
            </a:r>
          </a:p>
          <a:p>
            <a:pPr algn="l"/>
            <a:endParaRPr lang="pl-PL" b="1" i="0" dirty="0">
              <a:solidFill>
                <a:srgbClr val="00B0F0"/>
              </a:solidFill>
              <a:effectLst/>
              <a:latin typeface="Amazon Ember"/>
            </a:endParaRPr>
          </a:p>
          <a:p>
            <a:pPr marL="285750" indent="-285750" algn="l">
              <a:buFontTx/>
              <a:buChar char="-"/>
            </a:pPr>
            <a:r>
              <a:rPr lang="pl-PL" i="0" dirty="0">
                <a:solidFill>
                  <a:srgbClr val="00B0F0"/>
                </a:solidFill>
                <a:effectLst/>
                <a:latin typeface="Amazon Ember"/>
              </a:rPr>
              <a:t>Introduction to Algorithms</a:t>
            </a:r>
            <a:r>
              <a:rPr lang="pl-PL" b="1" i="0" dirty="0">
                <a:solidFill>
                  <a:srgbClr val="00B0F0"/>
                </a:solidFill>
                <a:effectLst/>
                <a:latin typeface="Amazon Ember"/>
              </a:rPr>
              <a:t> </a:t>
            </a:r>
            <a:r>
              <a:rPr lang="en-US" b="1" i="0" dirty="0">
                <a:solidFill>
                  <a:srgbClr val="00B0F0"/>
                </a:solidFill>
                <a:effectLst/>
                <a:latin typeface="Amazon Ember"/>
              </a:rPr>
              <a:t>Clifford Stein, Ron Rivest Thomas H. Cormen</a:t>
            </a:r>
            <a:endParaRPr lang="pl-PL" b="1" i="0" dirty="0">
              <a:solidFill>
                <a:srgbClr val="00B0F0"/>
              </a:solidFill>
              <a:effectLst/>
              <a:latin typeface="Amazon Ember"/>
            </a:endParaRPr>
          </a:p>
          <a:p>
            <a:pPr algn="l"/>
            <a:endParaRPr lang="pl-PL" b="1" i="0" dirty="0">
              <a:solidFill>
                <a:srgbClr val="00B0F0"/>
              </a:solidFill>
              <a:effectLst/>
              <a:latin typeface="Amazon Ember"/>
            </a:endParaRPr>
          </a:p>
          <a:p>
            <a:pPr marL="285750" indent="-285750" algn="l">
              <a:buFontTx/>
              <a:buChar char="-"/>
            </a:pPr>
            <a:r>
              <a:rPr lang="en-US" i="0" dirty="0">
                <a:solidFill>
                  <a:srgbClr val="00B0F0"/>
                </a:solidFill>
                <a:effectLst/>
                <a:latin typeface="Amazon Ember"/>
              </a:rPr>
              <a:t>Optimal design of fractional delay FIR filter using cuckoo</a:t>
            </a:r>
            <a:r>
              <a:rPr lang="pl-PL" i="0" dirty="0">
                <a:solidFill>
                  <a:srgbClr val="00B0F0"/>
                </a:solidFill>
                <a:effectLst/>
                <a:latin typeface="Amazon Ember"/>
              </a:rPr>
              <a:t> </a:t>
            </a:r>
            <a:r>
              <a:rPr lang="en-US" i="0" dirty="0">
                <a:solidFill>
                  <a:srgbClr val="00B0F0"/>
                </a:solidFill>
                <a:effectLst/>
                <a:latin typeface="Amazon Ember"/>
              </a:rPr>
              <a:t>search algorithm</a:t>
            </a:r>
            <a:r>
              <a:rPr lang="pl-PL" dirty="0">
                <a:solidFill>
                  <a:srgbClr val="00B0F0"/>
                </a:solidFill>
                <a:latin typeface="Amazon Ember"/>
              </a:rPr>
              <a:t> </a:t>
            </a:r>
            <a:r>
              <a:rPr lang="pl-PL" b="1" dirty="0">
                <a:solidFill>
                  <a:srgbClr val="00B0F0"/>
                </a:solidFill>
                <a:latin typeface="Amazon Ember"/>
              </a:rPr>
              <a:t>Manjeet Kumar, Tarun Kumar Rawat </a:t>
            </a:r>
          </a:p>
          <a:p>
            <a:pPr marL="285750" indent="-285750" algn="l">
              <a:buFontTx/>
              <a:buChar char="-"/>
            </a:pPr>
            <a:endParaRPr lang="pl-PL" b="1" dirty="0">
              <a:solidFill>
                <a:srgbClr val="00B0F0"/>
              </a:solidFill>
              <a:latin typeface="Amazon Ember"/>
            </a:endParaRPr>
          </a:p>
          <a:p>
            <a:pPr marL="285750" indent="-285750">
              <a:buFontTx/>
              <a:buChar char="-"/>
            </a:pPr>
            <a:r>
              <a:rPr lang="pl-PL" dirty="0">
                <a:solidFill>
                  <a:srgbClr val="00B0F0"/>
                </a:solidFill>
                <a:latin typeface="Amazon Ember"/>
              </a:rPr>
              <a:t>Understanding Digital Signal Processing </a:t>
            </a:r>
            <a:r>
              <a:rPr lang="pl-PL" b="1" dirty="0">
                <a:solidFill>
                  <a:srgbClr val="00B0F0"/>
                </a:solidFill>
                <a:latin typeface="Amazon Ember"/>
              </a:rPr>
              <a:t>Richard </a:t>
            </a:r>
            <a:r>
              <a:rPr lang="pl-PL" b="1" dirty="0" err="1">
                <a:solidFill>
                  <a:srgbClr val="00B0F0"/>
                </a:solidFill>
                <a:latin typeface="Amazon Ember"/>
              </a:rPr>
              <a:t>Lyons</a:t>
            </a:r>
            <a:endParaRPr lang="pl-PL" b="1" dirty="0">
              <a:solidFill>
                <a:srgbClr val="00B0F0"/>
              </a:solidFill>
              <a:latin typeface="Amazon Ember"/>
            </a:endParaRPr>
          </a:p>
          <a:p>
            <a:pPr marL="285750" indent="-285750">
              <a:buFontTx/>
              <a:buChar char="-"/>
            </a:pPr>
            <a:endParaRPr lang="pl-PL" b="1" dirty="0">
              <a:solidFill>
                <a:srgbClr val="00B0F0"/>
              </a:solidFill>
              <a:latin typeface="Amazon Ember"/>
            </a:endParaRPr>
          </a:p>
          <a:p>
            <a:pPr marL="285750" indent="-285750" algn="l">
              <a:buFontTx/>
              <a:buChar char="-"/>
            </a:pPr>
            <a:r>
              <a:rPr lang="en-US" i="0" dirty="0">
                <a:solidFill>
                  <a:srgbClr val="00B0F0"/>
                </a:solidFill>
                <a:effectLst/>
                <a:latin typeface="Amazon Ember"/>
              </a:rPr>
              <a:t>Optimal design of linear phase multi-band stop filters using improved</a:t>
            </a:r>
          </a:p>
          <a:p>
            <a:pPr algn="l"/>
            <a:r>
              <a:rPr lang="pl-PL" dirty="0">
                <a:solidFill>
                  <a:srgbClr val="00B0F0"/>
                </a:solidFill>
                <a:latin typeface="Amazon Ember"/>
              </a:rPr>
              <a:t>     </a:t>
            </a:r>
            <a:r>
              <a:rPr lang="en-US" i="0" dirty="0">
                <a:solidFill>
                  <a:srgbClr val="00B0F0"/>
                </a:solidFill>
                <a:effectLst/>
                <a:latin typeface="Amazon Ember"/>
              </a:rPr>
              <a:t>cuckoo search particle swarm optimization</a:t>
            </a:r>
            <a:r>
              <a:rPr lang="pl-PL" i="0" dirty="0">
                <a:solidFill>
                  <a:srgbClr val="00B0F0"/>
                </a:solidFill>
                <a:effectLst/>
                <a:latin typeface="Amazon Ember"/>
              </a:rPr>
              <a:t> </a:t>
            </a:r>
            <a:r>
              <a:rPr lang="pl-PL" b="1" i="0" dirty="0" err="1">
                <a:solidFill>
                  <a:srgbClr val="00B0F0"/>
                </a:solidFill>
                <a:effectLst/>
                <a:latin typeface="Amazon Ember"/>
              </a:rPr>
              <a:t>Judhisthir</a:t>
            </a:r>
            <a:r>
              <a:rPr lang="pl-PL" b="1" i="0" dirty="0">
                <a:solidFill>
                  <a:srgbClr val="00B0F0"/>
                </a:solidFill>
                <a:effectLst/>
                <a:latin typeface="Amazon Ember"/>
              </a:rPr>
              <a:t> </a:t>
            </a:r>
            <a:r>
              <a:rPr lang="pl-PL" b="1" i="0" dirty="0" err="1">
                <a:solidFill>
                  <a:srgbClr val="00B0F0"/>
                </a:solidFill>
                <a:effectLst/>
                <a:latin typeface="Amazon Ember"/>
              </a:rPr>
              <a:t>Dash</a:t>
            </a:r>
            <a:r>
              <a:rPr lang="pl-PL" b="1" i="0" dirty="0">
                <a:solidFill>
                  <a:srgbClr val="00B0F0"/>
                </a:solidFill>
                <a:effectLst/>
                <a:latin typeface="Amazon Ember"/>
              </a:rPr>
              <a:t>, </a:t>
            </a:r>
            <a:r>
              <a:rPr lang="pl-PL" b="1" i="0" dirty="0" err="1">
                <a:solidFill>
                  <a:srgbClr val="00B0F0"/>
                </a:solidFill>
                <a:effectLst/>
                <a:latin typeface="Amazon Ember"/>
              </a:rPr>
              <a:t>Bivas</a:t>
            </a:r>
            <a:r>
              <a:rPr lang="pl-PL" b="1" i="0" dirty="0">
                <a:solidFill>
                  <a:srgbClr val="00B0F0"/>
                </a:solidFill>
                <a:effectLst/>
                <a:latin typeface="Amazon Ember"/>
              </a:rPr>
              <a:t> Dam,                                                                                            	</a:t>
            </a:r>
            <a:r>
              <a:rPr lang="pl-PL" b="1" i="0" dirty="0" err="1">
                <a:solidFill>
                  <a:srgbClr val="00B0F0"/>
                </a:solidFill>
                <a:effectLst/>
                <a:latin typeface="Amazon Ember"/>
              </a:rPr>
              <a:t>Rajkishore</a:t>
            </a:r>
            <a:r>
              <a:rPr lang="pl-PL" b="1" i="0" dirty="0">
                <a:solidFill>
                  <a:srgbClr val="00B0F0"/>
                </a:solidFill>
                <a:effectLst/>
                <a:latin typeface="Amazon Ember"/>
              </a:rPr>
              <a:t> </a:t>
            </a:r>
            <a:r>
              <a:rPr lang="pl-PL" b="1" i="0" dirty="0" err="1">
                <a:solidFill>
                  <a:srgbClr val="00B0F0"/>
                </a:solidFill>
                <a:effectLst/>
                <a:latin typeface="Amazon Ember"/>
              </a:rPr>
              <a:t>Swain</a:t>
            </a:r>
            <a:endParaRPr lang="en-US" b="1" i="0" dirty="0">
              <a:solidFill>
                <a:srgbClr val="00B0F0"/>
              </a:solidFill>
              <a:effectLst/>
              <a:latin typeface="Amazon Ember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169B24FB-A84B-4929-81A2-344B7929F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887" y="4406900"/>
            <a:ext cx="1313079" cy="1554031"/>
          </a:xfrm>
          <a:prstGeom prst="rect">
            <a:avLst/>
          </a:prstGeom>
        </p:spPr>
      </p:pic>
      <p:sp>
        <p:nvSpPr>
          <p:cNvPr id="14" name="Symbol zastępczy stopki 13">
            <a:extLst>
              <a:ext uri="{FF2B5EF4-FFF2-40B4-BE49-F238E27FC236}">
                <a16:creationId xmlns:a16="http://schemas.microsoft.com/office/drawing/2014/main" id="{570404ED-FD41-4D3E-BE2F-AF3A2994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977966" cy="365125"/>
          </a:xfrm>
        </p:spPr>
        <p:txBody>
          <a:bodyPr/>
          <a:lstStyle/>
          <a:p>
            <a:r>
              <a:rPr lang="pl-PL" dirty="0"/>
              <a:t>Projektowanie cyfrowych filtrów z wykorzystaniem metod inteligentnych systemów przetwarzania sygnałów na przykładzie algorytmów ewolucyjnych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86D4A05-AFD9-4D13-98E7-B23E4C9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354213B-BD17-4014-AA23-5E217184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Pytania ??  </a:t>
            </a:r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994DA5D4-1529-42D0-84D3-20730DC91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8406" y="386097"/>
            <a:ext cx="4564608" cy="4564608"/>
          </a:xfrm>
          <a:prstGeom prst="rect">
            <a:avLst/>
          </a:prstGeo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1FC64B6-3809-4C1B-BB92-4EEF268F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218082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Projektowanie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cyfrowych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filtrów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z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wykorzystaniem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metod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inteligentnych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systemów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przetwarzania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sygnałów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na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przykładzie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algorytmów</a:t>
            </a:r>
            <a:r>
              <a:rPr lang="en-US" sz="900" kern="12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900" kern="1200" dirty="0" err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ewolucyjnych</a:t>
            </a:r>
            <a:endParaRPr lang="en-US" sz="900" kern="1200" dirty="0">
              <a:solidFill>
                <a:schemeClr val="tx1">
                  <a:lumMod val="95000"/>
                </a:schemeClr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D02CA6E-1998-4B95-82C2-C54000E5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18082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2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6107</TotalTime>
  <Words>334</Words>
  <Application>Microsoft Office PowerPoint</Application>
  <PresentationFormat>Panoramiczny</PresentationFormat>
  <Paragraphs>67</Paragraphs>
  <Slides>10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Amazon Ember</vt:lpstr>
      <vt:lpstr>Calibri</vt:lpstr>
      <vt:lpstr>Cambria Math</vt:lpstr>
      <vt:lpstr>Gill Sans MT</vt:lpstr>
      <vt:lpstr>Wingdings 2</vt:lpstr>
      <vt:lpstr>SlateVTI</vt:lpstr>
      <vt:lpstr>Projektowanie cyfrowych filtrów z wykorzystaniem metod inteligentnych systemów przetwarzania sygnałów na przykładzie algorytmów ewolucyjnych</vt:lpstr>
      <vt:lpstr>Motywacje</vt:lpstr>
      <vt:lpstr>Prezentacja programu PowerPoint</vt:lpstr>
      <vt:lpstr>Prezentacja programu PowerPoint</vt:lpstr>
      <vt:lpstr>Metodologia pracy</vt:lpstr>
      <vt:lpstr>Wykorzystane technologie</vt:lpstr>
      <vt:lpstr>Algorytmy ewolucyjne</vt:lpstr>
      <vt:lpstr>Literatura</vt:lpstr>
      <vt:lpstr>Pytania ??  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cyfrowych filtrów z wykorzystaniem metod inteligentnych systemów przetwarzania sygnałów na przykładzie algorytmów ewolucyjnych</dc:title>
  <dc:creator>Konrad Kowalczyk (249263)</dc:creator>
  <cp:lastModifiedBy>Konrad Kowalczyk (249263)</cp:lastModifiedBy>
  <cp:revision>10</cp:revision>
  <dcterms:created xsi:type="dcterms:W3CDTF">2021-10-17T11:22:29Z</dcterms:created>
  <dcterms:modified xsi:type="dcterms:W3CDTF">2021-11-03T12:52:25Z</dcterms:modified>
</cp:coreProperties>
</file>