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Raleway"/>
      <p:regular r:id="rId24"/>
      <p:bold r:id="rId25"/>
      <p:italic r:id="rId26"/>
      <p:boldItalic r:id="rId27"/>
    </p:embeddedFont>
    <p:embeddedFont>
      <p:font typeface="Roboto"/>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E6B729B-172C-4838-AA8B-A13CA4BA6284}">
  <a:tblStyle styleId="{4E6B729B-172C-4838-AA8B-A13CA4BA628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aleway-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Roboto-regular.fntdata"/><Relationship Id="rId27" Type="http://schemas.openxmlformats.org/officeDocument/2006/relationships/font" Target="fonts/Raleway-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5.xml"/><Relationship Id="rId33" Type="http://schemas.openxmlformats.org/officeDocument/2006/relationships/font" Target="fonts/Lato-bold.fntdata"/><Relationship Id="rId10" Type="http://schemas.openxmlformats.org/officeDocument/2006/relationships/slide" Target="slides/slide4.xml"/><Relationship Id="rId32" Type="http://schemas.openxmlformats.org/officeDocument/2006/relationships/font" Target="fonts/Lato-regular.fntdata"/><Relationship Id="rId13" Type="http://schemas.openxmlformats.org/officeDocument/2006/relationships/slide" Target="slides/slide7.xml"/><Relationship Id="rId35" Type="http://schemas.openxmlformats.org/officeDocument/2006/relationships/font" Target="fonts/Lato-boldItalic.fntdata"/><Relationship Id="rId12" Type="http://schemas.openxmlformats.org/officeDocument/2006/relationships/slide" Target="slides/slide6.xml"/><Relationship Id="rId34" Type="http://schemas.openxmlformats.org/officeDocument/2006/relationships/font" Target="fonts/Lato-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ad326c1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2ad326c1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de1b87ac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de1b87ac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de1b87acd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2de1b87acd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292929"/>
                </a:solidFill>
                <a:highlight>
                  <a:srgbClr val="FFFFFF"/>
                </a:highlight>
                <a:latin typeface="Georgia"/>
                <a:ea typeface="Georgia"/>
                <a:cs typeface="Georgia"/>
                <a:sym typeface="Georgia"/>
              </a:rPr>
              <a:t>The features of every test data item are compared with the features of every training data item in real time, and then the K nearest training data items are selected, and the most frequent class among them is given to the test data item.</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2ad326c1a8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2ad326c1a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600"/>
              </a:spcAft>
              <a:buClr>
                <a:schemeClr val="dk1"/>
              </a:buClr>
              <a:buSzPts val="1100"/>
              <a:buFont typeface="Arial"/>
              <a:buNone/>
            </a:pPr>
            <a:r>
              <a:rPr lang="en" sz="1000">
                <a:solidFill>
                  <a:schemeClr val="dk1"/>
                </a:solidFill>
                <a:latin typeface="Times New Roman"/>
                <a:ea typeface="Times New Roman"/>
                <a:cs typeface="Times New Roman"/>
                <a:sym typeface="Times New Roman"/>
              </a:rPr>
              <a:t>In our case, we have a frequency as a feature. In such a scenario, we use multinomial Naive Bayes. It ignores the non-occurrence of the features. So, if you have frequency 0 then the probability of occurrence of that feature will be 0 hence multinomial naive Bayes ignores that feature.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2de1b87acd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2de1b87acd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02124"/>
                </a:solidFill>
                <a:highlight>
                  <a:srgbClr val="FFFFFF"/>
                </a:highlight>
                <a:latin typeface="Roboto"/>
                <a:ea typeface="Roboto"/>
                <a:cs typeface="Roboto"/>
                <a:sym typeface="Roboto"/>
              </a:rPr>
              <a:t>SVM can be used a classifier. As you can see it worked quite well with our dataset.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2de1b87acd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2de1b87acd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RF is basically an ensemble of decision trees which makes it an extremely good classifier.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2de1b87ac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2de1b87ac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1200"/>
              </a:spcAft>
              <a:buClr>
                <a:schemeClr val="dk1"/>
              </a:buClr>
              <a:buSzPts val="1100"/>
              <a:buFont typeface="Arial"/>
              <a:buNone/>
            </a:pPr>
            <a:r>
              <a:rPr lang="en" sz="1300">
                <a:solidFill>
                  <a:srgbClr val="595959"/>
                </a:solidFill>
                <a:latin typeface="Lato"/>
                <a:ea typeface="Lato"/>
                <a:cs typeface="Lato"/>
                <a:sym typeface="Lato"/>
              </a:rPr>
              <a:t>The algorithm analysis is based on factors such as accuracy, precision, recall, f1-score, and ROC.  As you can see Random Forest performs exceptionally well on our dataset.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2ad326c1a8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2ad326c1a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300">
                <a:solidFill>
                  <a:srgbClr val="595959"/>
                </a:solidFill>
                <a:latin typeface="Lato"/>
                <a:ea typeface="Lato"/>
                <a:cs typeface="Lato"/>
                <a:sym typeface="Lato"/>
              </a:rPr>
              <a:t>Our approach was simple. First we used stemming and lemmatization. Then since both gave almost similar results, stemming was chosen since it is faster. </a:t>
            </a:r>
            <a:r>
              <a:rPr lang="en" sz="1300">
                <a:solidFill>
                  <a:srgbClr val="595959"/>
                </a:solidFill>
                <a:latin typeface="Lato"/>
                <a:ea typeface="Lato"/>
                <a:cs typeface="Lato"/>
                <a:sym typeface="Lato"/>
              </a:rPr>
              <a:t>We have used three different word embedding approaches: Bag of Words, Countvectorizer, and TF-IDF combined with 4 models as discussed. </a:t>
            </a:r>
            <a:endParaRPr sz="1300">
              <a:solidFill>
                <a:srgbClr val="595959"/>
              </a:solidFill>
              <a:latin typeface="Lato"/>
              <a:ea typeface="Lato"/>
              <a:cs typeface="Lato"/>
              <a:sym typeface="Lato"/>
            </a:endParaRPr>
          </a:p>
          <a:p>
            <a:pPr indent="0" lvl="0" marL="0" rtl="0" algn="just">
              <a:lnSpc>
                <a:spcPct val="115000"/>
              </a:lnSpc>
              <a:spcBef>
                <a:spcPts val="1200"/>
              </a:spcBef>
              <a:spcAft>
                <a:spcPts val="0"/>
              </a:spcAft>
              <a:buNone/>
            </a:pPr>
            <a:r>
              <a:rPr lang="en" sz="1300">
                <a:solidFill>
                  <a:srgbClr val="595959"/>
                </a:solidFill>
                <a:latin typeface="Lato"/>
                <a:ea typeface="Lato"/>
                <a:cs typeface="Lato"/>
                <a:sym typeface="Lato"/>
              </a:rPr>
              <a:t>For each classifier, hyperparameter tuning was done to improve the performance metrics. </a:t>
            </a:r>
            <a:endParaRPr sz="1300">
              <a:solidFill>
                <a:srgbClr val="595959"/>
              </a:solidFill>
              <a:latin typeface="Lato"/>
              <a:ea typeface="Lato"/>
              <a:cs typeface="Lato"/>
              <a:sym typeface="Lato"/>
            </a:endParaRPr>
          </a:p>
          <a:p>
            <a:pPr indent="0" lvl="0" marL="0" rtl="0" algn="just">
              <a:lnSpc>
                <a:spcPct val="115000"/>
              </a:lnSpc>
              <a:spcBef>
                <a:spcPts val="1200"/>
              </a:spcBef>
              <a:spcAft>
                <a:spcPts val="0"/>
              </a:spcAft>
              <a:buNone/>
            </a:pPr>
            <a:r>
              <a:rPr lang="en" sz="1300">
                <a:solidFill>
                  <a:srgbClr val="595959"/>
                </a:solidFill>
                <a:latin typeface="Lato"/>
                <a:ea typeface="Lato"/>
                <a:cs typeface="Lato"/>
                <a:sym typeface="Lato"/>
              </a:rPr>
              <a:t>TF-IDF with Random Forest classification method outperforms other algorithms in the trial in terms of accuracy score. However, because the dataset is unbalanced, judging performance solely on accuracy is insufficient; precision, recall, ROC score, and f1-score of the methods must also be considered. </a:t>
            </a:r>
            <a:endParaRPr sz="1300">
              <a:solidFill>
                <a:srgbClr val="595959"/>
              </a:solidFill>
              <a:latin typeface="Lato"/>
              <a:ea typeface="Lato"/>
              <a:cs typeface="Lato"/>
              <a:sym typeface="Lato"/>
            </a:endParaRPr>
          </a:p>
          <a:p>
            <a:pPr indent="0" lvl="0" marL="0" rtl="0" algn="just">
              <a:lnSpc>
                <a:spcPct val="115000"/>
              </a:lnSpc>
              <a:spcBef>
                <a:spcPts val="1200"/>
              </a:spcBef>
              <a:spcAft>
                <a:spcPts val="0"/>
              </a:spcAft>
              <a:buNone/>
            </a:pPr>
            <a:r>
              <a:rPr lang="en" sz="1300">
                <a:solidFill>
                  <a:srgbClr val="595959"/>
                </a:solidFill>
                <a:latin typeface="Lato"/>
                <a:ea typeface="Lato"/>
                <a:cs typeface="Lato"/>
                <a:sym typeface="Lato"/>
              </a:rPr>
              <a:t>Following additional testing, the RF algorithm still achieves good precision, f1-score and  ROC score.</a:t>
            </a:r>
            <a:endParaRPr sz="1300">
              <a:solidFill>
                <a:srgbClr val="595959"/>
              </a:solidFill>
              <a:latin typeface="Lato"/>
              <a:ea typeface="Lato"/>
              <a:cs typeface="Lato"/>
              <a:sym typeface="Lato"/>
            </a:endParaRPr>
          </a:p>
          <a:p>
            <a:pPr indent="0" lvl="0" marL="0" rtl="0" algn="just">
              <a:lnSpc>
                <a:spcPct val="115000"/>
              </a:lnSpc>
              <a:spcBef>
                <a:spcPts val="1200"/>
              </a:spcBef>
              <a:spcAft>
                <a:spcPts val="0"/>
              </a:spcAft>
              <a:buNone/>
            </a:pPr>
            <a:r>
              <a:t/>
            </a:r>
            <a:endParaRPr sz="1300">
              <a:solidFill>
                <a:srgbClr val="595959"/>
              </a:solidFill>
              <a:latin typeface="Lato"/>
              <a:ea typeface="Lato"/>
              <a:cs typeface="Lato"/>
              <a:sym typeface="Lato"/>
            </a:endParaRPr>
          </a:p>
          <a:p>
            <a:pPr indent="0" lvl="0" marL="0" rtl="0" algn="just">
              <a:lnSpc>
                <a:spcPct val="115000"/>
              </a:lnSpc>
              <a:spcBef>
                <a:spcPts val="1200"/>
              </a:spcBef>
              <a:spcAft>
                <a:spcPts val="1200"/>
              </a:spcAft>
              <a:buClr>
                <a:schemeClr val="dk1"/>
              </a:buClr>
              <a:buSzPts val="1100"/>
              <a:buFont typeface="Arial"/>
              <a:buNone/>
            </a:pPr>
            <a:r>
              <a:t/>
            </a:r>
            <a:endParaRPr sz="1300">
              <a:solidFill>
                <a:srgbClr val="595959"/>
              </a:solidFill>
              <a:latin typeface="Lato"/>
              <a:ea typeface="Lato"/>
              <a:cs typeface="Lato"/>
              <a:sym typeface="La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1e9187b2c5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1e9187b2c5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1d6e03e802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1d6e03e802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2ad326c1a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2ad326c1a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2ad326c1a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2ad326c1a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ad326c1a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2ad326c1a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2de1b87acd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2de1b87acd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2de1b87acd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2de1b87acd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ad326c1a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2ad326c1a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Generally the life cycle of a machine learning project is as follows.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1c6ea4869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1c6ea4869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3"/>
          <p:cNvPicPr preferRelativeResize="0"/>
          <p:nvPr/>
        </p:nvPicPr>
        <p:blipFill rotWithShape="1">
          <a:blip r:embed="rId3">
            <a:alphaModFix/>
          </a:blip>
          <a:srcRect b="4561" l="6706" r="1297" t="4743"/>
          <a:stretch/>
        </p:blipFill>
        <p:spPr>
          <a:xfrm>
            <a:off x="0" y="0"/>
            <a:ext cx="5112238" cy="5143500"/>
          </a:xfrm>
          <a:prstGeom prst="rect">
            <a:avLst/>
          </a:prstGeom>
          <a:noFill/>
          <a:ln>
            <a:noFill/>
          </a:ln>
        </p:spPr>
      </p:pic>
      <p:sp>
        <p:nvSpPr>
          <p:cNvPr id="87" name="Google Shape;87;p13"/>
          <p:cNvSpPr txBox="1"/>
          <p:nvPr/>
        </p:nvSpPr>
        <p:spPr>
          <a:xfrm>
            <a:off x="5623700" y="1234800"/>
            <a:ext cx="25758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latin typeface="Raleway"/>
                <a:ea typeface="Raleway"/>
                <a:cs typeface="Raleway"/>
                <a:sym typeface="Raleway"/>
              </a:rPr>
              <a:t>SPAM</a:t>
            </a:r>
            <a:endParaRPr b="1" sz="3600">
              <a:latin typeface="Raleway"/>
              <a:ea typeface="Raleway"/>
              <a:cs typeface="Raleway"/>
              <a:sym typeface="Raleway"/>
            </a:endParaRPr>
          </a:p>
          <a:p>
            <a:pPr indent="0" lvl="0" marL="0" rtl="0" algn="l">
              <a:spcBef>
                <a:spcPts val="0"/>
              </a:spcBef>
              <a:spcAft>
                <a:spcPts val="0"/>
              </a:spcAft>
              <a:buNone/>
            </a:pPr>
            <a:r>
              <a:rPr b="1" lang="en" sz="3600">
                <a:latin typeface="Raleway"/>
                <a:ea typeface="Raleway"/>
                <a:cs typeface="Raleway"/>
                <a:sym typeface="Raleway"/>
              </a:rPr>
              <a:t>Classifier</a:t>
            </a:r>
            <a:endParaRPr b="1" sz="3600">
              <a:latin typeface="Raleway"/>
              <a:ea typeface="Raleway"/>
              <a:cs typeface="Raleway"/>
              <a:sym typeface="Raleway"/>
            </a:endParaRPr>
          </a:p>
        </p:txBody>
      </p:sp>
      <p:sp>
        <p:nvSpPr>
          <p:cNvPr id="88" name="Google Shape;88;p13"/>
          <p:cNvSpPr txBox="1"/>
          <p:nvPr>
            <p:ph idx="4294967295" type="subTitle"/>
          </p:nvPr>
        </p:nvSpPr>
        <p:spPr>
          <a:xfrm>
            <a:off x="5623700" y="3172900"/>
            <a:ext cx="2575800" cy="167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solidFill>
                  <a:srgbClr val="000000"/>
                </a:solidFill>
              </a:rPr>
              <a:t>Team 13</a:t>
            </a:r>
            <a:endParaRPr b="1" sz="1400">
              <a:solidFill>
                <a:srgbClr val="000000"/>
              </a:solidFill>
            </a:endParaRPr>
          </a:p>
          <a:p>
            <a:pPr indent="0" lvl="0" marL="0" rtl="0" algn="l">
              <a:spcBef>
                <a:spcPts val="1200"/>
              </a:spcBef>
              <a:spcAft>
                <a:spcPts val="0"/>
              </a:spcAft>
              <a:buNone/>
            </a:pPr>
            <a:r>
              <a:rPr b="1" lang="en" sz="1400">
                <a:solidFill>
                  <a:srgbClr val="000000"/>
                </a:solidFill>
              </a:rPr>
              <a:t>Shreya Hunur </a:t>
            </a:r>
            <a:endParaRPr b="1" sz="1400">
              <a:solidFill>
                <a:srgbClr val="000000"/>
              </a:solidFill>
            </a:endParaRPr>
          </a:p>
          <a:p>
            <a:pPr indent="0" lvl="0" marL="0" rtl="0" algn="l">
              <a:spcBef>
                <a:spcPts val="1200"/>
              </a:spcBef>
              <a:spcAft>
                <a:spcPts val="0"/>
              </a:spcAft>
              <a:buNone/>
            </a:pPr>
            <a:r>
              <a:rPr b="1" lang="en" sz="1400">
                <a:solidFill>
                  <a:srgbClr val="000000"/>
                </a:solidFill>
              </a:rPr>
              <a:t>Rohit Yadav </a:t>
            </a:r>
            <a:endParaRPr b="1" sz="1400">
              <a:solidFill>
                <a:srgbClr val="000000"/>
              </a:solidFill>
            </a:endParaRPr>
          </a:p>
          <a:p>
            <a:pPr indent="0" lvl="0" marL="0" rtl="0" algn="l">
              <a:spcBef>
                <a:spcPts val="1200"/>
              </a:spcBef>
              <a:spcAft>
                <a:spcPts val="1200"/>
              </a:spcAft>
              <a:buNone/>
            </a:pPr>
            <a:r>
              <a:rPr b="1" lang="en" sz="1400">
                <a:solidFill>
                  <a:srgbClr val="000000"/>
                </a:solidFill>
              </a:rPr>
              <a:t>Hashmitha Katta</a:t>
            </a:r>
            <a:endParaRPr b="1" sz="14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7276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Summary</a:t>
            </a:r>
            <a:endParaRPr/>
          </a:p>
        </p:txBody>
      </p:sp>
      <p:sp>
        <p:nvSpPr>
          <p:cNvPr id="147" name="Google Shape;147;p22"/>
          <p:cNvSpPr/>
          <p:nvPr/>
        </p:nvSpPr>
        <p:spPr>
          <a:xfrm>
            <a:off x="4240475" y="2242525"/>
            <a:ext cx="843900" cy="4413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2"/>
          <p:cNvSpPr/>
          <p:nvPr/>
        </p:nvSpPr>
        <p:spPr>
          <a:xfrm>
            <a:off x="2465675" y="2054875"/>
            <a:ext cx="1774800" cy="8166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1000"/>
              </a:spcBef>
              <a:spcAft>
                <a:spcPts val="0"/>
              </a:spcAft>
              <a:buNone/>
            </a:pPr>
            <a:r>
              <a:rPr b="1" lang="en">
                <a:latin typeface="Lato"/>
                <a:ea typeface="Lato"/>
                <a:cs typeface="Lato"/>
                <a:sym typeface="Lato"/>
              </a:rPr>
              <a:t>KNN</a:t>
            </a:r>
            <a:endParaRPr b="1">
              <a:latin typeface="Lato"/>
              <a:ea typeface="Lato"/>
              <a:cs typeface="Lato"/>
              <a:sym typeface="Lato"/>
            </a:endParaRPr>
          </a:p>
          <a:p>
            <a:pPr indent="0" lvl="0" marL="0" rtl="0" algn="l">
              <a:spcBef>
                <a:spcPts val="0"/>
              </a:spcBef>
              <a:spcAft>
                <a:spcPts val="0"/>
              </a:spcAft>
              <a:buNone/>
            </a:pPr>
            <a:r>
              <a:t/>
            </a:r>
            <a:endParaRPr/>
          </a:p>
        </p:txBody>
      </p:sp>
      <p:sp>
        <p:nvSpPr>
          <p:cNvPr id="149" name="Google Shape;149;p22"/>
          <p:cNvSpPr/>
          <p:nvPr/>
        </p:nvSpPr>
        <p:spPr>
          <a:xfrm rot="5400000">
            <a:off x="5520275" y="3074725"/>
            <a:ext cx="843900" cy="4413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2"/>
          <p:cNvSpPr/>
          <p:nvPr/>
        </p:nvSpPr>
        <p:spPr>
          <a:xfrm>
            <a:off x="5056475" y="2054875"/>
            <a:ext cx="1774800" cy="8166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1000"/>
              </a:spcBef>
              <a:spcAft>
                <a:spcPts val="0"/>
              </a:spcAft>
              <a:buNone/>
            </a:pPr>
            <a:r>
              <a:rPr b="1" lang="en">
                <a:latin typeface="Lato"/>
                <a:ea typeface="Lato"/>
                <a:cs typeface="Lato"/>
                <a:sym typeface="Lato"/>
              </a:rPr>
              <a:t>Naive Bayes</a:t>
            </a:r>
            <a:endParaRPr b="1">
              <a:latin typeface="Lato"/>
              <a:ea typeface="Lato"/>
              <a:cs typeface="Lato"/>
              <a:sym typeface="Lato"/>
            </a:endParaRPr>
          </a:p>
          <a:p>
            <a:pPr indent="0" lvl="0" marL="0" rtl="0" algn="l">
              <a:spcBef>
                <a:spcPts val="0"/>
              </a:spcBef>
              <a:spcAft>
                <a:spcPts val="0"/>
              </a:spcAft>
              <a:buNone/>
            </a:pPr>
            <a:r>
              <a:t/>
            </a:r>
            <a:endParaRPr/>
          </a:p>
        </p:txBody>
      </p:sp>
      <p:sp>
        <p:nvSpPr>
          <p:cNvPr id="151" name="Google Shape;151;p22"/>
          <p:cNvSpPr/>
          <p:nvPr/>
        </p:nvSpPr>
        <p:spPr>
          <a:xfrm>
            <a:off x="5132675" y="3717850"/>
            <a:ext cx="1774800" cy="8166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1000"/>
              </a:spcBef>
              <a:spcAft>
                <a:spcPts val="0"/>
              </a:spcAft>
              <a:buNone/>
            </a:pPr>
            <a:r>
              <a:rPr b="1" lang="en">
                <a:latin typeface="Lato"/>
                <a:ea typeface="Lato"/>
                <a:cs typeface="Lato"/>
                <a:sym typeface="Lato"/>
              </a:rPr>
              <a:t>SVC</a:t>
            </a:r>
            <a:endParaRPr b="1">
              <a:latin typeface="Lato"/>
              <a:ea typeface="Lato"/>
              <a:cs typeface="Lato"/>
              <a:sym typeface="Lato"/>
            </a:endParaRPr>
          </a:p>
          <a:p>
            <a:pPr indent="0" lvl="0" marL="0" rtl="0" algn="l">
              <a:spcBef>
                <a:spcPts val="0"/>
              </a:spcBef>
              <a:spcAft>
                <a:spcPts val="0"/>
              </a:spcAft>
              <a:buNone/>
            </a:pPr>
            <a:r>
              <a:t/>
            </a:r>
            <a:endParaRPr/>
          </a:p>
        </p:txBody>
      </p:sp>
      <p:sp>
        <p:nvSpPr>
          <p:cNvPr id="152" name="Google Shape;152;p22"/>
          <p:cNvSpPr/>
          <p:nvPr/>
        </p:nvSpPr>
        <p:spPr>
          <a:xfrm>
            <a:off x="2465675" y="3717850"/>
            <a:ext cx="1774800" cy="8166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1000"/>
              </a:spcBef>
              <a:spcAft>
                <a:spcPts val="0"/>
              </a:spcAft>
              <a:buNone/>
            </a:pPr>
            <a:r>
              <a:rPr b="1" lang="en">
                <a:latin typeface="Lato"/>
                <a:ea typeface="Lato"/>
                <a:cs typeface="Lato"/>
                <a:sym typeface="Lato"/>
              </a:rPr>
              <a:t>Random Forest</a:t>
            </a:r>
            <a:endParaRPr b="1">
              <a:latin typeface="Lato"/>
              <a:ea typeface="Lato"/>
              <a:cs typeface="Lato"/>
              <a:sym typeface="Lato"/>
            </a:endParaRPr>
          </a:p>
          <a:p>
            <a:pPr indent="0" lvl="0" marL="0" rtl="0" algn="l">
              <a:spcBef>
                <a:spcPts val="0"/>
              </a:spcBef>
              <a:spcAft>
                <a:spcPts val="0"/>
              </a:spcAft>
              <a:buNone/>
            </a:pPr>
            <a:r>
              <a:t/>
            </a:r>
            <a:endParaRPr/>
          </a:p>
        </p:txBody>
      </p:sp>
      <p:sp>
        <p:nvSpPr>
          <p:cNvPr id="153" name="Google Shape;153;p22"/>
          <p:cNvSpPr/>
          <p:nvPr/>
        </p:nvSpPr>
        <p:spPr>
          <a:xfrm rot="10800000">
            <a:off x="4240475" y="3842725"/>
            <a:ext cx="896700" cy="4413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graphicFrame>
        <p:nvGraphicFramePr>
          <p:cNvPr id="158" name="Google Shape;158;p23"/>
          <p:cNvGraphicFramePr/>
          <p:nvPr/>
        </p:nvGraphicFramePr>
        <p:xfrm>
          <a:off x="5176750" y="1318643"/>
          <a:ext cx="3000000" cy="3000000"/>
        </p:xfrm>
        <a:graphic>
          <a:graphicData uri="http://schemas.openxmlformats.org/drawingml/2006/table">
            <a:tbl>
              <a:tblPr>
                <a:noFill/>
                <a:tableStyleId>{4E6B729B-172C-4838-AA8B-A13CA4BA6284}</a:tableStyleId>
              </a:tblPr>
              <a:tblGrid>
                <a:gridCol w="1210650"/>
                <a:gridCol w="1210650"/>
              </a:tblGrid>
              <a:tr h="490775">
                <a:tc>
                  <a:txBody>
                    <a:bodyPr/>
                    <a:lstStyle/>
                    <a:p>
                      <a:pPr indent="0" lvl="0" marL="0" rtl="0" algn="ctr">
                        <a:lnSpc>
                          <a:spcPct val="115000"/>
                        </a:lnSpc>
                        <a:spcBef>
                          <a:spcPts val="0"/>
                        </a:spcBef>
                        <a:spcAft>
                          <a:spcPts val="0"/>
                        </a:spcAft>
                        <a:buNone/>
                      </a:pPr>
                      <a:r>
                        <a:rPr b="1" lang="en" sz="1250">
                          <a:highlight>
                            <a:srgbClr val="FFFFFF"/>
                          </a:highlight>
                        </a:rPr>
                        <a:t>Accuracy</a:t>
                      </a:r>
                      <a:endParaRPr b="1" sz="1250">
                        <a:highlight>
                          <a:srgbClr val="FFFFFF"/>
                        </a:highlight>
                      </a:endParaRPr>
                    </a:p>
                    <a:p>
                      <a:pPr indent="0" lvl="0" marL="0" rtl="0" algn="ctr">
                        <a:spcBef>
                          <a:spcPts val="0"/>
                        </a:spcBef>
                        <a:spcAft>
                          <a:spcPts val="0"/>
                        </a:spcAft>
                        <a:buNone/>
                      </a:pPr>
                      <a:r>
                        <a:t/>
                      </a:r>
                      <a:endParaRPr b="1" sz="1600"/>
                    </a:p>
                  </a:txBody>
                  <a:tcPr marT="91425" marB="91425" marR="91425" marL="91425"/>
                </a:tc>
                <a:tc>
                  <a:txBody>
                    <a:bodyPr/>
                    <a:lstStyle/>
                    <a:p>
                      <a:pPr indent="0" lvl="0" marL="0" rtl="0" algn="ctr">
                        <a:spcBef>
                          <a:spcPts val="0"/>
                        </a:spcBef>
                        <a:spcAft>
                          <a:spcPts val="0"/>
                        </a:spcAft>
                        <a:buNone/>
                      </a:pPr>
                      <a:r>
                        <a:rPr b="1" lang="en" sz="1500"/>
                        <a:t>0.89</a:t>
                      </a:r>
                      <a:endParaRPr b="1" sz="1500"/>
                    </a:p>
                  </a:txBody>
                  <a:tcPr marT="91425" marB="91425" marR="91425" marL="91425"/>
                </a:tc>
              </a:tr>
              <a:tr h="490775">
                <a:tc>
                  <a:txBody>
                    <a:bodyPr/>
                    <a:lstStyle/>
                    <a:p>
                      <a:pPr indent="0" lvl="0" marL="0" rtl="0" algn="ctr">
                        <a:lnSpc>
                          <a:spcPct val="115000"/>
                        </a:lnSpc>
                        <a:spcBef>
                          <a:spcPts val="0"/>
                        </a:spcBef>
                        <a:spcAft>
                          <a:spcPts val="0"/>
                        </a:spcAft>
                        <a:buNone/>
                      </a:pPr>
                      <a:r>
                        <a:rPr b="1" lang="en" sz="1250">
                          <a:highlight>
                            <a:srgbClr val="FFFFFF"/>
                          </a:highlight>
                        </a:rPr>
                        <a:t>P</a:t>
                      </a:r>
                      <a:r>
                        <a:rPr b="1" lang="en" sz="1250">
                          <a:highlight>
                            <a:srgbClr val="FFFFFF"/>
                          </a:highlight>
                        </a:rPr>
                        <a:t>recision</a:t>
                      </a:r>
                      <a:endParaRPr b="1" sz="1250">
                        <a:highlight>
                          <a:srgbClr val="FFFFFF"/>
                        </a:highlight>
                      </a:endParaRPr>
                    </a:p>
                    <a:p>
                      <a:pPr indent="0" lvl="0" marL="0" rtl="0" algn="ctr">
                        <a:spcBef>
                          <a:spcPts val="0"/>
                        </a:spcBef>
                        <a:spcAft>
                          <a:spcPts val="0"/>
                        </a:spcAft>
                        <a:buNone/>
                      </a:pPr>
                      <a:r>
                        <a:t/>
                      </a:r>
                      <a:endParaRPr b="1" sz="1600"/>
                    </a:p>
                  </a:txBody>
                  <a:tcPr marT="91425" marB="91425" marR="91425" marL="91425"/>
                </a:tc>
                <a:tc>
                  <a:txBody>
                    <a:bodyPr/>
                    <a:lstStyle/>
                    <a:p>
                      <a:pPr indent="0" lvl="0" marL="0" rtl="0" algn="ctr">
                        <a:spcBef>
                          <a:spcPts val="0"/>
                        </a:spcBef>
                        <a:spcAft>
                          <a:spcPts val="0"/>
                        </a:spcAft>
                        <a:buNone/>
                      </a:pPr>
                      <a:r>
                        <a:rPr b="1" lang="en" sz="1500"/>
                        <a:t>1.0</a:t>
                      </a:r>
                      <a:endParaRPr b="1" sz="1500"/>
                    </a:p>
                  </a:txBody>
                  <a:tcPr marT="91425" marB="91425" marR="91425" marL="91425"/>
                </a:tc>
              </a:tr>
              <a:tr h="490775">
                <a:tc>
                  <a:txBody>
                    <a:bodyPr/>
                    <a:lstStyle/>
                    <a:p>
                      <a:pPr indent="0" lvl="0" marL="0" rtl="0" algn="ctr">
                        <a:lnSpc>
                          <a:spcPct val="115000"/>
                        </a:lnSpc>
                        <a:spcBef>
                          <a:spcPts val="0"/>
                        </a:spcBef>
                        <a:spcAft>
                          <a:spcPts val="0"/>
                        </a:spcAft>
                        <a:buNone/>
                      </a:pPr>
                      <a:r>
                        <a:rPr b="1" lang="en" sz="1250">
                          <a:highlight>
                            <a:srgbClr val="FFFFFF"/>
                          </a:highlight>
                        </a:rPr>
                        <a:t>R</a:t>
                      </a:r>
                      <a:r>
                        <a:rPr b="1" lang="en" sz="1250">
                          <a:highlight>
                            <a:srgbClr val="FFFFFF"/>
                          </a:highlight>
                        </a:rPr>
                        <a:t>ecall</a:t>
                      </a:r>
                      <a:endParaRPr b="1" sz="1250">
                        <a:highlight>
                          <a:srgbClr val="FFFFFF"/>
                        </a:highlight>
                      </a:endParaRPr>
                    </a:p>
                    <a:p>
                      <a:pPr indent="0" lvl="0" marL="0" rtl="0" algn="ctr">
                        <a:spcBef>
                          <a:spcPts val="0"/>
                        </a:spcBef>
                        <a:spcAft>
                          <a:spcPts val="0"/>
                        </a:spcAft>
                        <a:buNone/>
                      </a:pPr>
                      <a:r>
                        <a:t/>
                      </a:r>
                      <a:endParaRPr b="1" sz="1600"/>
                    </a:p>
                  </a:txBody>
                  <a:tcPr marT="91425" marB="91425" marR="91425" marL="91425"/>
                </a:tc>
                <a:tc>
                  <a:txBody>
                    <a:bodyPr/>
                    <a:lstStyle/>
                    <a:p>
                      <a:pPr indent="0" lvl="0" marL="0" rtl="0" algn="ctr">
                        <a:spcBef>
                          <a:spcPts val="0"/>
                        </a:spcBef>
                        <a:spcAft>
                          <a:spcPts val="0"/>
                        </a:spcAft>
                        <a:buNone/>
                      </a:pPr>
                      <a:r>
                        <a:rPr b="1" lang="en" sz="1500"/>
                        <a:t>0.90</a:t>
                      </a:r>
                      <a:endParaRPr b="1" sz="1500"/>
                    </a:p>
                  </a:txBody>
                  <a:tcPr marT="91425" marB="91425" marR="91425" marL="91425"/>
                </a:tc>
              </a:tr>
              <a:tr h="490775">
                <a:tc>
                  <a:txBody>
                    <a:bodyPr/>
                    <a:lstStyle/>
                    <a:p>
                      <a:pPr indent="0" lvl="0" marL="0" rtl="0" algn="ctr">
                        <a:lnSpc>
                          <a:spcPct val="115000"/>
                        </a:lnSpc>
                        <a:spcBef>
                          <a:spcPts val="0"/>
                        </a:spcBef>
                        <a:spcAft>
                          <a:spcPts val="0"/>
                        </a:spcAft>
                        <a:buNone/>
                      </a:pPr>
                      <a:r>
                        <a:rPr b="1" lang="en" sz="1250">
                          <a:highlight>
                            <a:srgbClr val="FFFFFF"/>
                          </a:highlight>
                        </a:rPr>
                        <a:t>F</a:t>
                      </a:r>
                      <a:r>
                        <a:rPr b="1" lang="en" sz="1250">
                          <a:highlight>
                            <a:srgbClr val="FFFFFF"/>
                          </a:highlight>
                        </a:rPr>
                        <a:t>1-score</a:t>
                      </a:r>
                      <a:endParaRPr b="1" sz="1250">
                        <a:highlight>
                          <a:srgbClr val="FFFFFF"/>
                        </a:highlight>
                      </a:endParaRPr>
                    </a:p>
                    <a:p>
                      <a:pPr indent="0" lvl="0" marL="0" rtl="0" algn="ctr">
                        <a:spcBef>
                          <a:spcPts val="0"/>
                        </a:spcBef>
                        <a:spcAft>
                          <a:spcPts val="0"/>
                        </a:spcAft>
                        <a:buNone/>
                      </a:pPr>
                      <a:r>
                        <a:t/>
                      </a:r>
                      <a:endParaRPr b="1" sz="1600"/>
                    </a:p>
                  </a:txBody>
                  <a:tcPr marT="91425" marB="91425" marR="91425" marL="91425"/>
                </a:tc>
                <a:tc>
                  <a:txBody>
                    <a:bodyPr/>
                    <a:lstStyle/>
                    <a:p>
                      <a:pPr indent="0" lvl="0" marL="0" rtl="0" algn="ctr">
                        <a:spcBef>
                          <a:spcPts val="0"/>
                        </a:spcBef>
                        <a:spcAft>
                          <a:spcPts val="0"/>
                        </a:spcAft>
                        <a:buNone/>
                      </a:pPr>
                      <a:r>
                        <a:rPr b="1" lang="en" sz="1500"/>
                        <a:t>0.94</a:t>
                      </a:r>
                      <a:endParaRPr b="1" sz="1500"/>
                    </a:p>
                  </a:txBody>
                  <a:tcPr marT="91425" marB="91425" marR="91425" marL="91425"/>
                </a:tc>
              </a:tr>
              <a:tr h="490775">
                <a:tc>
                  <a:txBody>
                    <a:bodyPr/>
                    <a:lstStyle/>
                    <a:p>
                      <a:pPr indent="0" lvl="0" marL="0" rtl="0" algn="ctr">
                        <a:lnSpc>
                          <a:spcPct val="115000"/>
                        </a:lnSpc>
                        <a:spcBef>
                          <a:spcPts val="0"/>
                        </a:spcBef>
                        <a:spcAft>
                          <a:spcPts val="0"/>
                        </a:spcAft>
                        <a:buNone/>
                      </a:pPr>
                      <a:r>
                        <a:rPr b="1" lang="en" sz="1250">
                          <a:highlight>
                            <a:srgbClr val="FFFFFF"/>
                          </a:highlight>
                        </a:rPr>
                        <a:t>ROC Score </a:t>
                      </a:r>
                      <a:endParaRPr b="1" sz="1250">
                        <a:highlight>
                          <a:srgbClr val="FFFFFF"/>
                        </a:highlight>
                      </a:endParaRPr>
                    </a:p>
                    <a:p>
                      <a:pPr indent="0" lvl="0" marL="0" rtl="0" algn="ctr">
                        <a:spcBef>
                          <a:spcPts val="0"/>
                        </a:spcBef>
                        <a:spcAft>
                          <a:spcPts val="0"/>
                        </a:spcAft>
                        <a:buNone/>
                      </a:pPr>
                      <a:r>
                        <a:t/>
                      </a:r>
                      <a:endParaRPr b="1" sz="1600"/>
                    </a:p>
                  </a:txBody>
                  <a:tcPr marT="91425" marB="91425" marR="91425" marL="91425"/>
                </a:tc>
                <a:tc>
                  <a:txBody>
                    <a:bodyPr/>
                    <a:lstStyle/>
                    <a:p>
                      <a:pPr indent="0" lvl="0" marL="0" rtl="0" algn="ctr">
                        <a:spcBef>
                          <a:spcPts val="0"/>
                        </a:spcBef>
                        <a:spcAft>
                          <a:spcPts val="0"/>
                        </a:spcAft>
                        <a:buNone/>
                      </a:pPr>
                      <a:r>
                        <a:rPr b="1" lang="en" sz="1500"/>
                        <a:t>0.95</a:t>
                      </a:r>
                      <a:endParaRPr b="1" sz="1500"/>
                    </a:p>
                  </a:txBody>
                  <a:tcPr marT="91425" marB="91425" marR="91425" marL="91425"/>
                </a:tc>
              </a:tr>
            </a:tbl>
          </a:graphicData>
        </a:graphic>
      </p:graphicFrame>
      <p:sp>
        <p:nvSpPr>
          <p:cNvPr id="159" name="Google Shape;159;p23"/>
          <p:cNvSpPr txBox="1"/>
          <p:nvPr/>
        </p:nvSpPr>
        <p:spPr>
          <a:xfrm>
            <a:off x="779925" y="1441375"/>
            <a:ext cx="2527200" cy="491700"/>
          </a:xfrm>
          <a:prstGeom prst="rect">
            <a:avLst/>
          </a:prstGeom>
          <a:noFill/>
          <a:ln>
            <a:noFill/>
          </a:ln>
        </p:spPr>
        <p:txBody>
          <a:bodyPr anchorCtr="0" anchor="t" bIns="91425" lIns="91425" spcFirstLastPara="1" rIns="91425" wrap="square" tIns="91425">
            <a:spAutoFit/>
          </a:bodyPr>
          <a:lstStyle/>
          <a:p>
            <a:pPr indent="0" lvl="0" marL="0" rtl="0" algn="just">
              <a:lnSpc>
                <a:spcPct val="95000"/>
              </a:lnSpc>
              <a:spcBef>
                <a:spcPts val="0"/>
              </a:spcBef>
              <a:spcAft>
                <a:spcPts val="600"/>
              </a:spcAft>
              <a:buNone/>
            </a:pPr>
            <a:r>
              <a:rPr b="1" lang="en" sz="2100">
                <a:latin typeface="Times New Roman"/>
                <a:ea typeface="Times New Roman"/>
                <a:cs typeface="Times New Roman"/>
                <a:sym typeface="Times New Roman"/>
              </a:rPr>
              <a:t>KNN</a:t>
            </a:r>
            <a:endParaRPr sz="2100">
              <a:latin typeface="Lato"/>
              <a:ea typeface="Lato"/>
              <a:cs typeface="Lato"/>
              <a:sym typeface="Lato"/>
            </a:endParaRPr>
          </a:p>
        </p:txBody>
      </p:sp>
      <p:pic>
        <p:nvPicPr>
          <p:cNvPr id="160" name="Google Shape;160;p23"/>
          <p:cNvPicPr preferRelativeResize="0"/>
          <p:nvPr/>
        </p:nvPicPr>
        <p:blipFill>
          <a:blip r:embed="rId3">
            <a:alphaModFix/>
          </a:blip>
          <a:stretch>
            <a:fillRect/>
          </a:stretch>
        </p:blipFill>
        <p:spPr>
          <a:xfrm>
            <a:off x="152400" y="1964400"/>
            <a:ext cx="4035347" cy="2686974"/>
          </a:xfrm>
          <a:prstGeom prst="rect">
            <a:avLst/>
          </a:prstGeom>
          <a:noFill/>
          <a:ln>
            <a:noFill/>
          </a:ln>
        </p:spPr>
      </p:pic>
      <p:sp>
        <p:nvSpPr>
          <p:cNvPr id="161" name="Google Shape;161;p23"/>
          <p:cNvSpPr txBox="1"/>
          <p:nvPr>
            <p:ph type="title"/>
          </p:nvPr>
        </p:nvSpPr>
        <p:spPr>
          <a:xfrm>
            <a:off x="6585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Summary Continued….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graphicFrame>
        <p:nvGraphicFramePr>
          <p:cNvPr id="166" name="Google Shape;166;p24"/>
          <p:cNvGraphicFramePr/>
          <p:nvPr/>
        </p:nvGraphicFramePr>
        <p:xfrm>
          <a:off x="5029775" y="1658493"/>
          <a:ext cx="3000000" cy="3000000"/>
        </p:xfrm>
        <a:graphic>
          <a:graphicData uri="http://schemas.openxmlformats.org/drawingml/2006/table">
            <a:tbl>
              <a:tblPr>
                <a:noFill/>
                <a:tableStyleId>{4E6B729B-172C-4838-AA8B-A13CA4BA6284}</a:tableStyleId>
              </a:tblPr>
              <a:tblGrid>
                <a:gridCol w="1210650"/>
                <a:gridCol w="1210650"/>
              </a:tblGrid>
              <a:tr h="490775">
                <a:tc>
                  <a:txBody>
                    <a:bodyPr/>
                    <a:lstStyle/>
                    <a:p>
                      <a:pPr indent="0" lvl="0" marL="0" rtl="0" algn="ctr">
                        <a:lnSpc>
                          <a:spcPct val="115000"/>
                        </a:lnSpc>
                        <a:spcBef>
                          <a:spcPts val="0"/>
                        </a:spcBef>
                        <a:spcAft>
                          <a:spcPts val="0"/>
                        </a:spcAft>
                        <a:buNone/>
                      </a:pPr>
                      <a:r>
                        <a:rPr b="1" lang="en" sz="1250">
                          <a:highlight>
                            <a:srgbClr val="FFFFFF"/>
                          </a:highlight>
                        </a:rPr>
                        <a:t>Accuracy</a:t>
                      </a:r>
                      <a:endParaRPr b="1" sz="1250">
                        <a:highlight>
                          <a:srgbClr val="FFFFFF"/>
                        </a:highlight>
                      </a:endParaRPr>
                    </a:p>
                    <a:p>
                      <a:pPr indent="0" lvl="0" marL="0" rtl="0" algn="ctr">
                        <a:spcBef>
                          <a:spcPts val="0"/>
                        </a:spcBef>
                        <a:spcAft>
                          <a:spcPts val="0"/>
                        </a:spcAft>
                        <a:buNone/>
                      </a:pPr>
                      <a:r>
                        <a:t/>
                      </a:r>
                      <a:endParaRPr b="1" sz="1600"/>
                    </a:p>
                  </a:txBody>
                  <a:tcPr marT="91425" marB="91425" marR="91425" marL="91425"/>
                </a:tc>
                <a:tc>
                  <a:txBody>
                    <a:bodyPr/>
                    <a:lstStyle/>
                    <a:p>
                      <a:pPr indent="0" lvl="0" marL="0" rtl="0" algn="ctr">
                        <a:spcBef>
                          <a:spcPts val="0"/>
                        </a:spcBef>
                        <a:spcAft>
                          <a:spcPts val="0"/>
                        </a:spcAft>
                        <a:buNone/>
                      </a:pPr>
                      <a:r>
                        <a:rPr b="1" lang="en" sz="1500"/>
                        <a:t>0.96</a:t>
                      </a:r>
                      <a:endParaRPr b="1" sz="1500"/>
                    </a:p>
                  </a:txBody>
                  <a:tcPr marT="91425" marB="91425" marR="91425" marL="91425"/>
                </a:tc>
              </a:tr>
              <a:tr h="490775">
                <a:tc>
                  <a:txBody>
                    <a:bodyPr/>
                    <a:lstStyle/>
                    <a:p>
                      <a:pPr indent="0" lvl="0" marL="0" rtl="0" algn="ctr">
                        <a:lnSpc>
                          <a:spcPct val="115000"/>
                        </a:lnSpc>
                        <a:spcBef>
                          <a:spcPts val="0"/>
                        </a:spcBef>
                        <a:spcAft>
                          <a:spcPts val="0"/>
                        </a:spcAft>
                        <a:buNone/>
                      </a:pPr>
                      <a:r>
                        <a:rPr b="1" lang="en" sz="1250">
                          <a:highlight>
                            <a:srgbClr val="FFFFFF"/>
                          </a:highlight>
                        </a:rPr>
                        <a:t>Precision</a:t>
                      </a:r>
                      <a:endParaRPr b="1" sz="1250">
                        <a:highlight>
                          <a:srgbClr val="FFFFFF"/>
                        </a:highlight>
                      </a:endParaRPr>
                    </a:p>
                    <a:p>
                      <a:pPr indent="0" lvl="0" marL="0" rtl="0" algn="ctr">
                        <a:spcBef>
                          <a:spcPts val="0"/>
                        </a:spcBef>
                        <a:spcAft>
                          <a:spcPts val="0"/>
                        </a:spcAft>
                        <a:buNone/>
                      </a:pPr>
                      <a:r>
                        <a:t/>
                      </a:r>
                      <a:endParaRPr b="1" sz="1600"/>
                    </a:p>
                  </a:txBody>
                  <a:tcPr marT="91425" marB="91425" marR="91425" marL="91425"/>
                </a:tc>
                <a:tc>
                  <a:txBody>
                    <a:bodyPr/>
                    <a:lstStyle/>
                    <a:p>
                      <a:pPr indent="0" lvl="0" marL="0" rtl="0" algn="ctr">
                        <a:spcBef>
                          <a:spcPts val="0"/>
                        </a:spcBef>
                        <a:spcAft>
                          <a:spcPts val="0"/>
                        </a:spcAft>
                        <a:buNone/>
                      </a:pPr>
                      <a:r>
                        <a:rPr b="1" lang="en" sz="1500"/>
                        <a:t>1.0</a:t>
                      </a:r>
                      <a:endParaRPr b="1" sz="1500"/>
                    </a:p>
                  </a:txBody>
                  <a:tcPr marT="91425" marB="91425" marR="91425" marL="91425"/>
                </a:tc>
              </a:tr>
              <a:tr h="490775">
                <a:tc>
                  <a:txBody>
                    <a:bodyPr/>
                    <a:lstStyle/>
                    <a:p>
                      <a:pPr indent="0" lvl="0" marL="0" rtl="0" algn="ctr">
                        <a:lnSpc>
                          <a:spcPct val="115000"/>
                        </a:lnSpc>
                        <a:spcBef>
                          <a:spcPts val="0"/>
                        </a:spcBef>
                        <a:spcAft>
                          <a:spcPts val="0"/>
                        </a:spcAft>
                        <a:buNone/>
                      </a:pPr>
                      <a:r>
                        <a:rPr b="1" lang="en" sz="1250">
                          <a:highlight>
                            <a:srgbClr val="FFFFFF"/>
                          </a:highlight>
                        </a:rPr>
                        <a:t>Recall</a:t>
                      </a:r>
                      <a:endParaRPr b="1" sz="1250">
                        <a:highlight>
                          <a:srgbClr val="FFFFFF"/>
                        </a:highlight>
                      </a:endParaRPr>
                    </a:p>
                    <a:p>
                      <a:pPr indent="0" lvl="0" marL="0" rtl="0" algn="ctr">
                        <a:spcBef>
                          <a:spcPts val="0"/>
                        </a:spcBef>
                        <a:spcAft>
                          <a:spcPts val="0"/>
                        </a:spcAft>
                        <a:buNone/>
                      </a:pPr>
                      <a:r>
                        <a:t/>
                      </a:r>
                      <a:endParaRPr b="1" sz="1600"/>
                    </a:p>
                  </a:txBody>
                  <a:tcPr marT="91425" marB="91425" marR="91425" marL="91425"/>
                </a:tc>
                <a:tc>
                  <a:txBody>
                    <a:bodyPr/>
                    <a:lstStyle/>
                    <a:p>
                      <a:pPr indent="0" lvl="0" marL="0" rtl="0" algn="ctr">
                        <a:spcBef>
                          <a:spcPts val="0"/>
                        </a:spcBef>
                        <a:spcAft>
                          <a:spcPts val="0"/>
                        </a:spcAft>
                        <a:buNone/>
                      </a:pPr>
                      <a:r>
                        <a:rPr b="1" lang="en" sz="1500"/>
                        <a:t>0.96</a:t>
                      </a:r>
                      <a:endParaRPr b="1" sz="1500"/>
                    </a:p>
                  </a:txBody>
                  <a:tcPr marT="91425" marB="91425" marR="91425" marL="91425"/>
                </a:tc>
              </a:tr>
              <a:tr h="490775">
                <a:tc>
                  <a:txBody>
                    <a:bodyPr/>
                    <a:lstStyle/>
                    <a:p>
                      <a:pPr indent="0" lvl="0" marL="0" rtl="0" algn="ctr">
                        <a:lnSpc>
                          <a:spcPct val="115000"/>
                        </a:lnSpc>
                        <a:spcBef>
                          <a:spcPts val="0"/>
                        </a:spcBef>
                        <a:spcAft>
                          <a:spcPts val="0"/>
                        </a:spcAft>
                        <a:buNone/>
                      </a:pPr>
                      <a:r>
                        <a:rPr b="1" lang="en" sz="1250">
                          <a:highlight>
                            <a:srgbClr val="FFFFFF"/>
                          </a:highlight>
                        </a:rPr>
                        <a:t>F1-score</a:t>
                      </a:r>
                      <a:endParaRPr b="1" sz="1250">
                        <a:highlight>
                          <a:srgbClr val="FFFFFF"/>
                        </a:highlight>
                      </a:endParaRPr>
                    </a:p>
                    <a:p>
                      <a:pPr indent="0" lvl="0" marL="0" rtl="0" algn="ctr">
                        <a:spcBef>
                          <a:spcPts val="0"/>
                        </a:spcBef>
                        <a:spcAft>
                          <a:spcPts val="0"/>
                        </a:spcAft>
                        <a:buNone/>
                      </a:pPr>
                      <a:r>
                        <a:t/>
                      </a:r>
                      <a:endParaRPr b="1" sz="1600"/>
                    </a:p>
                  </a:txBody>
                  <a:tcPr marT="91425" marB="91425" marR="91425" marL="91425"/>
                </a:tc>
                <a:tc>
                  <a:txBody>
                    <a:bodyPr/>
                    <a:lstStyle/>
                    <a:p>
                      <a:pPr indent="0" lvl="0" marL="0" rtl="0" algn="ctr">
                        <a:spcBef>
                          <a:spcPts val="0"/>
                        </a:spcBef>
                        <a:spcAft>
                          <a:spcPts val="0"/>
                        </a:spcAft>
                        <a:buNone/>
                      </a:pPr>
                      <a:r>
                        <a:rPr b="1" lang="en" sz="1500"/>
                        <a:t>0.98</a:t>
                      </a:r>
                      <a:endParaRPr b="1" sz="1500"/>
                    </a:p>
                  </a:txBody>
                  <a:tcPr marT="91425" marB="91425" marR="91425" marL="91425"/>
                </a:tc>
              </a:tr>
              <a:tr h="490775">
                <a:tc>
                  <a:txBody>
                    <a:bodyPr/>
                    <a:lstStyle/>
                    <a:p>
                      <a:pPr indent="0" lvl="0" marL="0" rtl="0" algn="ctr">
                        <a:lnSpc>
                          <a:spcPct val="115000"/>
                        </a:lnSpc>
                        <a:spcBef>
                          <a:spcPts val="0"/>
                        </a:spcBef>
                        <a:spcAft>
                          <a:spcPts val="0"/>
                        </a:spcAft>
                        <a:buNone/>
                      </a:pPr>
                      <a:r>
                        <a:rPr b="1" lang="en" sz="1250">
                          <a:highlight>
                            <a:srgbClr val="FFFFFF"/>
                          </a:highlight>
                        </a:rPr>
                        <a:t>ROC Score </a:t>
                      </a:r>
                      <a:endParaRPr b="1" sz="1250">
                        <a:highlight>
                          <a:srgbClr val="FFFFFF"/>
                        </a:highlight>
                      </a:endParaRPr>
                    </a:p>
                    <a:p>
                      <a:pPr indent="0" lvl="0" marL="0" rtl="0" algn="ctr">
                        <a:spcBef>
                          <a:spcPts val="0"/>
                        </a:spcBef>
                        <a:spcAft>
                          <a:spcPts val="0"/>
                        </a:spcAft>
                        <a:buNone/>
                      </a:pPr>
                      <a:r>
                        <a:t/>
                      </a:r>
                      <a:endParaRPr b="1" sz="1600"/>
                    </a:p>
                  </a:txBody>
                  <a:tcPr marT="91425" marB="91425" marR="91425" marL="91425"/>
                </a:tc>
                <a:tc>
                  <a:txBody>
                    <a:bodyPr/>
                    <a:lstStyle/>
                    <a:p>
                      <a:pPr indent="0" lvl="0" marL="0" rtl="0" algn="ctr">
                        <a:spcBef>
                          <a:spcPts val="0"/>
                        </a:spcBef>
                        <a:spcAft>
                          <a:spcPts val="0"/>
                        </a:spcAft>
                        <a:buNone/>
                      </a:pPr>
                      <a:r>
                        <a:rPr b="1" lang="en" sz="1500"/>
                        <a:t>0.99</a:t>
                      </a:r>
                      <a:endParaRPr b="1" sz="1500"/>
                    </a:p>
                  </a:txBody>
                  <a:tcPr marT="91425" marB="91425" marR="91425" marL="91425"/>
                </a:tc>
              </a:tr>
            </a:tbl>
          </a:graphicData>
        </a:graphic>
      </p:graphicFrame>
      <p:sp>
        <p:nvSpPr>
          <p:cNvPr id="167" name="Google Shape;167;p24"/>
          <p:cNvSpPr txBox="1"/>
          <p:nvPr/>
        </p:nvSpPr>
        <p:spPr>
          <a:xfrm>
            <a:off x="750300" y="1401875"/>
            <a:ext cx="3662700" cy="447900"/>
          </a:xfrm>
          <a:prstGeom prst="rect">
            <a:avLst/>
          </a:prstGeom>
          <a:noFill/>
          <a:ln>
            <a:noFill/>
          </a:ln>
        </p:spPr>
        <p:txBody>
          <a:bodyPr anchorCtr="0" anchor="t" bIns="91425" lIns="91425" spcFirstLastPara="1" rIns="91425" wrap="square" tIns="91425">
            <a:spAutoFit/>
          </a:bodyPr>
          <a:lstStyle/>
          <a:p>
            <a:pPr indent="0" lvl="0" marL="0" rtl="0" algn="just">
              <a:lnSpc>
                <a:spcPct val="95000"/>
              </a:lnSpc>
              <a:spcBef>
                <a:spcPts val="0"/>
              </a:spcBef>
              <a:spcAft>
                <a:spcPts val="600"/>
              </a:spcAft>
              <a:buNone/>
            </a:pPr>
            <a:r>
              <a:rPr b="1" lang="en" sz="1800">
                <a:latin typeface="Times New Roman"/>
                <a:ea typeface="Times New Roman"/>
                <a:cs typeface="Times New Roman"/>
                <a:sym typeface="Times New Roman"/>
              </a:rPr>
              <a:t>Multinomial Naive Bayes </a:t>
            </a:r>
            <a:endParaRPr sz="2200">
              <a:latin typeface="Lato"/>
              <a:ea typeface="Lato"/>
              <a:cs typeface="Lato"/>
              <a:sym typeface="Lato"/>
            </a:endParaRPr>
          </a:p>
        </p:txBody>
      </p:sp>
      <p:pic>
        <p:nvPicPr>
          <p:cNvPr id="168" name="Google Shape;168;p24"/>
          <p:cNvPicPr preferRelativeResize="0"/>
          <p:nvPr/>
        </p:nvPicPr>
        <p:blipFill>
          <a:blip r:embed="rId3">
            <a:alphaModFix/>
          </a:blip>
          <a:stretch>
            <a:fillRect/>
          </a:stretch>
        </p:blipFill>
        <p:spPr>
          <a:xfrm>
            <a:off x="567075" y="1820375"/>
            <a:ext cx="3914479" cy="2686976"/>
          </a:xfrm>
          <a:prstGeom prst="rect">
            <a:avLst/>
          </a:prstGeom>
          <a:noFill/>
          <a:ln>
            <a:noFill/>
          </a:ln>
        </p:spPr>
      </p:pic>
      <p:sp>
        <p:nvSpPr>
          <p:cNvPr id="169" name="Google Shape;169;p24"/>
          <p:cNvSpPr txBox="1"/>
          <p:nvPr>
            <p:ph type="title"/>
          </p:nvPr>
        </p:nvSpPr>
        <p:spPr>
          <a:xfrm>
            <a:off x="6585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Summary Continued….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graphicFrame>
        <p:nvGraphicFramePr>
          <p:cNvPr id="174" name="Google Shape;174;p25"/>
          <p:cNvGraphicFramePr/>
          <p:nvPr/>
        </p:nvGraphicFramePr>
        <p:xfrm>
          <a:off x="5176750" y="1318643"/>
          <a:ext cx="3000000" cy="3000000"/>
        </p:xfrm>
        <a:graphic>
          <a:graphicData uri="http://schemas.openxmlformats.org/drawingml/2006/table">
            <a:tbl>
              <a:tblPr>
                <a:noFill/>
                <a:tableStyleId>{4E6B729B-172C-4838-AA8B-A13CA4BA6284}</a:tableStyleId>
              </a:tblPr>
              <a:tblGrid>
                <a:gridCol w="1210650"/>
                <a:gridCol w="1210650"/>
              </a:tblGrid>
              <a:tr h="490775">
                <a:tc>
                  <a:txBody>
                    <a:bodyPr/>
                    <a:lstStyle/>
                    <a:p>
                      <a:pPr indent="0" lvl="0" marL="0" rtl="0" algn="ctr">
                        <a:lnSpc>
                          <a:spcPct val="115000"/>
                        </a:lnSpc>
                        <a:spcBef>
                          <a:spcPts val="0"/>
                        </a:spcBef>
                        <a:spcAft>
                          <a:spcPts val="0"/>
                        </a:spcAft>
                        <a:buNone/>
                      </a:pPr>
                      <a:r>
                        <a:rPr b="1" lang="en" sz="1250">
                          <a:highlight>
                            <a:srgbClr val="FFFFFF"/>
                          </a:highlight>
                        </a:rPr>
                        <a:t>Accuracy</a:t>
                      </a:r>
                      <a:endParaRPr b="1" sz="1250">
                        <a:highlight>
                          <a:srgbClr val="FFFFFF"/>
                        </a:highlight>
                      </a:endParaRPr>
                    </a:p>
                    <a:p>
                      <a:pPr indent="0" lvl="0" marL="0" rtl="0" algn="ctr">
                        <a:spcBef>
                          <a:spcPts val="0"/>
                        </a:spcBef>
                        <a:spcAft>
                          <a:spcPts val="0"/>
                        </a:spcAft>
                        <a:buNone/>
                      </a:pPr>
                      <a:r>
                        <a:t/>
                      </a:r>
                      <a:endParaRPr b="1" sz="1600"/>
                    </a:p>
                  </a:txBody>
                  <a:tcPr marT="91425" marB="91425" marR="91425" marL="91425"/>
                </a:tc>
                <a:tc>
                  <a:txBody>
                    <a:bodyPr/>
                    <a:lstStyle/>
                    <a:p>
                      <a:pPr indent="0" lvl="0" marL="0" rtl="0" algn="ctr">
                        <a:spcBef>
                          <a:spcPts val="0"/>
                        </a:spcBef>
                        <a:spcAft>
                          <a:spcPts val="0"/>
                        </a:spcAft>
                        <a:buNone/>
                      </a:pPr>
                      <a:r>
                        <a:rPr b="1" lang="en" sz="1500"/>
                        <a:t>0.97</a:t>
                      </a:r>
                      <a:endParaRPr b="1" sz="1500"/>
                    </a:p>
                  </a:txBody>
                  <a:tcPr marT="91425" marB="91425" marR="91425" marL="91425"/>
                </a:tc>
              </a:tr>
              <a:tr h="490775">
                <a:tc>
                  <a:txBody>
                    <a:bodyPr/>
                    <a:lstStyle/>
                    <a:p>
                      <a:pPr indent="0" lvl="0" marL="0" rtl="0" algn="ctr">
                        <a:lnSpc>
                          <a:spcPct val="115000"/>
                        </a:lnSpc>
                        <a:spcBef>
                          <a:spcPts val="0"/>
                        </a:spcBef>
                        <a:spcAft>
                          <a:spcPts val="0"/>
                        </a:spcAft>
                        <a:buNone/>
                      </a:pPr>
                      <a:r>
                        <a:rPr b="1" lang="en" sz="1250">
                          <a:highlight>
                            <a:srgbClr val="FFFFFF"/>
                          </a:highlight>
                        </a:rPr>
                        <a:t>P</a:t>
                      </a:r>
                      <a:r>
                        <a:rPr b="1" lang="en" sz="1250">
                          <a:highlight>
                            <a:srgbClr val="FFFFFF"/>
                          </a:highlight>
                        </a:rPr>
                        <a:t>recision</a:t>
                      </a:r>
                      <a:endParaRPr b="1" sz="1250">
                        <a:highlight>
                          <a:srgbClr val="FFFFFF"/>
                        </a:highlight>
                      </a:endParaRPr>
                    </a:p>
                    <a:p>
                      <a:pPr indent="0" lvl="0" marL="0" rtl="0" algn="ctr">
                        <a:spcBef>
                          <a:spcPts val="0"/>
                        </a:spcBef>
                        <a:spcAft>
                          <a:spcPts val="0"/>
                        </a:spcAft>
                        <a:buNone/>
                      </a:pPr>
                      <a:r>
                        <a:t/>
                      </a:r>
                      <a:endParaRPr b="1" sz="1600"/>
                    </a:p>
                  </a:txBody>
                  <a:tcPr marT="91425" marB="91425" marR="91425" marL="91425"/>
                </a:tc>
                <a:tc>
                  <a:txBody>
                    <a:bodyPr/>
                    <a:lstStyle/>
                    <a:p>
                      <a:pPr indent="0" lvl="0" marL="0" rtl="0" algn="ctr">
                        <a:spcBef>
                          <a:spcPts val="0"/>
                        </a:spcBef>
                        <a:spcAft>
                          <a:spcPts val="0"/>
                        </a:spcAft>
                        <a:buNone/>
                      </a:pPr>
                      <a:r>
                        <a:rPr b="1" lang="en" sz="1500"/>
                        <a:t>1.0</a:t>
                      </a:r>
                      <a:endParaRPr b="1" sz="1500"/>
                    </a:p>
                  </a:txBody>
                  <a:tcPr marT="91425" marB="91425" marR="91425" marL="91425"/>
                </a:tc>
              </a:tr>
              <a:tr h="490775">
                <a:tc>
                  <a:txBody>
                    <a:bodyPr/>
                    <a:lstStyle/>
                    <a:p>
                      <a:pPr indent="0" lvl="0" marL="0" rtl="0" algn="ctr">
                        <a:lnSpc>
                          <a:spcPct val="115000"/>
                        </a:lnSpc>
                        <a:spcBef>
                          <a:spcPts val="0"/>
                        </a:spcBef>
                        <a:spcAft>
                          <a:spcPts val="0"/>
                        </a:spcAft>
                        <a:buNone/>
                      </a:pPr>
                      <a:r>
                        <a:rPr b="1" lang="en" sz="1250">
                          <a:highlight>
                            <a:srgbClr val="FFFFFF"/>
                          </a:highlight>
                        </a:rPr>
                        <a:t>R</a:t>
                      </a:r>
                      <a:r>
                        <a:rPr b="1" lang="en" sz="1250">
                          <a:highlight>
                            <a:srgbClr val="FFFFFF"/>
                          </a:highlight>
                        </a:rPr>
                        <a:t>ecall</a:t>
                      </a:r>
                      <a:endParaRPr b="1" sz="1250">
                        <a:highlight>
                          <a:srgbClr val="FFFFFF"/>
                        </a:highlight>
                      </a:endParaRPr>
                    </a:p>
                    <a:p>
                      <a:pPr indent="0" lvl="0" marL="0" rtl="0" algn="ctr">
                        <a:spcBef>
                          <a:spcPts val="0"/>
                        </a:spcBef>
                        <a:spcAft>
                          <a:spcPts val="0"/>
                        </a:spcAft>
                        <a:buNone/>
                      </a:pPr>
                      <a:r>
                        <a:t/>
                      </a:r>
                      <a:endParaRPr b="1" sz="1600"/>
                    </a:p>
                  </a:txBody>
                  <a:tcPr marT="91425" marB="91425" marR="91425" marL="91425"/>
                </a:tc>
                <a:tc>
                  <a:txBody>
                    <a:bodyPr/>
                    <a:lstStyle/>
                    <a:p>
                      <a:pPr indent="0" lvl="0" marL="0" rtl="0" algn="ctr">
                        <a:spcBef>
                          <a:spcPts val="0"/>
                        </a:spcBef>
                        <a:spcAft>
                          <a:spcPts val="0"/>
                        </a:spcAft>
                        <a:buNone/>
                      </a:pPr>
                      <a:r>
                        <a:rPr b="1" lang="en" sz="1500"/>
                        <a:t>0.97</a:t>
                      </a:r>
                      <a:endParaRPr b="1" sz="1500"/>
                    </a:p>
                  </a:txBody>
                  <a:tcPr marT="91425" marB="91425" marR="91425" marL="91425"/>
                </a:tc>
              </a:tr>
              <a:tr h="490775">
                <a:tc>
                  <a:txBody>
                    <a:bodyPr/>
                    <a:lstStyle/>
                    <a:p>
                      <a:pPr indent="0" lvl="0" marL="0" rtl="0" algn="ctr">
                        <a:lnSpc>
                          <a:spcPct val="115000"/>
                        </a:lnSpc>
                        <a:spcBef>
                          <a:spcPts val="0"/>
                        </a:spcBef>
                        <a:spcAft>
                          <a:spcPts val="0"/>
                        </a:spcAft>
                        <a:buNone/>
                      </a:pPr>
                      <a:r>
                        <a:rPr b="1" lang="en" sz="1250">
                          <a:highlight>
                            <a:srgbClr val="FFFFFF"/>
                          </a:highlight>
                        </a:rPr>
                        <a:t>F</a:t>
                      </a:r>
                      <a:r>
                        <a:rPr b="1" lang="en" sz="1250">
                          <a:highlight>
                            <a:srgbClr val="FFFFFF"/>
                          </a:highlight>
                        </a:rPr>
                        <a:t>1-score</a:t>
                      </a:r>
                      <a:endParaRPr b="1" sz="1250">
                        <a:highlight>
                          <a:srgbClr val="FFFFFF"/>
                        </a:highlight>
                      </a:endParaRPr>
                    </a:p>
                    <a:p>
                      <a:pPr indent="0" lvl="0" marL="0" rtl="0" algn="ctr">
                        <a:spcBef>
                          <a:spcPts val="0"/>
                        </a:spcBef>
                        <a:spcAft>
                          <a:spcPts val="0"/>
                        </a:spcAft>
                        <a:buNone/>
                      </a:pPr>
                      <a:r>
                        <a:t/>
                      </a:r>
                      <a:endParaRPr b="1" sz="1600"/>
                    </a:p>
                  </a:txBody>
                  <a:tcPr marT="91425" marB="91425" marR="91425" marL="91425"/>
                </a:tc>
                <a:tc>
                  <a:txBody>
                    <a:bodyPr/>
                    <a:lstStyle/>
                    <a:p>
                      <a:pPr indent="0" lvl="0" marL="0" rtl="0" algn="ctr">
                        <a:spcBef>
                          <a:spcPts val="0"/>
                        </a:spcBef>
                        <a:spcAft>
                          <a:spcPts val="0"/>
                        </a:spcAft>
                        <a:buNone/>
                      </a:pPr>
                      <a:r>
                        <a:rPr b="1" lang="en" sz="1500"/>
                        <a:t>0.98</a:t>
                      </a:r>
                      <a:endParaRPr b="1" sz="1500"/>
                    </a:p>
                  </a:txBody>
                  <a:tcPr marT="91425" marB="91425" marR="91425" marL="91425"/>
                </a:tc>
              </a:tr>
              <a:tr h="490775">
                <a:tc>
                  <a:txBody>
                    <a:bodyPr/>
                    <a:lstStyle/>
                    <a:p>
                      <a:pPr indent="0" lvl="0" marL="0" rtl="0" algn="ctr">
                        <a:lnSpc>
                          <a:spcPct val="115000"/>
                        </a:lnSpc>
                        <a:spcBef>
                          <a:spcPts val="0"/>
                        </a:spcBef>
                        <a:spcAft>
                          <a:spcPts val="0"/>
                        </a:spcAft>
                        <a:buNone/>
                      </a:pPr>
                      <a:r>
                        <a:rPr b="1" lang="en" sz="1250">
                          <a:highlight>
                            <a:srgbClr val="FFFFFF"/>
                          </a:highlight>
                        </a:rPr>
                        <a:t>ROC Score</a:t>
                      </a:r>
                      <a:endParaRPr b="1" sz="1250">
                        <a:highlight>
                          <a:srgbClr val="FFFFFF"/>
                        </a:highlight>
                      </a:endParaRPr>
                    </a:p>
                    <a:p>
                      <a:pPr indent="0" lvl="0" marL="0" rtl="0" algn="ctr">
                        <a:spcBef>
                          <a:spcPts val="0"/>
                        </a:spcBef>
                        <a:spcAft>
                          <a:spcPts val="0"/>
                        </a:spcAft>
                        <a:buNone/>
                      </a:pPr>
                      <a:r>
                        <a:t/>
                      </a:r>
                      <a:endParaRPr b="1" sz="1600"/>
                    </a:p>
                  </a:txBody>
                  <a:tcPr marT="91425" marB="91425" marR="91425" marL="91425"/>
                </a:tc>
                <a:tc>
                  <a:txBody>
                    <a:bodyPr/>
                    <a:lstStyle/>
                    <a:p>
                      <a:pPr indent="0" lvl="0" marL="0" rtl="0" algn="ctr">
                        <a:spcBef>
                          <a:spcPts val="0"/>
                        </a:spcBef>
                        <a:spcAft>
                          <a:spcPts val="0"/>
                        </a:spcAft>
                        <a:buNone/>
                      </a:pPr>
                      <a:r>
                        <a:rPr b="1" lang="en" sz="1500"/>
                        <a:t>1.0</a:t>
                      </a:r>
                      <a:endParaRPr b="1" sz="1500"/>
                    </a:p>
                  </a:txBody>
                  <a:tcPr marT="91425" marB="91425" marR="91425" marL="91425"/>
                </a:tc>
              </a:tr>
            </a:tbl>
          </a:graphicData>
        </a:graphic>
      </p:graphicFrame>
      <p:sp>
        <p:nvSpPr>
          <p:cNvPr id="175" name="Google Shape;175;p25"/>
          <p:cNvSpPr txBox="1"/>
          <p:nvPr/>
        </p:nvSpPr>
        <p:spPr>
          <a:xfrm>
            <a:off x="770050" y="1401875"/>
            <a:ext cx="2527200" cy="477000"/>
          </a:xfrm>
          <a:prstGeom prst="rect">
            <a:avLst/>
          </a:prstGeom>
          <a:noFill/>
          <a:ln>
            <a:noFill/>
          </a:ln>
        </p:spPr>
        <p:txBody>
          <a:bodyPr anchorCtr="0" anchor="t" bIns="91425" lIns="91425" spcFirstLastPara="1" rIns="91425" wrap="square" tIns="91425">
            <a:spAutoFit/>
          </a:bodyPr>
          <a:lstStyle/>
          <a:p>
            <a:pPr indent="0" lvl="0" marL="0" rtl="0" algn="just">
              <a:lnSpc>
                <a:spcPct val="95000"/>
              </a:lnSpc>
              <a:spcBef>
                <a:spcPts val="0"/>
              </a:spcBef>
              <a:spcAft>
                <a:spcPts val="600"/>
              </a:spcAft>
              <a:buNone/>
            </a:pPr>
            <a:r>
              <a:rPr b="1" lang="en" sz="2000">
                <a:latin typeface="Times New Roman"/>
                <a:ea typeface="Times New Roman"/>
                <a:cs typeface="Times New Roman"/>
                <a:sym typeface="Times New Roman"/>
              </a:rPr>
              <a:t>SVC</a:t>
            </a:r>
            <a:endParaRPr sz="2400">
              <a:latin typeface="Lato"/>
              <a:ea typeface="Lato"/>
              <a:cs typeface="Lato"/>
              <a:sym typeface="Lato"/>
            </a:endParaRPr>
          </a:p>
        </p:txBody>
      </p:sp>
      <p:pic>
        <p:nvPicPr>
          <p:cNvPr id="176" name="Google Shape;176;p25"/>
          <p:cNvPicPr preferRelativeResize="0"/>
          <p:nvPr/>
        </p:nvPicPr>
        <p:blipFill>
          <a:blip r:embed="rId3">
            <a:alphaModFix/>
          </a:blip>
          <a:stretch>
            <a:fillRect/>
          </a:stretch>
        </p:blipFill>
        <p:spPr>
          <a:xfrm>
            <a:off x="349850" y="2155825"/>
            <a:ext cx="4020686" cy="2657575"/>
          </a:xfrm>
          <a:prstGeom prst="rect">
            <a:avLst/>
          </a:prstGeom>
          <a:noFill/>
          <a:ln>
            <a:noFill/>
          </a:ln>
        </p:spPr>
      </p:pic>
      <p:sp>
        <p:nvSpPr>
          <p:cNvPr id="177" name="Google Shape;177;p25"/>
          <p:cNvSpPr txBox="1"/>
          <p:nvPr>
            <p:ph type="title"/>
          </p:nvPr>
        </p:nvSpPr>
        <p:spPr>
          <a:xfrm>
            <a:off x="6585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Summary Continued….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graphicFrame>
        <p:nvGraphicFramePr>
          <p:cNvPr id="182" name="Google Shape;182;p26"/>
          <p:cNvGraphicFramePr/>
          <p:nvPr/>
        </p:nvGraphicFramePr>
        <p:xfrm>
          <a:off x="5176750" y="1318643"/>
          <a:ext cx="3000000" cy="3000000"/>
        </p:xfrm>
        <a:graphic>
          <a:graphicData uri="http://schemas.openxmlformats.org/drawingml/2006/table">
            <a:tbl>
              <a:tblPr>
                <a:noFill/>
                <a:tableStyleId>{4E6B729B-172C-4838-AA8B-A13CA4BA6284}</a:tableStyleId>
              </a:tblPr>
              <a:tblGrid>
                <a:gridCol w="1210650"/>
                <a:gridCol w="1210650"/>
              </a:tblGrid>
              <a:tr h="490775">
                <a:tc>
                  <a:txBody>
                    <a:bodyPr/>
                    <a:lstStyle/>
                    <a:p>
                      <a:pPr indent="0" lvl="0" marL="0" rtl="0" algn="ctr">
                        <a:lnSpc>
                          <a:spcPct val="115000"/>
                        </a:lnSpc>
                        <a:spcBef>
                          <a:spcPts val="0"/>
                        </a:spcBef>
                        <a:spcAft>
                          <a:spcPts val="0"/>
                        </a:spcAft>
                        <a:buNone/>
                      </a:pPr>
                      <a:r>
                        <a:rPr b="1" lang="en" sz="1250">
                          <a:highlight>
                            <a:srgbClr val="FFFFFF"/>
                          </a:highlight>
                        </a:rPr>
                        <a:t>Accuracy</a:t>
                      </a:r>
                      <a:endParaRPr b="1" sz="1250">
                        <a:highlight>
                          <a:srgbClr val="FFFFFF"/>
                        </a:highlight>
                      </a:endParaRPr>
                    </a:p>
                    <a:p>
                      <a:pPr indent="0" lvl="0" marL="0" rtl="0" algn="ctr">
                        <a:spcBef>
                          <a:spcPts val="0"/>
                        </a:spcBef>
                        <a:spcAft>
                          <a:spcPts val="0"/>
                        </a:spcAft>
                        <a:buNone/>
                      </a:pPr>
                      <a:r>
                        <a:t/>
                      </a:r>
                      <a:endParaRPr b="1" sz="1600"/>
                    </a:p>
                  </a:txBody>
                  <a:tcPr marT="91425" marB="91425" marR="91425" marL="91425"/>
                </a:tc>
                <a:tc>
                  <a:txBody>
                    <a:bodyPr/>
                    <a:lstStyle/>
                    <a:p>
                      <a:pPr indent="0" lvl="0" marL="0" rtl="0" algn="ctr">
                        <a:spcBef>
                          <a:spcPts val="0"/>
                        </a:spcBef>
                        <a:spcAft>
                          <a:spcPts val="0"/>
                        </a:spcAft>
                        <a:buNone/>
                      </a:pPr>
                      <a:r>
                        <a:rPr b="1" lang="en" sz="1500"/>
                        <a:t>0.97</a:t>
                      </a:r>
                      <a:endParaRPr b="1" sz="1500"/>
                    </a:p>
                  </a:txBody>
                  <a:tcPr marT="91425" marB="91425" marR="91425" marL="91425"/>
                </a:tc>
              </a:tr>
              <a:tr h="490775">
                <a:tc>
                  <a:txBody>
                    <a:bodyPr/>
                    <a:lstStyle/>
                    <a:p>
                      <a:pPr indent="0" lvl="0" marL="0" rtl="0" algn="ctr">
                        <a:lnSpc>
                          <a:spcPct val="115000"/>
                        </a:lnSpc>
                        <a:spcBef>
                          <a:spcPts val="0"/>
                        </a:spcBef>
                        <a:spcAft>
                          <a:spcPts val="0"/>
                        </a:spcAft>
                        <a:buNone/>
                      </a:pPr>
                      <a:r>
                        <a:rPr b="1" lang="en" sz="1250">
                          <a:highlight>
                            <a:srgbClr val="FFFFFF"/>
                          </a:highlight>
                        </a:rPr>
                        <a:t>P</a:t>
                      </a:r>
                      <a:r>
                        <a:rPr b="1" lang="en" sz="1250">
                          <a:highlight>
                            <a:srgbClr val="FFFFFF"/>
                          </a:highlight>
                        </a:rPr>
                        <a:t>recision</a:t>
                      </a:r>
                      <a:endParaRPr b="1" sz="1250">
                        <a:highlight>
                          <a:srgbClr val="FFFFFF"/>
                        </a:highlight>
                      </a:endParaRPr>
                    </a:p>
                    <a:p>
                      <a:pPr indent="0" lvl="0" marL="0" rtl="0" algn="ctr">
                        <a:spcBef>
                          <a:spcPts val="0"/>
                        </a:spcBef>
                        <a:spcAft>
                          <a:spcPts val="0"/>
                        </a:spcAft>
                        <a:buNone/>
                      </a:pPr>
                      <a:r>
                        <a:t/>
                      </a:r>
                      <a:endParaRPr b="1" sz="1600"/>
                    </a:p>
                  </a:txBody>
                  <a:tcPr marT="91425" marB="91425" marR="91425" marL="91425"/>
                </a:tc>
                <a:tc>
                  <a:txBody>
                    <a:bodyPr/>
                    <a:lstStyle/>
                    <a:p>
                      <a:pPr indent="0" lvl="0" marL="0" rtl="0" algn="ctr">
                        <a:spcBef>
                          <a:spcPts val="0"/>
                        </a:spcBef>
                        <a:spcAft>
                          <a:spcPts val="0"/>
                        </a:spcAft>
                        <a:buNone/>
                      </a:pPr>
                      <a:r>
                        <a:rPr b="1" lang="en" sz="1500"/>
                        <a:t>1.0</a:t>
                      </a:r>
                      <a:endParaRPr b="1" sz="1500"/>
                    </a:p>
                  </a:txBody>
                  <a:tcPr marT="91425" marB="91425" marR="91425" marL="91425"/>
                </a:tc>
              </a:tr>
              <a:tr h="490775">
                <a:tc>
                  <a:txBody>
                    <a:bodyPr/>
                    <a:lstStyle/>
                    <a:p>
                      <a:pPr indent="0" lvl="0" marL="0" rtl="0" algn="ctr">
                        <a:lnSpc>
                          <a:spcPct val="115000"/>
                        </a:lnSpc>
                        <a:spcBef>
                          <a:spcPts val="0"/>
                        </a:spcBef>
                        <a:spcAft>
                          <a:spcPts val="0"/>
                        </a:spcAft>
                        <a:buNone/>
                      </a:pPr>
                      <a:r>
                        <a:rPr b="1" lang="en" sz="1250">
                          <a:highlight>
                            <a:srgbClr val="FFFFFF"/>
                          </a:highlight>
                        </a:rPr>
                        <a:t>R</a:t>
                      </a:r>
                      <a:r>
                        <a:rPr b="1" lang="en" sz="1250">
                          <a:highlight>
                            <a:srgbClr val="FFFFFF"/>
                          </a:highlight>
                        </a:rPr>
                        <a:t>ecall</a:t>
                      </a:r>
                      <a:endParaRPr b="1" sz="1250">
                        <a:highlight>
                          <a:srgbClr val="FFFFFF"/>
                        </a:highlight>
                      </a:endParaRPr>
                    </a:p>
                    <a:p>
                      <a:pPr indent="0" lvl="0" marL="0" rtl="0" algn="ctr">
                        <a:spcBef>
                          <a:spcPts val="0"/>
                        </a:spcBef>
                        <a:spcAft>
                          <a:spcPts val="0"/>
                        </a:spcAft>
                        <a:buNone/>
                      </a:pPr>
                      <a:r>
                        <a:t/>
                      </a:r>
                      <a:endParaRPr b="1" sz="1600"/>
                    </a:p>
                  </a:txBody>
                  <a:tcPr marT="91425" marB="91425" marR="91425" marL="91425"/>
                </a:tc>
                <a:tc>
                  <a:txBody>
                    <a:bodyPr/>
                    <a:lstStyle/>
                    <a:p>
                      <a:pPr indent="0" lvl="0" marL="0" rtl="0" algn="ctr">
                        <a:spcBef>
                          <a:spcPts val="0"/>
                        </a:spcBef>
                        <a:spcAft>
                          <a:spcPts val="0"/>
                        </a:spcAft>
                        <a:buNone/>
                      </a:pPr>
                      <a:r>
                        <a:rPr b="1" lang="en" sz="1500"/>
                        <a:t>0.97</a:t>
                      </a:r>
                      <a:endParaRPr b="1" sz="1500"/>
                    </a:p>
                  </a:txBody>
                  <a:tcPr marT="91425" marB="91425" marR="91425" marL="91425"/>
                </a:tc>
              </a:tr>
              <a:tr h="490775">
                <a:tc>
                  <a:txBody>
                    <a:bodyPr/>
                    <a:lstStyle/>
                    <a:p>
                      <a:pPr indent="0" lvl="0" marL="0" rtl="0" algn="ctr">
                        <a:lnSpc>
                          <a:spcPct val="115000"/>
                        </a:lnSpc>
                        <a:spcBef>
                          <a:spcPts val="0"/>
                        </a:spcBef>
                        <a:spcAft>
                          <a:spcPts val="0"/>
                        </a:spcAft>
                        <a:buNone/>
                      </a:pPr>
                      <a:r>
                        <a:rPr b="1" lang="en" sz="1250">
                          <a:highlight>
                            <a:srgbClr val="FFFFFF"/>
                          </a:highlight>
                        </a:rPr>
                        <a:t>F</a:t>
                      </a:r>
                      <a:r>
                        <a:rPr b="1" lang="en" sz="1250">
                          <a:highlight>
                            <a:srgbClr val="FFFFFF"/>
                          </a:highlight>
                        </a:rPr>
                        <a:t>1-score</a:t>
                      </a:r>
                      <a:endParaRPr b="1" sz="1250">
                        <a:highlight>
                          <a:srgbClr val="FFFFFF"/>
                        </a:highlight>
                      </a:endParaRPr>
                    </a:p>
                    <a:p>
                      <a:pPr indent="0" lvl="0" marL="0" rtl="0" algn="ctr">
                        <a:spcBef>
                          <a:spcPts val="0"/>
                        </a:spcBef>
                        <a:spcAft>
                          <a:spcPts val="0"/>
                        </a:spcAft>
                        <a:buNone/>
                      </a:pPr>
                      <a:r>
                        <a:t/>
                      </a:r>
                      <a:endParaRPr b="1" sz="1600"/>
                    </a:p>
                  </a:txBody>
                  <a:tcPr marT="91425" marB="91425" marR="91425" marL="91425"/>
                </a:tc>
                <a:tc>
                  <a:txBody>
                    <a:bodyPr/>
                    <a:lstStyle/>
                    <a:p>
                      <a:pPr indent="0" lvl="0" marL="0" rtl="0" algn="ctr">
                        <a:spcBef>
                          <a:spcPts val="0"/>
                        </a:spcBef>
                        <a:spcAft>
                          <a:spcPts val="0"/>
                        </a:spcAft>
                        <a:buNone/>
                      </a:pPr>
                      <a:r>
                        <a:rPr b="1" lang="en" sz="1500"/>
                        <a:t>0.99</a:t>
                      </a:r>
                      <a:endParaRPr b="1" sz="1500"/>
                    </a:p>
                  </a:txBody>
                  <a:tcPr marT="91425" marB="91425" marR="91425" marL="91425"/>
                </a:tc>
              </a:tr>
              <a:tr h="490775">
                <a:tc>
                  <a:txBody>
                    <a:bodyPr/>
                    <a:lstStyle/>
                    <a:p>
                      <a:pPr indent="0" lvl="0" marL="0" rtl="0" algn="ctr">
                        <a:lnSpc>
                          <a:spcPct val="115000"/>
                        </a:lnSpc>
                        <a:spcBef>
                          <a:spcPts val="0"/>
                        </a:spcBef>
                        <a:spcAft>
                          <a:spcPts val="0"/>
                        </a:spcAft>
                        <a:buNone/>
                      </a:pPr>
                      <a:r>
                        <a:rPr b="1" lang="en" sz="1250">
                          <a:highlight>
                            <a:srgbClr val="FFFFFF"/>
                          </a:highlight>
                        </a:rPr>
                        <a:t>ROC Score</a:t>
                      </a:r>
                      <a:endParaRPr b="1" sz="1250">
                        <a:highlight>
                          <a:srgbClr val="FFFFFF"/>
                        </a:highlight>
                      </a:endParaRPr>
                    </a:p>
                    <a:p>
                      <a:pPr indent="0" lvl="0" marL="0" rtl="0" algn="ctr">
                        <a:spcBef>
                          <a:spcPts val="0"/>
                        </a:spcBef>
                        <a:spcAft>
                          <a:spcPts val="0"/>
                        </a:spcAft>
                        <a:buNone/>
                      </a:pPr>
                      <a:r>
                        <a:t/>
                      </a:r>
                      <a:endParaRPr b="1" sz="1600"/>
                    </a:p>
                  </a:txBody>
                  <a:tcPr marT="91425" marB="91425" marR="91425" marL="91425"/>
                </a:tc>
                <a:tc>
                  <a:txBody>
                    <a:bodyPr/>
                    <a:lstStyle/>
                    <a:p>
                      <a:pPr indent="0" lvl="0" marL="0" rtl="0" algn="ctr">
                        <a:spcBef>
                          <a:spcPts val="0"/>
                        </a:spcBef>
                        <a:spcAft>
                          <a:spcPts val="0"/>
                        </a:spcAft>
                        <a:buNone/>
                      </a:pPr>
                      <a:r>
                        <a:rPr b="1" lang="en" sz="1500"/>
                        <a:t>0.99</a:t>
                      </a:r>
                      <a:endParaRPr b="1" sz="1500"/>
                    </a:p>
                  </a:txBody>
                  <a:tcPr marT="91425" marB="91425" marR="91425" marL="91425"/>
                </a:tc>
              </a:tr>
            </a:tbl>
          </a:graphicData>
        </a:graphic>
      </p:graphicFrame>
      <p:sp>
        <p:nvSpPr>
          <p:cNvPr id="183" name="Google Shape;183;p26"/>
          <p:cNvSpPr txBox="1"/>
          <p:nvPr/>
        </p:nvSpPr>
        <p:spPr>
          <a:xfrm>
            <a:off x="770050" y="1318650"/>
            <a:ext cx="2527200" cy="462600"/>
          </a:xfrm>
          <a:prstGeom prst="rect">
            <a:avLst/>
          </a:prstGeom>
          <a:noFill/>
          <a:ln>
            <a:noFill/>
          </a:ln>
        </p:spPr>
        <p:txBody>
          <a:bodyPr anchorCtr="0" anchor="t" bIns="91425" lIns="91425" spcFirstLastPara="1" rIns="91425" wrap="square" tIns="91425">
            <a:spAutoFit/>
          </a:bodyPr>
          <a:lstStyle/>
          <a:p>
            <a:pPr indent="0" lvl="0" marL="0" rtl="0" algn="just">
              <a:lnSpc>
                <a:spcPct val="95000"/>
              </a:lnSpc>
              <a:spcBef>
                <a:spcPts val="0"/>
              </a:spcBef>
              <a:spcAft>
                <a:spcPts val="600"/>
              </a:spcAft>
              <a:buNone/>
            </a:pPr>
            <a:r>
              <a:rPr b="1" lang="en" sz="1900">
                <a:latin typeface="Times New Roman"/>
                <a:ea typeface="Times New Roman"/>
                <a:cs typeface="Times New Roman"/>
                <a:sym typeface="Times New Roman"/>
              </a:rPr>
              <a:t>Random Forest</a:t>
            </a:r>
            <a:endParaRPr sz="2300">
              <a:latin typeface="Lato"/>
              <a:ea typeface="Lato"/>
              <a:cs typeface="Lato"/>
              <a:sym typeface="Lato"/>
            </a:endParaRPr>
          </a:p>
        </p:txBody>
      </p:sp>
      <p:pic>
        <p:nvPicPr>
          <p:cNvPr id="184" name="Google Shape;184;p26"/>
          <p:cNvPicPr preferRelativeResize="0"/>
          <p:nvPr/>
        </p:nvPicPr>
        <p:blipFill>
          <a:blip r:embed="rId3">
            <a:alphaModFix/>
          </a:blip>
          <a:stretch>
            <a:fillRect/>
          </a:stretch>
        </p:blipFill>
        <p:spPr>
          <a:xfrm>
            <a:off x="261000" y="1781250"/>
            <a:ext cx="4000548" cy="2657574"/>
          </a:xfrm>
          <a:prstGeom prst="rect">
            <a:avLst/>
          </a:prstGeom>
          <a:noFill/>
          <a:ln>
            <a:noFill/>
          </a:ln>
        </p:spPr>
      </p:pic>
      <p:sp>
        <p:nvSpPr>
          <p:cNvPr id="185" name="Google Shape;185;p26"/>
          <p:cNvSpPr txBox="1"/>
          <p:nvPr>
            <p:ph type="title"/>
          </p:nvPr>
        </p:nvSpPr>
        <p:spPr>
          <a:xfrm>
            <a:off x="658550" y="57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Summary Continued….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
              <a:t>Result Comparison</a:t>
            </a:r>
            <a:endParaRPr/>
          </a:p>
        </p:txBody>
      </p:sp>
      <p:pic>
        <p:nvPicPr>
          <p:cNvPr id="191" name="Google Shape;191;p27"/>
          <p:cNvPicPr preferRelativeResize="0"/>
          <p:nvPr/>
        </p:nvPicPr>
        <p:blipFill>
          <a:blip r:embed="rId3">
            <a:alphaModFix/>
          </a:blip>
          <a:stretch>
            <a:fillRect/>
          </a:stretch>
        </p:blipFill>
        <p:spPr>
          <a:xfrm>
            <a:off x="217200" y="2088675"/>
            <a:ext cx="3456374" cy="2251250"/>
          </a:xfrm>
          <a:prstGeom prst="rect">
            <a:avLst/>
          </a:prstGeom>
          <a:noFill/>
          <a:ln>
            <a:noFill/>
          </a:ln>
        </p:spPr>
      </p:pic>
      <p:pic>
        <p:nvPicPr>
          <p:cNvPr id="192" name="Google Shape;192;p27"/>
          <p:cNvPicPr preferRelativeResize="0"/>
          <p:nvPr/>
        </p:nvPicPr>
        <p:blipFill>
          <a:blip r:embed="rId4">
            <a:alphaModFix/>
          </a:blip>
          <a:stretch>
            <a:fillRect/>
          </a:stretch>
        </p:blipFill>
        <p:spPr>
          <a:xfrm>
            <a:off x="3435575" y="2493200"/>
            <a:ext cx="5627249" cy="1442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98" name="Google Shape;198;p28"/>
          <p:cNvSpPr txBox="1"/>
          <p:nvPr>
            <p:ph idx="1" type="body"/>
          </p:nvPr>
        </p:nvSpPr>
        <p:spPr>
          <a:xfrm>
            <a:off x="729450" y="2078875"/>
            <a:ext cx="7688700" cy="27726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Multinomial Naive Bayes, Random Forest, SVC, and KNN are machine learning classification algorithms that can be used to distinguish between spam and ham messages using the SMS spam collection data set provided.</a:t>
            </a:r>
            <a:endParaRPr/>
          </a:p>
          <a:p>
            <a:pPr indent="0" lvl="0" marL="0" rtl="0" algn="just">
              <a:spcBef>
                <a:spcPts val="1200"/>
              </a:spcBef>
              <a:spcAft>
                <a:spcPts val="0"/>
              </a:spcAft>
              <a:buNone/>
            </a:pPr>
            <a:r>
              <a:rPr lang="en"/>
              <a:t>We used three different word embedding approaches: Bag of Words, Countvectorizer, and TF-IDF. </a:t>
            </a:r>
            <a:endParaRPr/>
          </a:p>
          <a:p>
            <a:pPr indent="0" lvl="0" marL="0" rtl="0" algn="just">
              <a:spcBef>
                <a:spcPts val="1200"/>
              </a:spcBef>
              <a:spcAft>
                <a:spcPts val="0"/>
              </a:spcAft>
              <a:buNone/>
            </a:pPr>
            <a:r>
              <a:rPr lang="en"/>
              <a:t>TF-IDF with Random Forest classification method outperforms other algorithms in the trial in terms of accuracy score. However, because the dataset is unbalanced, judging performance solely on accuracy is insufficient; precision, recall, ROC score, and f1-score of the methods must also be considered. </a:t>
            </a:r>
            <a:endParaRPr/>
          </a:p>
          <a:p>
            <a:pPr indent="0" lvl="0" marL="0" rtl="0" algn="just">
              <a:spcBef>
                <a:spcPts val="1200"/>
              </a:spcBef>
              <a:spcAft>
                <a:spcPts val="1200"/>
              </a:spcAft>
              <a:buNone/>
            </a:pPr>
            <a:r>
              <a:rPr lang="en"/>
              <a:t>Following additional testing, the RF algorithm still achieves good precision, f1-score and  ROC score.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9"/>
          <p:cNvSpPr txBox="1"/>
          <p:nvPr>
            <p:ph type="ctrTitle"/>
          </p:nvPr>
        </p:nvSpPr>
        <p:spPr>
          <a:xfrm>
            <a:off x="729450" y="23130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Thank you !</a:t>
            </a:r>
            <a:endParaRPr/>
          </a:p>
        </p:txBody>
      </p:sp>
      <p:pic>
        <p:nvPicPr>
          <p:cNvPr id="204" name="Google Shape;204;p29"/>
          <p:cNvPicPr preferRelativeResize="0"/>
          <p:nvPr/>
        </p:nvPicPr>
        <p:blipFill>
          <a:blip r:embed="rId3">
            <a:alphaModFix/>
          </a:blip>
          <a:stretch>
            <a:fillRect/>
          </a:stretch>
        </p:blipFill>
        <p:spPr>
          <a:xfrm>
            <a:off x="5517513" y="1022563"/>
            <a:ext cx="2390775" cy="3400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3842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Outline</a:t>
            </a:r>
            <a:endParaRPr/>
          </a:p>
        </p:txBody>
      </p:sp>
      <p:sp>
        <p:nvSpPr>
          <p:cNvPr id="94" name="Google Shape;94;p14"/>
          <p:cNvSpPr txBox="1"/>
          <p:nvPr>
            <p:ph idx="1" type="body"/>
          </p:nvPr>
        </p:nvSpPr>
        <p:spPr>
          <a:xfrm>
            <a:off x="729450" y="1992000"/>
            <a:ext cx="4562100" cy="3062700"/>
          </a:xfrm>
          <a:prstGeom prst="rect">
            <a:avLst/>
          </a:prstGeom>
        </p:spPr>
        <p:txBody>
          <a:bodyPr anchorCtr="0" anchor="t" bIns="91425" lIns="91425" spcFirstLastPara="1" rIns="91425" wrap="square" tIns="91425">
            <a:normAutofit fontScale="92500" lnSpcReduction="20000"/>
          </a:bodyPr>
          <a:lstStyle/>
          <a:p>
            <a:pPr indent="-346075" lvl="0" marL="457200" rtl="0" algn="l">
              <a:lnSpc>
                <a:spcPct val="150000"/>
              </a:lnSpc>
              <a:spcBef>
                <a:spcPts val="0"/>
              </a:spcBef>
              <a:spcAft>
                <a:spcPts val="0"/>
              </a:spcAft>
              <a:buClr>
                <a:schemeClr val="dk2"/>
              </a:buClr>
              <a:buSzPct val="100000"/>
              <a:buChar char="●"/>
            </a:pPr>
            <a:r>
              <a:rPr lang="en" sz="2000">
                <a:solidFill>
                  <a:schemeClr val="dk2"/>
                </a:solidFill>
                <a:highlight>
                  <a:schemeClr val="lt1"/>
                </a:highlight>
              </a:rPr>
              <a:t>Problem Statement</a:t>
            </a:r>
            <a:endParaRPr sz="2000">
              <a:solidFill>
                <a:schemeClr val="dk2"/>
              </a:solidFill>
              <a:highlight>
                <a:schemeClr val="lt1"/>
              </a:highlight>
            </a:endParaRPr>
          </a:p>
          <a:p>
            <a:pPr indent="-346075" lvl="0" marL="457200" rtl="0" algn="l">
              <a:lnSpc>
                <a:spcPct val="150000"/>
              </a:lnSpc>
              <a:spcBef>
                <a:spcPts val="0"/>
              </a:spcBef>
              <a:spcAft>
                <a:spcPts val="0"/>
              </a:spcAft>
              <a:buClr>
                <a:schemeClr val="dk2"/>
              </a:buClr>
              <a:buSzPct val="100000"/>
              <a:buChar char="●"/>
            </a:pPr>
            <a:r>
              <a:rPr lang="en" sz="2000">
                <a:solidFill>
                  <a:schemeClr val="dk2"/>
                </a:solidFill>
                <a:highlight>
                  <a:schemeClr val="lt1"/>
                </a:highlight>
              </a:rPr>
              <a:t>Objective</a:t>
            </a:r>
            <a:endParaRPr sz="2000">
              <a:solidFill>
                <a:schemeClr val="dk2"/>
              </a:solidFill>
              <a:highlight>
                <a:schemeClr val="lt1"/>
              </a:highlight>
            </a:endParaRPr>
          </a:p>
          <a:p>
            <a:pPr indent="-346075" lvl="0" marL="457200" rtl="0" algn="l">
              <a:lnSpc>
                <a:spcPct val="150000"/>
              </a:lnSpc>
              <a:spcBef>
                <a:spcPts val="0"/>
              </a:spcBef>
              <a:spcAft>
                <a:spcPts val="0"/>
              </a:spcAft>
              <a:buClr>
                <a:schemeClr val="dk2"/>
              </a:buClr>
              <a:buSzPct val="100000"/>
              <a:buChar char="●"/>
            </a:pPr>
            <a:r>
              <a:rPr lang="en" sz="2000">
                <a:solidFill>
                  <a:schemeClr val="dk2"/>
                </a:solidFill>
                <a:highlight>
                  <a:schemeClr val="lt1"/>
                </a:highlight>
              </a:rPr>
              <a:t>Dataset Overview</a:t>
            </a:r>
            <a:endParaRPr sz="2000">
              <a:solidFill>
                <a:schemeClr val="dk2"/>
              </a:solidFill>
              <a:highlight>
                <a:schemeClr val="lt1"/>
              </a:highlight>
            </a:endParaRPr>
          </a:p>
          <a:p>
            <a:pPr indent="-346075" lvl="0" marL="457200" rtl="0" algn="l">
              <a:lnSpc>
                <a:spcPct val="150000"/>
              </a:lnSpc>
              <a:spcBef>
                <a:spcPts val="0"/>
              </a:spcBef>
              <a:spcAft>
                <a:spcPts val="0"/>
              </a:spcAft>
              <a:buClr>
                <a:schemeClr val="dk2"/>
              </a:buClr>
              <a:buSzPct val="100000"/>
              <a:buChar char="●"/>
            </a:pPr>
            <a:r>
              <a:rPr lang="en" sz="2000">
                <a:solidFill>
                  <a:schemeClr val="dk2"/>
                </a:solidFill>
                <a:highlight>
                  <a:schemeClr val="lt1"/>
                </a:highlight>
              </a:rPr>
              <a:t>Preliminary Analysis</a:t>
            </a:r>
            <a:endParaRPr sz="2000">
              <a:solidFill>
                <a:schemeClr val="dk2"/>
              </a:solidFill>
              <a:highlight>
                <a:schemeClr val="lt1"/>
              </a:highlight>
            </a:endParaRPr>
          </a:p>
          <a:p>
            <a:pPr indent="-346075" lvl="0" marL="457200" rtl="0" algn="l">
              <a:lnSpc>
                <a:spcPct val="150000"/>
              </a:lnSpc>
              <a:spcBef>
                <a:spcPts val="0"/>
              </a:spcBef>
              <a:spcAft>
                <a:spcPts val="0"/>
              </a:spcAft>
              <a:buClr>
                <a:schemeClr val="dk2"/>
              </a:buClr>
              <a:buSzPct val="100000"/>
              <a:buChar char="●"/>
            </a:pPr>
            <a:r>
              <a:rPr lang="en" sz="2000">
                <a:solidFill>
                  <a:schemeClr val="dk2"/>
                </a:solidFill>
                <a:highlight>
                  <a:schemeClr val="lt1"/>
                </a:highlight>
              </a:rPr>
              <a:t>Project Life cycle</a:t>
            </a:r>
            <a:endParaRPr sz="2000">
              <a:solidFill>
                <a:schemeClr val="dk2"/>
              </a:solidFill>
              <a:highlight>
                <a:schemeClr val="lt1"/>
              </a:highlight>
            </a:endParaRPr>
          </a:p>
          <a:p>
            <a:pPr indent="-346075" lvl="0" marL="457200" rtl="0" algn="l">
              <a:lnSpc>
                <a:spcPct val="150000"/>
              </a:lnSpc>
              <a:spcBef>
                <a:spcPts val="0"/>
              </a:spcBef>
              <a:spcAft>
                <a:spcPts val="0"/>
              </a:spcAft>
              <a:buClr>
                <a:schemeClr val="dk2"/>
              </a:buClr>
              <a:buSzPct val="100000"/>
              <a:buChar char="●"/>
            </a:pPr>
            <a:r>
              <a:rPr lang="en" sz="2000">
                <a:solidFill>
                  <a:schemeClr val="dk2"/>
                </a:solidFill>
                <a:highlight>
                  <a:schemeClr val="lt1"/>
                </a:highlight>
              </a:rPr>
              <a:t>Model Summary</a:t>
            </a:r>
            <a:endParaRPr sz="2000">
              <a:solidFill>
                <a:schemeClr val="dk2"/>
              </a:solidFill>
              <a:highlight>
                <a:schemeClr val="lt1"/>
              </a:highlight>
            </a:endParaRPr>
          </a:p>
          <a:p>
            <a:pPr indent="-346075" lvl="0" marL="457200" rtl="0" algn="l">
              <a:lnSpc>
                <a:spcPct val="150000"/>
              </a:lnSpc>
              <a:spcBef>
                <a:spcPts val="0"/>
              </a:spcBef>
              <a:spcAft>
                <a:spcPts val="0"/>
              </a:spcAft>
              <a:buClr>
                <a:schemeClr val="dk2"/>
              </a:buClr>
              <a:buSzPct val="100000"/>
              <a:buChar char="●"/>
            </a:pPr>
            <a:r>
              <a:rPr lang="en" sz="2000">
                <a:solidFill>
                  <a:schemeClr val="dk2"/>
                </a:solidFill>
                <a:highlight>
                  <a:schemeClr val="lt1"/>
                </a:highlight>
              </a:rPr>
              <a:t>Result Comparison</a:t>
            </a:r>
            <a:endParaRPr sz="2000">
              <a:solidFill>
                <a:schemeClr val="dk2"/>
              </a:solidFill>
              <a:highlight>
                <a:schemeClr val="lt1"/>
              </a:highlight>
            </a:endParaRPr>
          </a:p>
          <a:p>
            <a:pPr indent="-346075" lvl="0" marL="457200" rtl="0" algn="l">
              <a:lnSpc>
                <a:spcPct val="150000"/>
              </a:lnSpc>
              <a:spcBef>
                <a:spcPts val="0"/>
              </a:spcBef>
              <a:spcAft>
                <a:spcPts val="0"/>
              </a:spcAft>
              <a:buClr>
                <a:schemeClr val="dk2"/>
              </a:buClr>
              <a:buSzPct val="100000"/>
              <a:buChar char="●"/>
            </a:pPr>
            <a:r>
              <a:rPr lang="en" sz="2000">
                <a:solidFill>
                  <a:schemeClr val="dk2"/>
                </a:solidFill>
                <a:highlight>
                  <a:schemeClr val="lt1"/>
                </a:highlight>
              </a:rPr>
              <a:t>Conclusion</a:t>
            </a:r>
            <a:endParaRPr sz="2000">
              <a:solidFill>
                <a:schemeClr val="dk2"/>
              </a:solidFill>
              <a:highlight>
                <a:schemeClr val="lt1"/>
              </a:highlight>
            </a:endParaRPr>
          </a:p>
        </p:txBody>
      </p:sp>
      <p:pic>
        <p:nvPicPr>
          <p:cNvPr id="95" name="Google Shape;95;p14"/>
          <p:cNvPicPr preferRelativeResize="0"/>
          <p:nvPr/>
        </p:nvPicPr>
        <p:blipFill>
          <a:blip r:embed="rId3">
            <a:alphaModFix/>
          </a:blip>
          <a:stretch>
            <a:fillRect/>
          </a:stretch>
        </p:blipFill>
        <p:spPr>
          <a:xfrm>
            <a:off x="4286620" y="722800"/>
            <a:ext cx="4665255" cy="2843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3842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101" name="Google Shape;101;p15"/>
          <p:cNvSpPr txBox="1"/>
          <p:nvPr>
            <p:ph idx="1" type="body"/>
          </p:nvPr>
        </p:nvSpPr>
        <p:spPr>
          <a:xfrm>
            <a:off x="729450" y="2078875"/>
            <a:ext cx="3842700" cy="22206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200">
                <a:solidFill>
                  <a:srgbClr val="24292F"/>
                </a:solidFill>
                <a:highlight>
                  <a:srgbClr val="FFFFFF"/>
                </a:highlight>
                <a:latin typeface="Arial"/>
                <a:ea typeface="Arial"/>
                <a:cs typeface="Arial"/>
                <a:sym typeface="Arial"/>
              </a:rPr>
              <a:t>Because of the rapid advancement of technology used by spammers, there is a need for classifiers that are more efficient, generic, and highly adaptive. Machine learning for spam classification is a critical area of study.</a:t>
            </a:r>
            <a:endParaRPr sz="1200">
              <a:solidFill>
                <a:srgbClr val="24292F"/>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1200">
              <a:solidFill>
                <a:srgbClr val="24292F"/>
              </a:solidFill>
              <a:highlight>
                <a:srgbClr val="FFFFFF"/>
              </a:highlight>
              <a:latin typeface="Arial"/>
              <a:ea typeface="Arial"/>
              <a:cs typeface="Arial"/>
              <a:sym typeface="Arial"/>
            </a:endParaRPr>
          </a:p>
        </p:txBody>
      </p:sp>
      <p:pic>
        <p:nvPicPr>
          <p:cNvPr id="102" name="Google Shape;102;p15"/>
          <p:cNvPicPr preferRelativeResize="0"/>
          <p:nvPr/>
        </p:nvPicPr>
        <p:blipFill>
          <a:blip r:embed="rId3">
            <a:alphaModFix/>
          </a:blip>
          <a:stretch>
            <a:fillRect/>
          </a:stretch>
        </p:blipFill>
        <p:spPr>
          <a:xfrm>
            <a:off x="5035450" y="1426375"/>
            <a:ext cx="3732475" cy="2789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729450" y="1318650"/>
            <a:ext cx="5657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8" name="Google Shape;108;p16"/>
          <p:cNvSpPr txBox="1"/>
          <p:nvPr>
            <p:ph idx="1" type="body"/>
          </p:nvPr>
        </p:nvSpPr>
        <p:spPr>
          <a:xfrm>
            <a:off x="729450" y="2078875"/>
            <a:ext cx="5657700" cy="22611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The proposed work investigates and identifies the use of various learning algorithms for classifying spam messages from </a:t>
            </a:r>
            <a:r>
              <a:rPr lang="en"/>
              <a:t>genuine</a:t>
            </a:r>
            <a:r>
              <a:rPr lang="en"/>
              <a:t> text messages. </a:t>
            </a:r>
            <a:endParaRPr/>
          </a:p>
          <a:p>
            <a:pPr indent="0" lvl="0" marL="0" rtl="0" algn="just">
              <a:spcBef>
                <a:spcPts val="1200"/>
              </a:spcBef>
              <a:spcAft>
                <a:spcPts val="0"/>
              </a:spcAft>
              <a:buNone/>
            </a:pPr>
            <a:r>
              <a:rPr lang="en"/>
              <a:t>We want to train the machine learning algorithm by providing the data set so that it can learn from it and draw conclusions on its own. </a:t>
            </a:r>
            <a:endParaRPr/>
          </a:p>
          <a:p>
            <a:pPr indent="0" lvl="0" marL="0" rtl="0" algn="just">
              <a:spcBef>
                <a:spcPts val="1200"/>
              </a:spcBef>
              <a:spcAft>
                <a:spcPts val="1200"/>
              </a:spcAft>
              <a:buNone/>
            </a:pPr>
            <a:r>
              <a:rPr lang="en"/>
              <a:t>This is done to identify spam messages to reduce the number of frauds occurring around the world.</a:t>
            </a:r>
            <a:endParaRPr/>
          </a:p>
        </p:txBody>
      </p:sp>
      <p:pic>
        <p:nvPicPr>
          <p:cNvPr id="109" name="Google Shape;109;p16"/>
          <p:cNvPicPr preferRelativeResize="0"/>
          <p:nvPr/>
        </p:nvPicPr>
        <p:blipFill>
          <a:blip r:embed="rId3">
            <a:alphaModFix/>
          </a:blip>
          <a:stretch>
            <a:fillRect/>
          </a:stretch>
        </p:blipFill>
        <p:spPr>
          <a:xfrm>
            <a:off x="6511650" y="1328674"/>
            <a:ext cx="2460601" cy="27055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Overview</a:t>
            </a:r>
            <a:endParaRPr/>
          </a:p>
        </p:txBody>
      </p:sp>
      <p:graphicFrame>
        <p:nvGraphicFramePr>
          <p:cNvPr id="115" name="Google Shape;115;p17"/>
          <p:cNvGraphicFramePr/>
          <p:nvPr/>
        </p:nvGraphicFramePr>
        <p:xfrm>
          <a:off x="952500" y="2190750"/>
          <a:ext cx="3000000" cy="3000000"/>
        </p:xfrm>
        <a:graphic>
          <a:graphicData uri="http://schemas.openxmlformats.org/drawingml/2006/table">
            <a:tbl>
              <a:tblPr>
                <a:noFill/>
                <a:tableStyleId>{4E6B729B-172C-4838-AA8B-A13CA4BA6284}</a:tableStyleId>
              </a:tblPr>
              <a:tblGrid>
                <a:gridCol w="1809750"/>
                <a:gridCol w="1809750"/>
                <a:gridCol w="1809750"/>
              </a:tblGrid>
              <a:tr h="381000">
                <a:tc>
                  <a:txBody>
                    <a:bodyPr/>
                    <a:lstStyle/>
                    <a:p>
                      <a:pPr indent="0" lvl="0" marL="0" rtl="0" algn="l">
                        <a:spcBef>
                          <a:spcPts val="0"/>
                        </a:spcBef>
                        <a:spcAft>
                          <a:spcPts val="0"/>
                        </a:spcAft>
                        <a:buNone/>
                      </a:pPr>
                      <a:r>
                        <a:rPr lang="en"/>
                        <a:t>Number of Training Samples</a:t>
                      </a:r>
                      <a:endParaRPr/>
                    </a:p>
                  </a:txBody>
                  <a:tcPr marT="91425" marB="91425" marR="91425" marL="91425">
                    <a:lnL cap="flat" cmpd="sng" w="9525">
                      <a:solidFill>
                        <a:srgbClr val="24292F"/>
                      </a:solidFill>
                      <a:prstDash val="solid"/>
                      <a:round/>
                      <a:headEnd len="sm" w="sm" type="none"/>
                      <a:tailEnd len="sm" w="sm" type="none"/>
                    </a:lnL>
                    <a:lnR cap="flat" cmpd="sng" w="9525">
                      <a:solidFill>
                        <a:srgbClr val="24292F"/>
                      </a:solidFill>
                      <a:prstDash val="solid"/>
                      <a:round/>
                      <a:headEnd len="sm" w="sm" type="none"/>
                      <a:tailEnd len="sm" w="sm" type="none"/>
                    </a:lnR>
                    <a:lnT cap="flat" cmpd="sng" w="9525">
                      <a:solidFill>
                        <a:srgbClr val="24292F"/>
                      </a:solidFill>
                      <a:prstDash val="solid"/>
                      <a:round/>
                      <a:headEnd len="sm" w="sm" type="none"/>
                      <a:tailEnd len="sm" w="sm" type="none"/>
                    </a:lnT>
                    <a:lnB cap="flat" cmpd="sng" w="9525">
                      <a:solidFill>
                        <a:srgbClr val="24292F"/>
                      </a:solidFill>
                      <a:prstDash val="solid"/>
                      <a:round/>
                      <a:headEnd len="sm" w="sm" type="none"/>
                      <a:tailEnd len="sm" w="sm" type="none"/>
                    </a:lnB>
                  </a:tcPr>
                </a:tc>
                <a:tc>
                  <a:txBody>
                    <a:bodyPr/>
                    <a:lstStyle/>
                    <a:p>
                      <a:pPr indent="0" lvl="0" marL="0" rtl="0" algn="l">
                        <a:spcBef>
                          <a:spcPts val="0"/>
                        </a:spcBef>
                        <a:spcAft>
                          <a:spcPts val="0"/>
                        </a:spcAft>
                        <a:buNone/>
                      </a:pPr>
                      <a:r>
                        <a:rPr lang="en"/>
                        <a:t>Number of Testing Samples</a:t>
                      </a:r>
                      <a:endParaRPr/>
                    </a:p>
                  </a:txBody>
                  <a:tcPr marT="91425" marB="91425" marR="91425" marL="91425">
                    <a:lnL cap="flat" cmpd="sng" w="9525">
                      <a:solidFill>
                        <a:srgbClr val="24292F"/>
                      </a:solidFill>
                      <a:prstDash val="solid"/>
                      <a:round/>
                      <a:headEnd len="sm" w="sm" type="none"/>
                      <a:tailEnd len="sm" w="sm" type="none"/>
                    </a:lnL>
                    <a:lnR cap="flat" cmpd="sng" w="9525">
                      <a:solidFill>
                        <a:srgbClr val="24292F"/>
                      </a:solidFill>
                      <a:prstDash val="solid"/>
                      <a:round/>
                      <a:headEnd len="sm" w="sm" type="none"/>
                      <a:tailEnd len="sm" w="sm" type="none"/>
                    </a:lnR>
                    <a:lnT cap="flat" cmpd="sng" w="9525">
                      <a:solidFill>
                        <a:srgbClr val="24292F"/>
                      </a:solidFill>
                      <a:prstDash val="solid"/>
                      <a:round/>
                      <a:headEnd len="sm" w="sm" type="none"/>
                      <a:tailEnd len="sm" w="sm" type="none"/>
                    </a:lnT>
                    <a:lnB cap="flat" cmpd="sng" w="9525">
                      <a:solidFill>
                        <a:srgbClr val="24292F"/>
                      </a:solidFill>
                      <a:prstDash val="solid"/>
                      <a:round/>
                      <a:headEnd len="sm" w="sm" type="none"/>
                      <a:tailEnd len="sm" w="sm" type="none"/>
                    </a:lnB>
                  </a:tcPr>
                </a:tc>
                <a:tc>
                  <a:txBody>
                    <a:bodyPr/>
                    <a:lstStyle/>
                    <a:p>
                      <a:pPr indent="0" lvl="0" marL="0" rtl="0" algn="l">
                        <a:spcBef>
                          <a:spcPts val="0"/>
                        </a:spcBef>
                        <a:spcAft>
                          <a:spcPts val="0"/>
                        </a:spcAft>
                        <a:buNone/>
                      </a:pPr>
                      <a:r>
                        <a:rPr lang="en"/>
                        <a:t>Total</a:t>
                      </a:r>
                      <a:endParaRPr/>
                    </a:p>
                  </a:txBody>
                  <a:tcPr marT="91425" marB="91425" marR="91425" marL="91425">
                    <a:lnL cap="flat" cmpd="sng" w="9525">
                      <a:solidFill>
                        <a:srgbClr val="24292F"/>
                      </a:solidFill>
                      <a:prstDash val="solid"/>
                      <a:round/>
                      <a:headEnd len="sm" w="sm" type="none"/>
                      <a:tailEnd len="sm" w="sm" type="none"/>
                    </a:lnL>
                    <a:lnR cap="flat" cmpd="sng" w="9525">
                      <a:solidFill>
                        <a:srgbClr val="24292F"/>
                      </a:solidFill>
                      <a:prstDash val="solid"/>
                      <a:round/>
                      <a:headEnd len="sm" w="sm" type="none"/>
                      <a:tailEnd len="sm" w="sm" type="none"/>
                    </a:lnR>
                    <a:lnT cap="flat" cmpd="sng" w="9525">
                      <a:solidFill>
                        <a:srgbClr val="24292F"/>
                      </a:solidFill>
                      <a:prstDash val="solid"/>
                      <a:round/>
                      <a:headEnd len="sm" w="sm" type="none"/>
                      <a:tailEnd len="sm" w="sm" type="none"/>
                    </a:lnT>
                    <a:lnB cap="flat" cmpd="sng" w="9525">
                      <a:solidFill>
                        <a:srgbClr val="24292F"/>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4180</a:t>
                      </a:r>
                      <a:endParaRPr/>
                    </a:p>
                  </a:txBody>
                  <a:tcPr marT="91425" marB="91425" marR="91425" marL="91425">
                    <a:lnL cap="flat" cmpd="sng" w="9525">
                      <a:solidFill>
                        <a:srgbClr val="24292F"/>
                      </a:solidFill>
                      <a:prstDash val="solid"/>
                      <a:round/>
                      <a:headEnd len="sm" w="sm" type="none"/>
                      <a:tailEnd len="sm" w="sm" type="none"/>
                    </a:lnL>
                    <a:lnR cap="flat" cmpd="sng" w="9525">
                      <a:solidFill>
                        <a:srgbClr val="24292F"/>
                      </a:solidFill>
                      <a:prstDash val="solid"/>
                      <a:round/>
                      <a:headEnd len="sm" w="sm" type="none"/>
                      <a:tailEnd len="sm" w="sm" type="none"/>
                    </a:lnR>
                    <a:lnT cap="flat" cmpd="sng" w="9525">
                      <a:solidFill>
                        <a:srgbClr val="24292F"/>
                      </a:solidFill>
                      <a:prstDash val="solid"/>
                      <a:round/>
                      <a:headEnd len="sm" w="sm" type="none"/>
                      <a:tailEnd len="sm" w="sm" type="none"/>
                    </a:lnT>
                    <a:lnB cap="flat" cmpd="sng" w="9525">
                      <a:solidFill>
                        <a:srgbClr val="24292F"/>
                      </a:solidFill>
                      <a:prstDash val="solid"/>
                      <a:round/>
                      <a:headEnd len="sm" w="sm" type="none"/>
                      <a:tailEnd len="sm" w="sm" type="none"/>
                    </a:lnB>
                  </a:tcPr>
                </a:tc>
                <a:tc>
                  <a:txBody>
                    <a:bodyPr/>
                    <a:lstStyle/>
                    <a:p>
                      <a:pPr indent="0" lvl="0" marL="0" rtl="0" algn="l">
                        <a:spcBef>
                          <a:spcPts val="0"/>
                        </a:spcBef>
                        <a:spcAft>
                          <a:spcPts val="0"/>
                        </a:spcAft>
                        <a:buNone/>
                      </a:pPr>
                      <a:r>
                        <a:rPr lang="en"/>
                        <a:t>1394</a:t>
                      </a:r>
                      <a:endParaRPr/>
                    </a:p>
                  </a:txBody>
                  <a:tcPr marT="91425" marB="91425" marR="91425" marL="91425">
                    <a:lnL cap="flat" cmpd="sng" w="9525">
                      <a:solidFill>
                        <a:srgbClr val="24292F"/>
                      </a:solidFill>
                      <a:prstDash val="solid"/>
                      <a:round/>
                      <a:headEnd len="sm" w="sm" type="none"/>
                      <a:tailEnd len="sm" w="sm" type="none"/>
                    </a:lnL>
                    <a:lnR cap="flat" cmpd="sng" w="9525">
                      <a:solidFill>
                        <a:srgbClr val="24292F"/>
                      </a:solidFill>
                      <a:prstDash val="solid"/>
                      <a:round/>
                      <a:headEnd len="sm" w="sm" type="none"/>
                      <a:tailEnd len="sm" w="sm" type="none"/>
                    </a:lnR>
                    <a:lnT cap="flat" cmpd="sng" w="9525">
                      <a:solidFill>
                        <a:srgbClr val="24292F"/>
                      </a:solidFill>
                      <a:prstDash val="solid"/>
                      <a:round/>
                      <a:headEnd len="sm" w="sm" type="none"/>
                      <a:tailEnd len="sm" w="sm" type="none"/>
                    </a:lnT>
                    <a:lnB cap="flat" cmpd="sng" w="9525">
                      <a:solidFill>
                        <a:srgbClr val="24292F"/>
                      </a:solidFill>
                      <a:prstDash val="solid"/>
                      <a:round/>
                      <a:headEnd len="sm" w="sm" type="none"/>
                      <a:tailEnd len="sm" w="sm" type="none"/>
                    </a:lnB>
                  </a:tcPr>
                </a:tc>
                <a:tc>
                  <a:txBody>
                    <a:bodyPr/>
                    <a:lstStyle/>
                    <a:p>
                      <a:pPr indent="0" lvl="0" marL="0" rtl="0" algn="l">
                        <a:spcBef>
                          <a:spcPts val="0"/>
                        </a:spcBef>
                        <a:spcAft>
                          <a:spcPts val="0"/>
                        </a:spcAft>
                        <a:buNone/>
                      </a:pPr>
                      <a:r>
                        <a:rPr lang="en"/>
                        <a:t>5574</a:t>
                      </a:r>
                      <a:endParaRPr/>
                    </a:p>
                  </a:txBody>
                  <a:tcPr marT="91425" marB="91425" marR="91425" marL="91425">
                    <a:lnL cap="flat" cmpd="sng" w="9525">
                      <a:solidFill>
                        <a:srgbClr val="24292F"/>
                      </a:solidFill>
                      <a:prstDash val="solid"/>
                      <a:round/>
                      <a:headEnd len="sm" w="sm" type="none"/>
                      <a:tailEnd len="sm" w="sm" type="none"/>
                    </a:lnL>
                    <a:lnR cap="flat" cmpd="sng" w="9525">
                      <a:solidFill>
                        <a:srgbClr val="24292F"/>
                      </a:solidFill>
                      <a:prstDash val="solid"/>
                      <a:round/>
                      <a:headEnd len="sm" w="sm" type="none"/>
                      <a:tailEnd len="sm" w="sm" type="none"/>
                    </a:lnR>
                    <a:lnT cap="flat" cmpd="sng" w="9525">
                      <a:solidFill>
                        <a:srgbClr val="24292F"/>
                      </a:solidFill>
                      <a:prstDash val="solid"/>
                      <a:round/>
                      <a:headEnd len="sm" w="sm" type="none"/>
                      <a:tailEnd len="sm" w="sm" type="none"/>
                    </a:lnT>
                    <a:lnB cap="flat" cmpd="sng" w="9525">
                      <a:solidFill>
                        <a:srgbClr val="24292F"/>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Preliminary Analysis</a:t>
            </a:r>
            <a:endParaRPr/>
          </a:p>
        </p:txBody>
      </p:sp>
      <p:pic>
        <p:nvPicPr>
          <p:cNvPr id="121" name="Google Shape;121;p18"/>
          <p:cNvPicPr preferRelativeResize="0"/>
          <p:nvPr/>
        </p:nvPicPr>
        <p:blipFill rotWithShape="1">
          <a:blip r:embed="rId3">
            <a:alphaModFix/>
          </a:blip>
          <a:srcRect b="0" l="1867" r="1848" t="0"/>
          <a:stretch/>
        </p:blipFill>
        <p:spPr>
          <a:xfrm>
            <a:off x="729450" y="1853850"/>
            <a:ext cx="4477625" cy="2969850"/>
          </a:xfrm>
          <a:prstGeom prst="rect">
            <a:avLst/>
          </a:prstGeom>
          <a:noFill/>
          <a:ln>
            <a:noFill/>
          </a:ln>
        </p:spPr>
      </p:pic>
      <p:sp>
        <p:nvSpPr>
          <p:cNvPr id="122" name="Google Shape;122;p18"/>
          <p:cNvSpPr txBox="1"/>
          <p:nvPr/>
        </p:nvSpPr>
        <p:spPr>
          <a:xfrm>
            <a:off x="5597925" y="1853850"/>
            <a:ext cx="3330000" cy="2170200"/>
          </a:xfrm>
          <a:prstGeom prst="rect">
            <a:avLst/>
          </a:prstGeom>
          <a:noFill/>
          <a:ln>
            <a:noFill/>
          </a:ln>
        </p:spPr>
        <p:txBody>
          <a:bodyPr anchorCtr="0" anchor="t" bIns="91425" lIns="91425" spcFirstLastPara="1" rIns="91425" wrap="square" tIns="91425">
            <a:spAutoFit/>
          </a:bodyPr>
          <a:lstStyle/>
          <a:p>
            <a:pPr indent="0" lvl="0" marL="0" rtl="0" algn="just">
              <a:spcBef>
                <a:spcPts val="400"/>
              </a:spcBef>
              <a:spcAft>
                <a:spcPts val="0"/>
              </a:spcAft>
              <a:buNone/>
            </a:pPr>
            <a:r>
              <a:rPr lang="en" sz="1300">
                <a:latin typeface="Lato"/>
                <a:ea typeface="Lato"/>
                <a:cs typeface="Lato"/>
                <a:sym typeface="Lato"/>
              </a:rPr>
              <a:t>Feature Engineering was done and length of message was added. </a:t>
            </a:r>
            <a:endParaRPr sz="1300">
              <a:latin typeface="Lato"/>
              <a:ea typeface="Lato"/>
              <a:cs typeface="Lato"/>
              <a:sym typeface="Lato"/>
            </a:endParaRPr>
          </a:p>
          <a:p>
            <a:pPr indent="0" lvl="0" marL="0" rtl="0" algn="just">
              <a:spcBef>
                <a:spcPts val="1000"/>
              </a:spcBef>
              <a:spcAft>
                <a:spcPts val="0"/>
              </a:spcAft>
              <a:buNone/>
            </a:pPr>
            <a:r>
              <a:t/>
            </a:r>
            <a:endParaRPr sz="1300">
              <a:latin typeface="Lato"/>
              <a:ea typeface="Lato"/>
              <a:cs typeface="Lato"/>
              <a:sym typeface="Lato"/>
            </a:endParaRPr>
          </a:p>
          <a:p>
            <a:pPr indent="0" lvl="0" marL="0" rtl="0" algn="just">
              <a:spcBef>
                <a:spcPts val="1000"/>
              </a:spcBef>
              <a:spcAft>
                <a:spcPts val="0"/>
              </a:spcAft>
              <a:buNone/>
            </a:pPr>
            <a:r>
              <a:rPr lang="en" sz="1300">
                <a:latin typeface="Lato"/>
                <a:ea typeface="Lato"/>
                <a:cs typeface="Lato"/>
                <a:sym typeface="Lato"/>
              </a:rPr>
              <a:t>Observation:</a:t>
            </a:r>
            <a:endParaRPr sz="1300">
              <a:latin typeface="Lato"/>
              <a:ea typeface="Lato"/>
              <a:cs typeface="Lato"/>
              <a:sym typeface="Lato"/>
            </a:endParaRPr>
          </a:p>
          <a:p>
            <a:pPr indent="0" lvl="0" marL="0" rtl="0" algn="just">
              <a:spcBef>
                <a:spcPts val="1000"/>
              </a:spcBef>
              <a:spcAft>
                <a:spcPts val="1000"/>
              </a:spcAft>
              <a:buNone/>
            </a:pPr>
            <a:r>
              <a:rPr lang="en" sz="1300">
                <a:latin typeface="Lato"/>
                <a:ea typeface="Lato"/>
                <a:cs typeface="Lato"/>
                <a:sym typeface="Lato"/>
              </a:rPr>
              <a:t>We can observe that spam messages are generally longer than ham messages: Bulk of ham has length below 100, for spam it is above 100.</a:t>
            </a:r>
            <a:endParaRPr sz="19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Preliminary Analysis</a:t>
            </a:r>
            <a:endParaRPr/>
          </a:p>
        </p:txBody>
      </p:sp>
      <p:pic>
        <p:nvPicPr>
          <p:cNvPr id="128" name="Google Shape;128;p19"/>
          <p:cNvPicPr preferRelativeResize="0"/>
          <p:nvPr/>
        </p:nvPicPr>
        <p:blipFill>
          <a:blip r:embed="rId3">
            <a:alphaModFix/>
          </a:blip>
          <a:stretch>
            <a:fillRect/>
          </a:stretch>
        </p:blipFill>
        <p:spPr>
          <a:xfrm>
            <a:off x="834175" y="1803350"/>
            <a:ext cx="4969650" cy="3144375"/>
          </a:xfrm>
          <a:prstGeom prst="rect">
            <a:avLst/>
          </a:prstGeom>
          <a:noFill/>
          <a:ln>
            <a:noFill/>
          </a:ln>
        </p:spPr>
      </p:pic>
      <p:sp>
        <p:nvSpPr>
          <p:cNvPr id="129" name="Google Shape;129;p19"/>
          <p:cNvSpPr txBox="1"/>
          <p:nvPr/>
        </p:nvSpPr>
        <p:spPr>
          <a:xfrm>
            <a:off x="5597925" y="1853850"/>
            <a:ext cx="3330000" cy="1970100"/>
          </a:xfrm>
          <a:prstGeom prst="rect">
            <a:avLst/>
          </a:prstGeom>
          <a:noFill/>
          <a:ln>
            <a:noFill/>
          </a:ln>
        </p:spPr>
        <p:txBody>
          <a:bodyPr anchorCtr="0" anchor="t" bIns="91425" lIns="91425" spcFirstLastPara="1" rIns="91425" wrap="square" tIns="91425">
            <a:spAutoFit/>
          </a:bodyPr>
          <a:lstStyle/>
          <a:p>
            <a:pPr indent="0" lvl="0" marL="0" rtl="0" algn="just">
              <a:spcBef>
                <a:spcPts val="400"/>
              </a:spcBef>
              <a:spcAft>
                <a:spcPts val="0"/>
              </a:spcAft>
              <a:buNone/>
            </a:pPr>
            <a:r>
              <a:rPr lang="en" sz="1300">
                <a:latin typeface="Lato"/>
                <a:ea typeface="Lato"/>
                <a:cs typeface="Lato"/>
                <a:sym typeface="Lato"/>
              </a:rPr>
              <a:t>Most frequent spam word’s counts present in the dataset were  plotted.</a:t>
            </a:r>
            <a:endParaRPr sz="1300">
              <a:latin typeface="Lato"/>
              <a:ea typeface="Lato"/>
              <a:cs typeface="Lato"/>
              <a:sym typeface="Lato"/>
            </a:endParaRPr>
          </a:p>
          <a:p>
            <a:pPr indent="0" lvl="0" marL="0" rtl="0" algn="just">
              <a:spcBef>
                <a:spcPts val="1000"/>
              </a:spcBef>
              <a:spcAft>
                <a:spcPts val="0"/>
              </a:spcAft>
              <a:buNone/>
            </a:pPr>
            <a:r>
              <a:t/>
            </a:r>
            <a:endParaRPr sz="1300">
              <a:latin typeface="Lato"/>
              <a:ea typeface="Lato"/>
              <a:cs typeface="Lato"/>
              <a:sym typeface="Lato"/>
            </a:endParaRPr>
          </a:p>
          <a:p>
            <a:pPr indent="0" lvl="0" marL="0" rtl="0" algn="just">
              <a:spcBef>
                <a:spcPts val="1000"/>
              </a:spcBef>
              <a:spcAft>
                <a:spcPts val="0"/>
              </a:spcAft>
              <a:buNone/>
            </a:pPr>
            <a:r>
              <a:rPr lang="en" sz="1300">
                <a:latin typeface="Lato"/>
                <a:ea typeface="Lato"/>
                <a:cs typeface="Lato"/>
                <a:sym typeface="Lato"/>
              </a:rPr>
              <a:t>Observation:</a:t>
            </a:r>
            <a:endParaRPr sz="1300">
              <a:latin typeface="Lato"/>
              <a:ea typeface="Lato"/>
              <a:cs typeface="Lato"/>
              <a:sym typeface="Lato"/>
            </a:endParaRPr>
          </a:p>
          <a:p>
            <a:pPr indent="0" lvl="0" marL="0" rtl="0" algn="just">
              <a:spcBef>
                <a:spcPts val="1000"/>
              </a:spcBef>
              <a:spcAft>
                <a:spcPts val="1000"/>
              </a:spcAft>
              <a:buNone/>
            </a:pPr>
            <a:r>
              <a:rPr lang="en" sz="1300">
                <a:latin typeface="Lato"/>
                <a:ea typeface="Lato"/>
                <a:cs typeface="Lato"/>
                <a:sym typeface="Lato"/>
              </a:rPr>
              <a:t>We observe that words like call, free and misspelled words or abbreviations are common in spam messages. </a:t>
            </a:r>
            <a:endParaRPr sz="19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Life cycle</a:t>
            </a:r>
            <a:endParaRPr/>
          </a:p>
        </p:txBody>
      </p:sp>
      <p:pic>
        <p:nvPicPr>
          <p:cNvPr id="135" name="Google Shape;135;p20"/>
          <p:cNvPicPr preferRelativeResize="0"/>
          <p:nvPr/>
        </p:nvPicPr>
        <p:blipFill>
          <a:blip r:embed="rId3">
            <a:alphaModFix/>
          </a:blip>
          <a:stretch>
            <a:fillRect/>
          </a:stretch>
        </p:blipFill>
        <p:spPr>
          <a:xfrm>
            <a:off x="729450" y="1908525"/>
            <a:ext cx="7099853" cy="2984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idx="4294967295" type="title"/>
          </p:nvPr>
        </p:nvSpPr>
        <p:spPr>
          <a:xfrm>
            <a:off x="374125" y="2214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approach for SMS spam detection</a:t>
            </a:r>
            <a:endParaRPr/>
          </a:p>
        </p:txBody>
      </p:sp>
      <p:pic>
        <p:nvPicPr>
          <p:cNvPr id="141" name="Google Shape;141;p21"/>
          <p:cNvPicPr preferRelativeResize="0"/>
          <p:nvPr/>
        </p:nvPicPr>
        <p:blipFill>
          <a:blip r:embed="rId3">
            <a:alphaModFix/>
          </a:blip>
          <a:stretch>
            <a:fillRect/>
          </a:stretch>
        </p:blipFill>
        <p:spPr>
          <a:xfrm>
            <a:off x="2449150" y="928750"/>
            <a:ext cx="4245694" cy="40820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