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Proxima Nova"/>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A4ACAC-5108-4B10-B734-F73ED711571F}">
  <a:tblStyle styleId="{F9A4ACAC-5108-4B10-B734-F73ED711571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ProximaNova-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solidFill>
                  <a:srgbClr val="292929"/>
                </a:solidFill>
                <a:highlight>
                  <a:srgbClr val="FFFFFF"/>
                </a:highlight>
                <a:latin typeface="Georgia"/>
                <a:ea typeface="Georgia"/>
                <a:cs typeface="Georgia"/>
                <a:sym typeface="Georgia"/>
              </a:rPr>
              <a:t>The features of every test data item are compared with the features of every training data item in real time, and then the K nearest training data items are selected, and the most frequent class among them is given to the test data item.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6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 our case, we have a frequency as a feature. In such a scenario, we use multinomial Naive Bayes. It ignores the non-occurrence of the features. So, if you have frequency 0 then the probability of occurrence of that feature will be 0 hence multinomial naive Bayes ignores that feature.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202124"/>
                </a:solidFill>
                <a:highlight>
                  <a:srgbClr val="FFFFFF"/>
                </a:highlight>
                <a:latin typeface="Roboto"/>
                <a:ea typeface="Roboto"/>
                <a:cs typeface="Roboto"/>
                <a:sym typeface="Roboto"/>
              </a:rPr>
              <a:t>SVM can be used a classifier. As you can see it worked quite well with our dataset.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RF is basically an ensemble of decision trees which makes it an extremely good classifier.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The algorithm analysis is based on factors such as accuracy, precision, recall, f1-score, and ROC.  As you can see Random Forest performs exceptionally well on our dataset.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 sz="1300">
                <a:solidFill>
                  <a:srgbClr val="595959"/>
                </a:solidFill>
                <a:latin typeface="Lato"/>
                <a:ea typeface="Lato"/>
                <a:cs typeface="Lato"/>
                <a:sym typeface="Lato"/>
              </a:rPr>
              <a:t>Our approach was simple. First we used stemming and lemmatization. Then since both gave almost similar results, stemming was chosen since it is faster. We have used three different word embedding approaches: Bag of Words, Countvectorizer, and TF-IDF combined with 4 models as discussed.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SzPts val="1100"/>
              <a:buNone/>
            </a:pPr>
            <a:r>
              <a:rPr lang="en" sz="1300">
                <a:solidFill>
                  <a:srgbClr val="595959"/>
                </a:solidFill>
                <a:latin typeface="Lato"/>
                <a:ea typeface="Lato"/>
                <a:cs typeface="Lato"/>
                <a:sym typeface="Lato"/>
              </a:rPr>
              <a:t>For each classifier, hyperparameter tuning was done to improve the performance metrics.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SzPts val="1100"/>
              <a:buNone/>
            </a:pPr>
            <a:r>
              <a:rPr lang="en" sz="1300">
                <a:solidFill>
                  <a:srgbClr val="595959"/>
                </a:solidFill>
                <a:latin typeface="Lato"/>
                <a:ea typeface="Lato"/>
                <a:cs typeface="Lato"/>
                <a:sym typeface="Lato"/>
              </a:rPr>
              <a:t>TF-IDF with Random Forest classification method outperforms other algorithms in the trial in terms of accuracy score. However, because the dataset is unbalanced, judging performance solely on accuracy is insufficient; precision, recall, ROC score, and f1-score of the methods must also be considered.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SzPts val="1100"/>
              <a:buNone/>
            </a:pPr>
            <a:r>
              <a:rPr lang="en" sz="1300">
                <a:solidFill>
                  <a:srgbClr val="595959"/>
                </a:solidFill>
                <a:latin typeface="Lato"/>
                <a:ea typeface="Lato"/>
                <a:cs typeface="Lato"/>
                <a:sym typeface="Lato"/>
              </a:rPr>
              <a:t>Following additional testing, the RF algorithm still achieves good precision, f1-score and  ROC score.</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SzPts val="1100"/>
              <a:buNone/>
            </a:pPr>
            <a:r>
              <a:t/>
            </a:r>
            <a:endParaRPr sz="1300">
              <a:solidFill>
                <a:srgbClr val="595959"/>
              </a:solidFill>
              <a:latin typeface="Lato"/>
              <a:ea typeface="Lato"/>
              <a:cs typeface="Lato"/>
              <a:sym typeface="Lato"/>
            </a:endParaRPr>
          </a:p>
          <a:p>
            <a:pPr indent="0" lvl="0" marL="0" rtl="0" algn="just">
              <a:lnSpc>
                <a:spcPct val="115000"/>
              </a:lnSpc>
              <a:spcBef>
                <a:spcPts val="1200"/>
              </a:spcBef>
              <a:spcAft>
                <a:spcPts val="1200"/>
              </a:spcAft>
              <a:buClr>
                <a:schemeClr val="dk1"/>
              </a:buClr>
              <a:buSzPts val="1100"/>
              <a:buFont typeface="Arial"/>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Generally the life cycle of a machine learning project is as follows.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chive.ics.uci.edu/ml/datasets/SMS+Spam+Collection" TargetMode="Externa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3">
            <a:alphaModFix/>
          </a:blip>
          <a:srcRect b="4561" l="6706" r="1296" t="4742"/>
          <a:stretch/>
        </p:blipFill>
        <p:spPr>
          <a:xfrm>
            <a:off x="0" y="0"/>
            <a:ext cx="5112238" cy="5143500"/>
          </a:xfrm>
          <a:prstGeom prst="rect">
            <a:avLst/>
          </a:prstGeom>
          <a:noFill/>
          <a:ln>
            <a:noFill/>
          </a:ln>
        </p:spPr>
      </p:pic>
      <p:sp>
        <p:nvSpPr>
          <p:cNvPr id="57" name="Google Shape;57;p13"/>
          <p:cNvSpPr txBox="1"/>
          <p:nvPr/>
        </p:nvSpPr>
        <p:spPr>
          <a:xfrm>
            <a:off x="5623700" y="1234800"/>
            <a:ext cx="2893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3600"/>
              <a:buFont typeface="Arial"/>
              <a:buNone/>
            </a:pPr>
            <a:r>
              <a:rPr b="1" lang="en" sz="2500">
                <a:latin typeface="Raleway"/>
                <a:ea typeface="Raleway"/>
                <a:cs typeface="Raleway"/>
                <a:sym typeface="Raleway"/>
              </a:rPr>
              <a:t>SPAM   Classifier</a:t>
            </a:r>
            <a:endParaRPr b="1" sz="2500">
              <a:latin typeface="Raleway"/>
              <a:ea typeface="Raleway"/>
              <a:cs typeface="Raleway"/>
              <a:sym typeface="Raleway"/>
            </a:endParaRPr>
          </a:p>
          <a:p>
            <a:pPr indent="0" lvl="0" marL="0" rtl="0" algn="l">
              <a:spcBef>
                <a:spcPts val="0"/>
              </a:spcBef>
              <a:spcAft>
                <a:spcPts val="0"/>
              </a:spcAft>
              <a:buClr>
                <a:srgbClr val="000000"/>
              </a:buClr>
              <a:buSzPts val="3600"/>
              <a:buFont typeface="Arial"/>
              <a:buNone/>
            </a:pPr>
            <a:r>
              <a:rPr b="1" lang="en" sz="2500">
                <a:latin typeface="Raleway"/>
                <a:ea typeface="Raleway"/>
                <a:cs typeface="Raleway"/>
                <a:sym typeface="Raleway"/>
              </a:rPr>
              <a:t>-Algorithm track</a:t>
            </a:r>
            <a:endParaRPr b="1" sz="3600">
              <a:latin typeface="Raleway"/>
              <a:ea typeface="Raleway"/>
              <a:cs typeface="Raleway"/>
              <a:sym typeface="Raleway"/>
            </a:endParaRPr>
          </a:p>
        </p:txBody>
      </p:sp>
      <p:sp>
        <p:nvSpPr>
          <p:cNvPr id="58" name="Google Shape;58;p13"/>
          <p:cNvSpPr txBox="1"/>
          <p:nvPr>
            <p:ph idx="4294967295" type="subTitle"/>
          </p:nvPr>
        </p:nvSpPr>
        <p:spPr>
          <a:xfrm>
            <a:off x="5623700" y="3172900"/>
            <a:ext cx="2976900" cy="1677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1"/>
              </a:buClr>
              <a:buSzPts val="1300"/>
              <a:buFont typeface="Lato"/>
              <a:buNone/>
            </a:pPr>
            <a:r>
              <a:rPr b="1" i="0" lang="en" sz="1400" u="none" cap="none" strike="noStrike">
                <a:solidFill>
                  <a:srgbClr val="000000"/>
                </a:solidFill>
                <a:latin typeface="Lato"/>
                <a:ea typeface="Lato"/>
                <a:cs typeface="Lato"/>
                <a:sym typeface="Lato"/>
              </a:rPr>
              <a:t>Team </a:t>
            </a:r>
            <a:r>
              <a:rPr b="1" lang="en" sz="1400">
                <a:solidFill>
                  <a:srgbClr val="000000"/>
                </a:solidFill>
                <a:latin typeface="Lato"/>
                <a:ea typeface="Lato"/>
                <a:cs typeface="Lato"/>
                <a:sym typeface="Lato"/>
              </a:rPr>
              <a:t>21</a:t>
            </a:r>
            <a:endParaRPr b="1" i="0" sz="1400" u="none" cap="none" strike="noStrike">
              <a:solidFill>
                <a:srgbClr val="000000"/>
              </a:solidFill>
              <a:latin typeface="Lato"/>
              <a:ea typeface="Lato"/>
              <a:cs typeface="Lato"/>
              <a:sym typeface="Lato"/>
            </a:endParaRPr>
          </a:p>
          <a:p>
            <a:pPr indent="0" lvl="0" marL="0" marR="0" rtl="0" algn="l">
              <a:lnSpc>
                <a:spcPct val="115000"/>
              </a:lnSpc>
              <a:spcBef>
                <a:spcPts val="1200"/>
              </a:spcBef>
              <a:spcAft>
                <a:spcPts val="0"/>
              </a:spcAft>
              <a:buClr>
                <a:schemeClr val="accent1"/>
              </a:buClr>
              <a:buSzPts val="1300"/>
              <a:buFont typeface="Lato"/>
              <a:buNone/>
            </a:pPr>
            <a:r>
              <a:rPr b="1" lang="en" sz="1400">
                <a:solidFill>
                  <a:srgbClr val="000000"/>
                </a:solidFill>
              </a:rPr>
              <a:t>Nikhil konduru  - </a:t>
            </a:r>
            <a:r>
              <a:rPr b="1" lang="en" sz="1300">
                <a:solidFill>
                  <a:srgbClr val="24292F"/>
                </a:solidFill>
                <a:highlight>
                  <a:srgbClr val="FFFFFF"/>
                </a:highlight>
                <a:latin typeface="Arial"/>
                <a:ea typeface="Arial"/>
                <a:cs typeface="Arial"/>
                <a:sym typeface="Arial"/>
              </a:rPr>
              <a:t>015998957</a:t>
            </a:r>
            <a:endParaRPr b="1" sz="1500">
              <a:solidFill>
                <a:srgbClr val="000000"/>
              </a:solidFill>
            </a:endParaRPr>
          </a:p>
          <a:p>
            <a:pPr indent="0" lvl="0" marL="0" marR="0" rtl="0" algn="l">
              <a:lnSpc>
                <a:spcPct val="115000"/>
              </a:lnSpc>
              <a:spcBef>
                <a:spcPts val="1200"/>
              </a:spcBef>
              <a:spcAft>
                <a:spcPts val="0"/>
              </a:spcAft>
              <a:buClr>
                <a:schemeClr val="accent1"/>
              </a:buClr>
              <a:buSzPts val="1300"/>
              <a:buFont typeface="Lato"/>
              <a:buNone/>
            </a:pPr>
            <a:r>
              <a:rPr b="1" lang="en" sz="1400">
                <a:solidFill>
                  <a:srgbClr val="000000"/>
                </a:solidFill>
              </a:rPr>
              <a:t>Alekhya Pasupuleti - </a:t>
            </a:r>
            <a:r>
              <a:rPr b="1" lang="en" sz="1300">
                <a:solidFill>
                  <a:srgbClr val="000000"/>
                </a:solidFill>
                <a:latin typeface="Arial"/>
                <a:ea typeface="Arial"/>
                <a:cs typeface="Arial"/>
                <a:sym typeface="Arial"/>
              </a:rPr>
              <a:t>016622372</a:t>
            </a:r>
            <a:endParaRPr b="1" sz="1300">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chemeClr val="accent1"/>
              </a:buClr>
              <a:buSzPts val="1300"/>
              <a:buFont typeface="Lato"/>
              <a:buNone/>
            </a:pPr>
            <a:r>
              <a:rPr b="1" lang="en" sz="1400">
                <a:solidFill>
                  <a:srgbClr val="000000"/>
                </a:solidFill>
              </a:rPr>
              <a:t>Shravani Naikoti - </a:t>
            </a:r>
            <a:r>
              <a:rPr b="1" lang="en" sz="1300">
                <a:solidFill>
                  <a:srgbClr val="24292F"/>
                </a:solidFill>
                <a:highlight>
                  <a:srgbClr val="FFFFFF"/>
                </a:highlight>
                <a:latin typeface="Arial"/>
                <a:ea typeface="Arial"/>
                <a:cs typeface="Arial"/>
                <a:sym typeface="Arial"/>
              </a:rPr>
              <a:t>016673579</a:t>
            </a:r>
            <a:endParaRPr b="1" i="0" sz="15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Model Summary</a:t>
            </a:r>
            <a:endParaRPr/>
          </a:p>
        </p:txBody>
      </p:sp>
      <p:sp>
        <p:nvSpPr>
          <p:cNvPr id="119" name="Google Shape;119;p22"/>
          <p:cNvSpPr/>
          <p:nvPr/>
        </p:nvSpPr>
        <p:spPr>
          <a:xfrm>
            <a:off x="4240475" y="2242525"/>
            <a:ext cx="8439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a:off x="2465675" y="2054875"/>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KNN</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rot="5400000">
            <a:off x="5520275" y="3074725"/>
            <a:ext cx="8439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a:off x="5056475" y="2054875"/>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Naive Bayes</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a:off x="5132675" y="3717850"/>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SVC</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a:off x="2465675" y="3717850"/>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Random Forest</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rot="10800000">
            <a:off x="4240475" y="3842725"/>
            <a:ext cx="8967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3"/>
          <p:cNvGraphicFramePr/>
          <p:nvPr/>
        </p:nvGraphicFramePr>
        <p:xfrm>
          <a:off x="5176750" y="1318643"/>
          <a:ext cx="3000000" cy="3000000"/>
        </p:xfrm>
        <a:graphic>
          <a:graphicData uri="http://schemas.openxmlformats.org/drawingml/2006/table">
            <a:tbl>
              <a:tblPr>
                <a:noFill/>
                <a:tableStyleId>{F9A4ACAC-5108-4B10-B734-F73ED711571F}</a:tableStyleId>
              </a:tblPr>
              <a:tblGrid>
                <a:gridCol w="1210650"/>
                <a:gridCol w="1210650"/>
              </a:tblGrid>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Accuracy</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0.89</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Precision</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1.0</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Recall</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0.90</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F1-score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0.94</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ROC Score </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0.95</a:t>
                      </a:r>
                      <a:endParaRPr b="1" sz="1500" u="none" cap="none" strike="noStrike"/>
                    </a:p>
                  </a:txBody>
                  <a:tcPr marT="91425" marB="91425" marR="91425" marL="91425"/>
                </a:tc>
              </a:tr>
            </a:tbl>
          </a:graphicData>
        </a:graphic>
      </p:graphicFrame>
      <p:sp>
        <p:nvSpPr>
          <p:cNvPr id="131" name="Google Shape;131;p23"/>
          <p:cNvSpPr txBox="1"/>
          <p:nvPr/>
        </p:nvSpPr>
        <p:spPr>
          <a:xfrm>
            <a:off x="779925" y="1441375"/>
            <a:ext cx="2527200" cy="491700"/>
          </a:xfrm>
          <a:prstGeom prst="rect">
            <a:avLst/>
          </a:prstGeom>
          <a:noFill/>
          <a:ln>
            <a:noFill/>
          </a:ln>
        </p:spPr>
        <p:txBody>
          <a:bodyPr anchorCtr="0" anchor="t" bIns="91425" lIns="91425" spcFirstLastPara="1" rIns="91425" wrap="square" tIns="91425">
            <a:spAutoFit/>
          </a:bodyPr>
          <a:lstStyle/>
          <a:p>
            <a:pPr indent="0" lvl="0" marL="0" marR="0" rtl="0" algn="just">
              <a:lnSpc>
                <a:spcPct val="95000"/>
              </a:lnSpc>
              <a:spcBef>
                <a:spcPts val="0"/>
              </a:spcBef>
              <a:spcAft>
                <a:spcPts val="600"/>
              </a:spcAft>
              <a:buClr>
                <a:srgbClr val="000000"/>
              </a:buClr>
              <a:buSzPts val="2100"/>
              <a:buFont typeface="Arial"/>
              <a:buNone/>
            </a:pPr>
            <a:r>
              <a:rPr b="1" i="0" lang="en" sz="2100" u="none" cap="none" strike="noStrike">
                <a:solidFill>
                  <a:srgbClr val="000000"/>
                </a:solidFill>
                <a:latin typeface="Times New Roman"/>
                <a:ea typeface="Times New Roman"/>
                <a:cs typeface="Times New Roman"/>
                <a:sym typeface="Times New Roman"/>
              </a:rPr>
              <a:t>KNN</a:t>
            </a:r>
            <a:endParaRPr b="0" i="0" sz="2100" u="none" cap="none" strike="noStrike">
              <a:solidFill>
                <a:srgbClr val="000000"/>
              </a:solidFill>
              <a:latin typeface="Lato"/>
              <a:ea typeface="Lato"/>
              <a:cs typeface="Lato"/>
              <a:sym typeface="Lato"/>
            </a:endParaRPr>
          </a:p>
        </p:txBody>
      </p:sp>
      <p:pic>
        <p:nvPicPr>
          <p:cNvPr id="132" name="Google Shape;132;p23"/>
          <p:cNvPicPr preferRelativeResize="0"/>
          <p:nvPr/>
        </p:nvPicPr>
        <p:blipFill rotWithShape="1">
          <a:blip r:embed="rId3">
            <a:alphaModFix/>
          </a:blip>
          <a:srcRect b="0" l="0" r="0" t="0"/>
          <a:stretch/>
        </p:blipFill>
        <p:spPr>
          <a:xfrm>
            <a:off x="152400" y="1964400"/>
            <a:ext cx="4035347" cy="2686974"/>
          </a:xfrm>
          <a:prstGeom prst="rect">
            <a:avLst/>
          </a:prstGeom>
          <a:noFill/>
          <a:ln>
            <a:noFill/>
          </a:ln>
        </p:spPr>
      </p:pic>
      <p:sp>
        <p:nvSpPr>
          <p:cNvPr id="133" name="Google Shape;133;p23"/>
          <p:cNvSpPr txBox="1"/>
          <p:nvPr>
            <p:ph type="title"/>
          </p:nvPr>
        </p:nvSpPr>
        <p:spPr>
          <a:xfrm>
            <a:off x="658550" y="570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Model Summary Continued….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4"/>
          <p:cNvGraphicFramePr/>
          <p:nvPr/>
        </p:nvGraphicFramePr>
        <p:xfrm>
          <a:off x="5029775" y="1658493"/>
          <a:ext cx="3000000" cy="3000000"/>
        </p:xfrm>
        <a:graphic>
          <a:graphicData uri="http://schemas.openxmlformats.org/drawingml/2006/table">
            <a:tbl>
              <a:tblPr>
                <a:noFill/>
                <a:tableStyleId>{F9A4ACAC-5108-4B10-B734-F73ED711571F}</a:tableStyleId>
              </a:tblPr>
              <a:tblGrid>
                <a:gridCol w="1210650"/>
                <a:gridCol w="1210650"/>
              </a:tblGrid>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Accuracy</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0.96</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Precision</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1.0</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Recall</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0.96</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F1-score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0.98</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ROC Score </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0.99</a:t>
                      </a:r>
                      <a:endParaRPr b="1" sz="1500" u="none" cap="none" strike="noStrike"/>
                    </a:p>
                  </a:txBody>
                  <a:tcPr marT="91425" marB="91425" marR="91425" marL="91425"/>
                </a:tc>
              </a:tr>
            </a:tbl>
          </a:graphicData>
        </a:graphic>
      </p:graphicFrame>
      <p:sp>
        <p:nvSpPr>
          <p:cNvPr id="139" name="Google Shape;139;p24"/>
          <p:cNvSpPr txBox="1"/>
          <p:nvPr/>
        </p:nvSpPr>
        <p:spPr>
          <a:xfrm>
            <a:off x="750300" y="1401875"/>
            <a:ext cx="3662700" cy="447900"/>
          </a:xfrm>
          <a:prstGeom prst="rect">
            <a:avLst/>
          </a:prstGeom>
          <a:noFill/>
          <a:ln>
            <a:noFill/>
          </a:ln>
        </p:spPr>
        <p:txBody>
          <a:bodyPr anchorCtr="0" anchor="t" bIns="91425" lIns="91425" spcFirstLastPara="1" rIns="91425" wrap="square" tIns="91425">
            <a:spAutoFit/>
          </a:bodyPr>
          <a:lstStyle/>
          <a:p>
            <a:pPr indent="0" lvl="0" marL="0" marR="0" rtl="0" algn="just">
              <a:lnSpc>
                <a:spcPct val="95000"/>
              </a:lnSpc>
              <a:spcBef>
                <a:spcPts val="0"/>
              </a:spcBef>
              <a:spcAft>
                <a:spcPts val="60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Multinomial Naive Bayes </a:t>
            </a:r>
            <a:endParaRPr b="0" i="0" sz="2200" u="none" cap="none" strike="noStrike">
              <a:solidFill>
                <a:srgbClr val="000000"/>
              </a:solidFill>
              <a:latin typeface="Lato"/>
              <a:ea typeface="Lato"/>
              <a:cs typeface="Lato"/>
              <a:sym typeface="Lato"/>
            </a:endParaRPr>
          </a:p>
        </p:txBody>
      </p:sp>
      <p:pic>
        <p:nvPicPr>
          <p:cNvPr id="140" name="Google Shape;140;p24"/>
          <p:cNvPicPr preferRelativeResize="0"/>
          <p:nvPr/>
        </p:nvPicPr>
        <p:blipFill rotWithShape="1">
          <a:blip r:embed="rId3">
            <a:alphaModFix/>
          </a:blip>
          <a:srcRect b="0" l="0" r="0" t="0"/>
          <a:stretch/>
        </p:blipFill>
        <p:spPr>
          <a:xfrm>
            <a:off x="567075" y="1820375"/>
            <a:ext cx="3914479" cy="2686976"/>
          </a:xfrm>
          <a:prstGeom prst="rect">
            <a:avLst/>
          </a:prstGeom>
          <a:noFill/>
          <a:ln>
            <a:noFill/>
          </a:ln>
        </p:spPr>
      </p:pic>
      <p:sp>
        <p:nvSpPr>
          <p:cNvPr id="141" name="Google Shape;141;p24"/>
          <p:cNvSpPr txBox="1"/>
          <p:nvPr>
            <p:ph type="title"/>
          </p:nvPr>
        </p:nvSpPr>
        <p:spPr>
          <a:xfrm>
            <a:off x="658550" y="570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Model Summary Continued….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5"/>
          <p:cNvGraphicFramePr/>
          <p:nvPr/>
        </p:nvGraphicFramePr>
        <p:xfrm>
          <a:off x="5176750" y="1318643"/>
          <a:ext cx="3000000" cy="3000000"/>
        </p:xfrm>
        <a:graphic>
          <a:graphicData uri="http://schemas.openxmlformats.org/drawingml/2006/table">
            <a:tbl>
              <a:tblPr>
                <a:noFill/>
                <a:tableStyleId>{F9A4ACAC-5108-4B10-B734-F73ED711571F}</a:tableStyleId>
              </a:tblPr>
              <a:tblGrid>
                <a:gridCol w="1210650"/>
                <a:gridCol w="1210650"/>
              </a:tblGrid>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Accuracy</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0.97</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Precision</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1.0</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Recall</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0.97</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F1-score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0.98</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ROC 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1.0</a:t>
                      </a:r>
                      <a:endParaRPr b="1" sz="1500" u="none" cap="none" strike="noStrike"/>
                    </a:p>
                  </a:txBody>
                  <a:tcPr marT="91425" marB="91425" marR="91425" marL="91425"/>
                </a:tc>
              </a:tr>
            </a:tbl>
          </a:graphicData>
        </a:graphic>
      </p:graphicFrame>
      <p:sp>
        <p:nvSpPr>
          <p:cNvPr id="147" name="Google Shape;147;p25"/>
          <p:cNvSpPr txBox="1"/>
          <p:nvPr/>
        </p:nvSpPr>
        <p:spPr>
          <a:xfrm>
            <a:off x="770050" y="1401875"/>
            <a:ext cx="2527200" cy="477000"/>
          </a:xfrm>
          <a:prstGeom prst="rect">
            <a:avLst/>
          </a:prstGeom>
          <a:noFill/>
          <a:ln>
            <a:noFill/>
          </a:ln>
        </p:spPr>
        <p:txBody>
          <a:bodyPr anchorCtr="0" anchor="t" bIns="91425" lIns="91425" spcFirstLastPara="1" rIns="91425" wrap="square" tIns="91425">
            <a:spAutoFit/>
          </a:bodyPr>
          <a:lstStyle/>
          <a:p>
            <a:pPr indent="0" lvl="0" marL="0" marR="0" rtl="0" algn="just">
              <a:lnSpc>
                <a:spcPct val="95000"/>
              </a:lnSpc>
              <a:spcBef>
                <a:spcPts val="0"/>
              </a:spcBef>
              <a:spcAft>
                <a:spcPts val="60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SVC</a:t>
            </a:r>
            <a:endParaRPr b="0" i="0" sz="2400" u="none" cap="none" strike="noStrike">
              <a:solidFill>
                <a:srgbClr val="000000"/>
              </a:solidFill>
              <a:latin typeface="Lato"/>
              <a:ea typeface="Lato"/>
              <a:cs typeface="Lato"/>
              <a:sym typeface="Lato"/>
            </a:endParaRPr>
          </a:p>
        </p:txBody>
      </p:sp>
      <p:pic>
        <p:nvPicPr>
          <p:cNvPr id="148" name="Google Shape;148;p25"/>
          <p:cNvPicPr preferRelativeResize="0"/>
          <p:nvPr/>
        </p:nvPicPr>
        <p:blipFill rotWithShape="1">
          <a:blip r:embed="rId3">
            <a:alphaModFix/>
          </a:blip>
          <a:srcRect b="0" l="0" r="0" t="0"/>
          <a:stretch/>
        </p:blipFill>
        <p:spPr>
          <a:xfrm>
            <a:off x="349850" y="2155825"/>
            <a:ext cx="4020686" cy="2657575"/>
          </a:xfrm>
          <a:prstGeom prst="rect">
            <a:avLst/>
          </a:prstGeom>
          <a:noFill/>
          <a:ln>
            <a:noFill/>
          </a:ln>
        </p:spPr>
      </p:pic>
      <p:sp>
        <p:nvSpPr>
          <p:cNvPr id="149" name="Google Shape;149;p25"/>
          <p:cNvSpPr txBox="1"/>
          <p:nvPr>
            <p:ph type="title"/>
          </p:nvPr>
        </p:nvSpPr>
        <p:spPr>
          <a:xfrm>
            <a:off x="658550" y="570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Model Summary Continued….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6"/>
          <p:cNvGraphicFramePr/>
          <p:nvPr/>
        </p:nvGraphicFramePr>
        <p:xfrm>
          <a:off x="5176750" y="1318643"/>
          <a:ext cx="3000000" cy="3000000"/>
        </p:xfrm>
        <a:graphic>
          <a:graphicData uri="http://schemas.openxmlformats.org/drawingml/2006/table">
            <a:tbl>
              <a:tblPr>
                <a:noFill/>
                <a:tableStyleId>{F9A4ACAC-5108-4B10-B734-F73ED711571F}</a:tableStyleId>
              </a:tblPr>
              <a:tblGrid>
                <a:gridCol w="1210650"/>
                <a:gridCol w="1210650"/>
              </a:tblGrid>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Accuracy</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0.97</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Precision</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1.0</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Recall</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0.97</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F1-score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0.99</a:t>
                      </a:r>
                      <a:endParaRPr b="1" sz="1500" u="none" cap="none" strike="noStrike"/>
                    </a:p>
                  </a:txBody>
                  <a:tcPr marT="91425" marB="91425" marR="91425" marL="91425"/>
                </a:tc>
              </a:tr>
              <a:tr h="490775">
                <a:tc>
                  <a:txBody>
                    <a:bodyPr/>
                    <a:lstStyle/>
                    <a:p>
                      <a:pPr indent="0" lvl="0" marL="0" marR="0" rtl="0" algn="ctr">
                        <a:lnSpc>
                          <a:spcPct val="115000"/>
                        </a:lnSpc>
                        <a:spcBef>
                          <a:spcPts val="0"/>
                        </a:spcBef>
                        <a:spcAft>
                          <a:spcPts val="0"/>
                        </a:spcAft>
                        <a:buClr>
                          <a:srgbClr val="000000"/>
                        </a:buClr>
                        <a:buSzPts val="1250"/>
                        <a:buFont typeface="Arial"/>
                        <a:buNone/>
                      </a:pPr>
                      <a:r>
                        <a:rPr b="1" lang="en" sz="1250" u="none" cap="none" strike="noStrike">
                          <a:highlight>
                            <a:srgbClr val="FFFFFF"/>
                          </a:highlight>
                        </a:rPr>
                        <a:t>ROC Score</a:t>
                      </a:r>
                      <a:endParaRPr b="1" sz="1250" u="none" cap="none" strike="noStrike">
                        <a:highlight>
                          <a:srgbClr val="FFFFFF"/>
                        </a:highlight>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0.99</a:t>
                      </a:r>
                      <a:endParaRPr b="1" sz="1500" u="none" cap="none" strike="noStrike"/>
                    </a:p>
                  </a:txBody>
                  <a:tcPr marT="91425" marB="91425" marR="91425" marL="91425"/>
                </a:tc>
              </a:tr>
            </a:tbl>
          </a:graphicData>
        </a:graphic>
      </p:graphicFrame>
      <p:sp>
        <p:nvSpPr>
          <p:cNvPr id="155" name="Google Shape;155;p26"/>
          <p:cNvSpPr txBox="1"/>
          <p:nvPr/>
        </p:nvSpPr>
        <p:spPr>
          <a:xfrm>
            <a:off x="770050" y="1318650"/>
            <a:ext cx="2527200" cy="462600"/>
          </a:xfrm>
          <a:prstGeom prst="rect">
            <a:avLst/>
          </a:prstGeom>
          <a:noFill/>
          <a:ln>
            <a:noFill/>
          </a:ln>
        </p:spPr>
        <p:txBody>
          <a:bodyPr anchorCtr="0" anchor="t" bIns="91425" lIns="91425" spcFirstLastPara="1" rIns="91425" wrap="square" tIns="91425">
            <a:spAutoFit/>
          </a:bodyPr>
          <a:lstStyle/>
          <a:p>
            <a:pPr indent="0" lvl="0" marL="0" marR="0" rtl="0" algn="just">
              <a:lnSpc>
                <a:spcPct val="95000"/>
              </a:lnSpc>
              <a:spcBef>
                <a:spcPts val="0"/>
              </a:spcBef>
              <a:spcAft>
                <a:spcPts val="600"/>
              </a:spcAft>
              <a:buClr>
                <a:srgbClr val="000000"/>
              </a:buClr>
              <a:buSzPts val="1900"/>
              <a:buFont typeface="Arial"/>
              <a:buNone/>
            </a:pPr>
            <a:r>
              <a:rPr b="1" i="0" lang="en" sz="1900" u="none" cap="none" strike="noStrike">
                <a:solidFill>
                  <a:srgbClr val="000000"/>
                </a:solidFill>
                <a:latin typeface="Times New Roman"/>
                <a:ea typeface="Times New Roman"/>
                <a:cs typeface="Times New Roman"/>
                <a:sym typeface="Times New Roman"/>
              </a:rPr>
              <a:t>Random Forest</a:t>
            </a:r>
            <a:endParaRPr b="0" i="0" sz="2300" u="none" cap="none" strike="noStrike">
              <a:solidFill>
                <a:srgbClr val="000000"/>
              </a:solidFill>
              <a:latin typeface="Lato"/>
              <a:ea typeface="Lato"/>
              <a:cs typeface="Lato"/>
              <a:sym typeface="Lato"/>
            </a:endParaRPr>
          </a:p>
        </p:txBody>
      </p:sp>
      <p:pic>
        <p:nvPicPr>
          <p:cNvPr id="156" name="Google Shape;156;p26"/>
          <p:cNvPicPr preferRelativeResize="0"/>
          <p:nvPr/>
        </p:nvPicPr>
        <p:blipFill rotWithShape="1">
          <a:blip r:embed="rId3">
            <a:alphaModFix/>
          </a:blip>
          <a:srcRect b="0" l="0" r="0" t="0"/>
          <a:stretch/>
        </p:blipFill>
        <p:spPr>
          <a:xfrm>
            <a:off x="261000" y="1781250"/>
            <a:ext cx="4000548" cy="2657574"/>
          </a:xfrm>
          <a:prstGeom prst="rect">
            <a:avLst/>
          </a:prstGeom>
          <a:noFill/>
          <a:ln>
            <a:noFill/>
          </a:ln>
        </p:spPr>
      </p:pic>
      <p:sp>
        <p:nvSpPr>
          <p:cNvPr id="157" name="Google Shape;157;p26"/>
          <p:cNvSpPr txBox="1"/>
          <p:nvPr>
            <p:ph type="title"/>
          </p:nvPr>
        </p:nvSpPr>
        <p:spPr>
          <a:xfrm>
            <a:off x="658550" y="570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Model Summary Continued….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96296"/>
              <a:buNone/>
            </a:pPr>
            <a:r>
              <a:rPr lang="en"/>
              <a:t>Result Comparison</a:t>
            </a:r>
            <a:endParaRPr/>
          </a:p>
        </p:txBody>
      </p:sp>
      <p:pic>
        <p:nvPicPr>
          <p:cNvPr id="163" name="Google Shape;163;p27"/>
          <p:cNvPicPr preferRelativeResize="0"/>
          <p:nvPr/>
        </p:nvPicPr>
        <p:blipFill rotWithShape="1">
          <a:blip r:embed="rId3">
            <a:alphaModFix/>
          </a:blip>
          <a:srcRect b="0" l="0" r="0" t="0"/>
          <a:stretch/>
        </p:blipFill>
        <p:spPr>
          <a:xfrm>
            <a:off x="217200" y="2088675"/>
            <a:ext cx="3456374" cy="2251250"/>
          </a:xfrm>
          <a:prstGeom prst="rect">
            <a:avLst/>
          </a:prstGeom>
          <a:noFill/>
          <a:ln>
            <a:noFill/>
          </a:ln>
        </p:spPr>
      </p:pic>
      <p:pic>
        <p:nvPicPr>
          <p:cNvPr id="164" name="Google Shape;164;p27"/>
          <p:cNvPicPr preferRelativeResize="0"/>
          <p:nvPr/>
        </p:nvPicPr>
        <p:blipFill rotWithShape="1">
          <a:blip r:embed="rId4">
            <a:alphaModFix/>
          </a:blip>
          <a:srcRect b="0" l="0" r="0" t="0"/>
          <a:stretch/>
        </p:blipFill>
        <p:spPr>
          <a:xfrm>
            <a:off x="3435575" y="2493200"/>
            <a:ext cx="5627249" cy="144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Conclusion</a:t>
            </a:r>
            <a:endParaRPr/>
          </a:p>
        </p:txBody>
      </p:sp>
      <p:sp>
        <p:nvSpPr>
          <p:cNvPr id="170" name="Google Shape;170;p28"/>
          <p:cNvSpPr txBox="1"/>
          <p:nvPr>
            <p:ph idx="1" type="body"/>
          </p:nvPr>
        </p:nvSpPr>
        <p:spPr>
          <a:xfrm>
            <a:off x="729450" y="2078875"/>
            <a:ext cx="7688700" cy="2772600"/>
          </a:xfrm>
          <a:prstGeom prst="rect">
            <a:avLst/>
          </a:prstGeom>
          <a:noFill/>
          <a:ln>
            <a:noFill/>
          </a:ln>
        </p:spPr>
        <p:txBody>
          <a:bodyPr anchorCtr="0" anchor="t" bIns="91425" lIns="91425" spcFirstLastPara="1" rIns="91425" wrap="square" tIns="91425">
            <a:normAutofit fontScale="70000"/>
          </a:bodyPr>
          <a:lstStyle/>
          <a:p>
            <a:pPr indent="0" lvl="0" marL="0" rtl="0" algn="just">
              <a:lnSpc>
                <a:spcPct val="115000"/>
              </a:lnSpc>
              <a:spcBef>
                <a:spcPts val="0"/>
              </a:spcBef>
              <a:spcAft>
                <a:spcPts val="0"/>
              </a:spcAft>
              <a:buSzPct val="72222"/>
              <a:buNone/>
            </a:pPr>
            <a:r>
              <a:rPr lang="en"/>
              <a:t>Multinomial Naive Bayes, Random Forest, SVC, and KNN are machine learning classification algorithms that can be used to distinguish between spam and ham messages using the SMS spam collection data set provided.</a:t>
            </a:r>
            <a:endParaRPr/>
          </a:p>
          <a:p>
            <a:pPr indent="0" lvl="0" marL="0" rtl="0" algn="just">
              <a:lnSpc>
                <a:spcPct val="115000"/>
              </a:lnSpc>
              <a:spcBef>
                <a:spcPts val="1200"/>
              </a:spcBef>
              <a:spcAft>
                <a:spcPts val="0"/>
              </a:spcAft>
              <a:buSzPct val="72222"/>
              <a:buNone/>
            </a:pPr>
            <a:r>
              <a:rPr lang="en"/>
              <a:t>We used three different word embedding approaches: Bag of Words, Countvectorizer, and TF-IDF. </a:t>
            </a:r>
            <a:endParaRPr/>
          </a:p>
          <a:p>
            <a:pPr indent="0" lvl="0" marL="0" rtl="0" algn="just">
              <a:lnSpc>
                <a:spcPct val="115000"/>
              </a:lnSpc>
              <a:spcBef>
                <a:spcPts val="1200"/>
              </a:spcBef>
              <a:spcAft>
                <a:spcPts val="0"/>
              </a:spcAft>
              <a:buSzPct val="72222"/>
              <a:buNone/>
            </a:pPr>
            <a:r>
              <a:rPr lang="en"/>
              <a:t>TF-IDF with Random Forest classification method outperforms other algorithms in the trial in terms of accuracy score. However, because the dataset is unbalanced, judging performance solely on accuracy is insufficient; precision, recall, ROC score, and f1-score of the methods must also be considered. </a:t>
            </a:r>
            <a:endParaRPr/>
          </a:p>
          <a:p>
            <a:pPr indent="0" lvl="0" marL="0" rtl="0" algn="just">
              <a:lnSpc>
                <a:spcPct val="115000"/>
              </a:lnSpc>
              <a:spcBef>
                <a:spcPts val="1200"/>
              </a:spcBef>
              <a:spcAft>
                <a:spcPts val="1200"/>
              </a:spcAft>
              <a:buSzPct val="72222"/>
              <a:buNone/>
            </a:pPr>
            <a:r>
              <a:rPr lang="en"/>
              <a:t>Following additional testing, the RF algorithm still achieves good precision, f1-score and  ROC score.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729450" y="1483900"/>
            <a:ext cx="7688100" cy="2493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Thank you !</a:t>
            </a:r>
            <a:endParaRPr/>
          </a:p>
        </p:txBody>
      </p:sp>
      <p:pic>
        <p:nvPicPr>
          <p:cNvPr id="176" name="Google Shape;176;p29"/>
          <p:cNvPicPr preferRelativeResize="0"/>
          <p:nvPr/>
        </p:nvPicPr>
        <p:blipFill rotWithShape="1">
          <a:blip r:embed="rId3">
            <a:alphaModFix/>
          </a:blip>
          <a:srcRect b="0" l="0" r="0" t="0"/>
          <a:stretch/>
        </p:blipFill>
        <p:spPr>
          <a:xfrm>
            <a:off x="5517513" y="1022563"/>
            <a:ext cx="2390775" cy="340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729450" y="1318650"/>
            <a:ext cx="3842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Outline</a:t>
            </a:r>
            <a:endParaRPr/>
          </a:p>
        </p:txBody>
      </p:sp>
      <p:sp>
        <p:nvSpPr>
          <p:cNvPr id="64" name="Google Shape;64;p14"/>
          <p:cNvSpPr txBox="1"/>
          <p:nvPr>
            <p:ph idx="1" type="body"/>
          </p:nvPr>
        </p:nvSpPr>
        <p:spPr>
          <a:xfrm>
            <a:off x="729450" y="1992000"/>
            <a:ext cx="4562100" cy="3062700"/>
          </a:xfrm>
          <a:prstGeom prst="rect">
            <a:avLst/>
          </a:prstGeom>
          <a:noFill/>
          <a:ln>
            <a:noFill/>
          </a:ln>
        </p:spPr>
        <p:txBody>
          <a:bodyPr anchorCtr="0" anchor="t" bIns="91425" lIns="91425" spcFirstLastPara="1" rIns="91425" wrap="square" tIns="91425">
            <a:normAutofit fontScale="92500" lnSpcReduction="20000"/>
          </a:bodyPr>
          <a:lstStyle/>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Problem Statement</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Objective</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Dataset Overview</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Preliminary Analysis</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Project Life cycle</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Model Summary</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Result Comparison</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Conclusion</a:t>
            </a:r>
            <a:endParaRPr sz="2000">
              <a:solidFill>
                <a:schemeClr val="dk2"/>
              </a:solidFill>
              <a:highlight>
                <a:schemeClr val="lt1"/>
              </a:highlight>
            </a:endParaRPr>
          </a:p>
        </p:txBody>
      </p:sp>
      <p:pic>
        <p:nvPicPr>
          <p:cNvPr id="65" name="Google Shape;65;p14"/>
          <p:cNvPicPr preferRelativeResize="0"/>
          <p:nvPr/>
        </p:nvPicPr>
        <p:blipFill rotWithShape="1">
          <a:blip r:embed="rId3">
            <a:alphaModFix/>
          </a:blip>
          <a:srcRect b="0" l="0" r="0" t="0"/>
          <a:stretch/>
        </p:blipFill>
        <p:spPr>
          <a:xfrm>
            <a:off x="4286620" y="722800"/>
            <a:ext cx="4665255" cy="284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729450" y="1318650"/>
            <a:ext cx="3842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Problem Statement</a:t>
            </a:r>
            <a:endParaRPr/>
          </a:p>
        </p:txBody>
      </p:sp>
      <p:sp>
        <p:nvSpPr>
          <p:cNvPr id="71" name="Google Shape;71;p15"/>
          <p:cNvSpPr txBox="1"/>
          <p:nvPr>
            <p:ph idx="1" type="body"/>
          </p:nvPr>
        </p:nvSpPr>
        <p:spPr>
          <a:xfrm>
            <a:off x="729450" y="2078875"/>
            <a:ext cx="3842700" cy="22206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Due to spammers' rapid development of technology, there is a need for more efficient, generic, and adaptive classifiers. Spam classification using machine learning is an important area of research.</a:t>
            </a:r>
            <a:endParaRPr sz="1200">
              <a:solidFill>
                <a:srgbClr val="24292F"/>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1300"/>
              <a:buNone/>
            </a:pPr>
            <a:r>
              <a:t/>
            </a:r>
            <a:endParaRPr sz="12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24292F"/>
              </a:solidFill>
              <a:highlight>
                <a:srgbClr val="FFFFFF"/>
              </a:highlight>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4675650" y="946000"/>
            <a:ext cx="4267050" cy="32514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729450" y="1318650"/>
            <a:ext cx="5657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Objective/Proposed solution</a:t>
            </a:r>
            <a:endParaRPr/>
          </a:p>
          <a:p>
            <a:pPr indent="0" lvl="0" marL="0" rtl="0" algn="l">
              <a:lnSpc>
                <a:spcPct val="100000"/>
              </a:lnSpc>
              <a:spcBef>
                <a:spcPts val="0"/>
              </a:spcBef>
              <a:spcAft>
                <a:spcPts val="0"/>
              </a:spcAft>
              <a:buSzPct val="96296"/>
              <a:buNone/>
            </a:pPr>
            <a:r>
              <a:t/>
            </a:r>
            <a:endParaRPr/>
          </a:p>
          <a:p>
            <a:pPr indent="0" lvl="0" marL="0" rtl="0" algn="l">
              <a:lnSpc>
                <a:spcPct val="100000"/>
              </a:lnSpc>
              <a:spcBef>
                <a:spcPts val="0"/>
              </a:spcBef>
              <a:spcAft>
                <a:spcPts val="0"/>
              </a:spcAft>
              <a:buSzPct val="96296"/>
              <a:buNone/>
            </a:pPr>
            <a:r>
              <a:t/>
            </a:r>
            <a:endParaRPr/>
          </a:p>
        </p:txBody>
      </p:sp>
      <p:sp>
        <p:nvSpPr>
          <p:cNvPr id="78" name="Google Shape;78;p16"/>
          <p:cNvSpPr txBox="1"/>
          <p:nvPr>
            <p:ph idx="1" type="body"/>
          </p:nvPr>
        </p:nvSpPr>
        <p:spPr>
          <a:xfrm>
            <a:off x="729450" y="2078875"/>
            <a:ext cx="5657700" cy="22611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lang="en"/>
              <a:t>Various learning algorithms are investigated and identified to classify spam messages from legitimate text messages in the proposed work. </a:t>
            </a:r>
            <a:endParaRPr/>
          </a:p>
          <a:p>
            <a:pPr indent="0" lvl="0" marL="0" rtl="0" algn="l">
              <a:spcBef>
                <a:spcPts val="1200"/>
              </a:spcBef>
              <a:spcAft>
                <a:spcPts val="0"/>
              </a:spcAft>
              <a:buNone/>
            </a:pPr>
            <a:r>
              <a:rPr lang="en"/>
              <a:t>By providing the data set, we want to train the machine learning algorithm to learn from it and draw conclusions on its own. </a:t>
            </a:r>
            <a:endParaRPr/>
          </a:p>
          <a:p>
            <a:pPr indent="0" lvl="0" marL="0" rtl="0" algn="l">
              <a:spcBef>
                <a:spcPts val="1200"/>
              </a:spcBef>
              <a:spcAft>
                <a:spcPts val="0"/>
              </a:spcAft>
              <a:buNone/>
            </a:pPr>
            <a:r>
              <a:rPr lang="en"/>
              <a:t>Globally, this helps reduce the number of frauds occurring by identifying spam messages.</a:t>
            </a:r>
            <a:endParaRPr/>
          </a:p>
          <a:p>
            <a:pPr indent="0" lvl="0" marL="0" rtl="0" algn="just">
              <a:lnSpc>
                <a:spcPct val="115000"/>
              </a:lnSpc>
              <a:spcBef>
                <a:spcPts val="1200"/>
              </a:spcBef>
              <a:spcAft>
                <a:spcPts val="1200"/>
              </a:spcAft>
              <a:buSzPct val="72222"/>
              <a:buNone/>
            </a:pPr>
            <a:r>
              <a:t/>
            </a:r>
            <a:endParaRPr/>
          </a:p>
        </p:txBody>
      </p:sp>
      <p:pic>
        <p:nvPicPr>
          <p:cNvPr id="79" name="Google Shape;79;p16"/>
          <p:cNvPicPr preferRelativeResize="0"/>
          <p:nvPr/>
        </p:nvPicPr>
        <p:blipFill rotWithShape="1">
          <a:blip r:embed="rId3">
            <a:alphaModFix/>
          </a:blip>
          <a:srcRect b="0" l="0" r="0" t="0"/>
          <a:stretch/>
        </p:blipFill>
        <p:spPr>
          <a:xfrm>
            <a:off x="6511650" y="1328674"/>
            <a:ext cx="2460601" cy="2705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Dataset Overview</a:t>
            </a:r>
            <a:endParaRPr/>
          </a:p>
        </p:txBody>
      </p:sp>
      <p:graphicFrame>
        <p:nvGraphicFramePr>
          <p:cNvPr id="85" name="Google Shape;85;p17"/>
          <p:cNvGraphicFramePr/>
          <p:nvPr/>
        </p:nvGraphicFramePr>
        <p:xfrm>
          <a:off x="414675" y="1604238"/>
          <a:ext cx="3000000" cy="3000000"/>
        </p:xfrm>
        <a:graphic>
          <a:graphicData uri="http://schemas.openxmlformats.org/drawingml/2006/table">
            <a:tbl>
              <a:tblPr>
                <a:noFill/>
                <a:tableStyleId>{F9A4ACAC-5108-4B10-B734-F73ED711571F}</a:tableStyleId>
              </a:tblPr>
              <a:tblGrid>
                <a:gridCol w="1550625"/>
                <a:gridCol w="1550625"/>
                <a:gridCol w="1550625"/>
              </a:tblGrid>
              <a:tr h="464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Number of Training Samples</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Number of Testing Samples</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r>
              <a:tr h="301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4180</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1394</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5574</a:t>
                      </a:r>
                      <a:endParaRPr sz="1400" u="none" cap="none" strike="noStrike"/>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r>
            </a:tbl>
          </a:graphicData>
        </a:graphic>
      </p:graphicFrame>
      <p:sp>
        <p:nvSpPr>
          <p:cNvPr id="86" name="Google Shape;86;p17"/>
          <p:cNvSpPr txBox="1"/>
          <p:nvPr/>
        </p:nvSpPr>
        <p:spPr>
          <a:xfrm>
            <a:off x="414675" y="3109575"/>
            <a:ext cx="56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Dataset : https://archive.ics.uci.edu/ml/datasets/SMS+Spam+Collection</a:t>
            </a:r>
            <a:endParaRPr>
              <a:latin typeface="Lato"/>
              <a:ea typeface="Lato"/>
              <a:cs typeface="Lato"/>
              <a:sym typeface="Lato"/>
            </a:endParaRPr>
          </a:p>
        </p:txBody>
      </p:sp>
      <p:pic>
        <p:nvPicPr>
          <p:cNvPr id="87" name="Google Shape;87;p17"/>
          <p:cNvPicPr preferRelativeResize="0"/>
          <p:nvPr/>
        </p:nvPicPr>
        <p:blipFill>
          <a:blip r:embed="rId4">
            <a:alphaModFix/>
          </a:blip>
          <a:stretch>
            <a:fillRect/>
          </a:stretch>
        </p:blipFill>
        <p:spPr>
          <a:xfrm>
            <a:off x="5896450" y="1017725"/>
            <a:ext cx="3050900" cy="239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Preliminary Analysis</a:t>
            </a:r>
            <a:endParaRPr/>
          </a:p>
        </p:txBody>
      </p:sp>
      <p:pic>
        <p:nvPicPr>
          <p:cNvPr id="93" name="Google Shape;93;p18"/>
          <p:cNvPicPr preferRelativeResize="0"/>
          <p:nvPr/>
        </p:nvPicPr>
        <p:blipFill rotWithShape="1">
          <a:blip r:embed="rId3">
            <a:alphaModFix/>
          </a:blip>
          <a:srcRect b="0" l="1867" r="1848" t="0"/>
          <a:stretch/>
        </p:blipFill>
        <p:spPr>
          <a:xfrm>
            <a:off x="729450" y="1853850"/>
            <a:ext cx="4477625" cy="2969850"/>
          </a:xfrm>
          <a:prstGeom prst="rect">
            <a:avLst/>
          </a:prstGeom>
          <a:noFill/>
          <a:ln>
            <a:noFill/>
          </a:ln>
        </p:spPr>
      </p:pic>
      <p:sp>
        <p:nvSpPr>
          <p:cNvPr id="94" name="Google Shape;94;p18"/>
          <p:cNvSpPr txBox="1"/>
          <p:nvPr/>
        </p:nvSpPr>
        <p:spPr>
          <a:xfrm>
            <a:off x="5597925" y="1853850"/>
            <a:ext cx="3330000" cy="217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40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Feature Engineering was done and length of message was added. </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Observation:</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1000"/>
              </a:spcAft>
              <a:buClr>
                <a:srgbClr val="000000"/>
              </a:buClr>
              <a:buSzPts val="1300"/>
              <a:buFont typeface="Arial"/>
              <a:buNone/>
            </a:pPr>
            <a:r>
              <a:rPr b="0" i="0" lang="en" sz="1300" u="none" cap="none" strike="noStrike">
                <a:solidFill>
                  <a:srgbClr val="000000"/>
                </a:solidFill>
                <a:latin typeface="Lato"/>
                <a:ea typeface="Lato"/>
                <a:cs typeface="Lato"/>
                <a:sym typeface="Lato"/>
              </a:rPr>
              <a:t>We can observe that spam messages are generally longer than ham messages: Bulk of ham has length below 100, for spam it is above 100.</a:t>
            </a:r>
            <a:endParaRPr b="0" i="0" sz="19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Preliminary Analysis</a:t>
            </a:r>
            <a:endParaRPr/>
          </a:p>
        </p:txBody>
      </p:sp>
      <p:pic>
        <p:nvPicPr>
          <p:cNvPr id="100" name="Google Shape;100;p19"/>
          <p:cNvPicPr preferRelativeResize="0"/>
          <p:nvPr/>
        </p:nvPicPr>
        <p:blipFill rotWithShape="1">
          <a:blip r:embed="rId3">
            <a:alphaModFix/>
          </a:blip>
          <a:srcRect b="-12099" l="0" r="0" t="12100"/>
          <a:stretch/>
        </p:blipFill>
        <p:spPr>
          <a:xfrm>
            <a:off x="237825" y="1443250"/>
            <a:ext cx="4969649" cy="3144376"/>
          </a:xfrm>
          <a:prstGeom prst="rect">
            <a:avLst/>
          </a:prstGeom>
          <a:noFill/>
          <a:ln>
            <a:noFill/>
          </a:ln>
        </p:spPr>
      </p:pic>
      <p:sp>
        <p:nvSpPr>
          <p:cNvPr id="101" name="Google Shape;101;p19"/>
          <p:cNvSpPr txBox="1"/>
          <p:nvPr/>
        </p:nvSpPr>
        <p:spPr>
          <a:xfrm>
            <a:off x="5597925" y="1853850"/>
            <a:ext cx="3330000" cy="197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40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Most frequent spam word’s counts present in the dataset were  plotted.</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Observation:</a:t>
            </a:r>
            <a:endParaRPr b="0" i="0" sz="1300" u="none" cap="none" strike="noStrike">
              <a:solidFill>
                <a:srgbClr val="000000"/>
              </a:solidFill>
              <a:latin typeface="Lato"/>
              <a:ea typeface="Lato"/>
              <a:cs typeface="Lato"/>
              <a:sym typeface="Lato"/>
            </a:endParaRPr>
          </a:p>
          <a:p>
            <a:pPr indent="0" lvl="0" marL="0" marR="0" rtl="0" algn="just">
              <a:lnSpc>
                <a:spcPct val="100000"/>
              </a:lnSpc>
              <a:spcBef>
                <a:spcPts val="1000"/>
              </a:spcBef>
              <a:spcAft>
                <a:spcPts val="1000"/>
              </a:spcAft>
              <a:buClr>
                <a:srgbClr val="000000"/>
              </a:buClr>
              <a:buSzPts val="1300"/>
              <a:buFont typeface="Arial"/>
              <a:buNone/>
            </a:pPr>
            <a:r>
              <a:rPr b="0" i="0" lang="en" sz="1300" u="none" cap="none" strike="noStrike">
                <a:solidFill>
                  <a:srgbClr val="000000"/>
                </a:solidFill>
                <a:latin typeface="Lato"/>
                <a:ea typeface="Lato"/>
                <a:cs typeface="Lato"/>
                <a:sym typeface="Lato"/>
              </a:rPr>
              <a:t>We observe that words like call, free and misspelled words or abbreviations are common in spam messages. </a:t>
            </a:r>
            <a:endParaRPr b="0" i="0" sz="19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6296"/>
              <a:buNone/>
            </a:pPr>
            <a:r>
              <a:rPr lang="en"/>
              <a:t>Project Life cycle</a:t>
            </a:r>
            <a:endParaRPr/>
          </a:p>
        </p:txBody>
      </p:sp>
      <p:pic>
        <p:nvPicPr>
          <p:cNvPr id="107" name="Google Shape;107;p20"/>
          <p:cNvPicPr preferRelativeResize="0"/>
          <p:nvPr/>
        </p:nvPicPr>
        <p:blipFill rotWithShape="1">
          <a:blip r:embed="rId3">
            <a:alphaModFix/>
          </a:blip>
          <a:srcRect b="0" l="0" r="0" t="0"/>
          <a:stretch/>
        </p:blipFill>
        <p:spPr>
          <a:xfrm>
            <a:off x="729450" y="1908525"/>
            <a:ext cx="7099853"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4294967295" type="title"/>
          </p:nvPr>
        </p:nvSpPr>
        <p:spPr>
          <a:xfrm>
            <a:off x="374125" y="2214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a:t>Proposed approach for SMS spam detection</a:t>
            </a:r>
            <a:endParaRPr/>
          </a:p>
        </p:txBody>
      </p:sp>
      <p:pic>
        <p:nvPicPr>
          <p:cNvPr id="113" name="Google Shape;113;p21"/>
          <p:cNvPicPr preferRelativeResize="0"/>
          <p:nvPr/>
        </p:nvPicPr>
        <p:blipFill rotWithShape="1">
          <a:blip r:embed="rId3">
            <a:alphaModFix/>
          </a:blip>
          <a:srcRect b="0" l="0" r="0" t="0"/>
          <a:stretch/>
        </p:blipFill>
        <p:spPr>
          <a:xfrm>
            <a:off x="2449150" y="928750"/>
            <a:ext cx="4245694" cy="4082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