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9" r:id="rId5"/>
    <p:sldId id="270" r:id="rId6"/>
    <p:sldId id="271" r:id="rId7"/>
    <p:sldId id="258" r:id="rId8"/>
    <p:sldId id="259" r:id="rId9"/>
    <p:sldId id="260" r:id="rId10"/>
    <p:sldId id="261" r:id="rId11"/>
    <p:sldId id="263" r:id="rId12"/>
    <p:sldId id="268" r:id="rId13"/>
    <p:sldId id="262" r:id="rId14"/>
    <p:sldId id="264"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062355" y="1969770"/>
            <a:ext cx="5033645" cy="2387600"/>
          </a:xfrm>
        </p:spPr>
        <p:txBody>
          <a:bodyPr>
            <a:normAutofit fontScale="90000"/>
          </a:bodyPr>
          <a:p>
            <a:r>
              <a:rPr lang="en-GB" altLang="en-US" b="1">
                <a:solidFill>
                  <a:schemeClr val="tx2">
                    <a:lumMod val="60000"/>
                    <a:lumOff val="40000"/>
                  </a:schemeClr>
                </a:solidFill>
                <a:latin typeface="Bahnschrift SemiBold" panose="020B0502040204020203" charset="0"/>
                <a:cs typeface="Bahnschrift SemiBold" panose="020B0502040204020203" charset="0"/>
              </a:rPr>
              <a:t>DATA SCIENCE COURSE</a:t>
            </a:r>
            <a:r>
              <a:rPr lang="en-GB" altLang="en-US">
                <a:latin typeface="Bahnschrift SemiBold" panose="020B0502040204020203" charset="0"/>
                <a:cs typeface="Bahnschrift SemiBold" panose="020B0502040204020203" charset="0"/>
              </a:rPr>
              <a:t> </a:t>
            </a:r>
            <a:endParaRPr lang="en-GB" altLang="en-US">
              <a:latin typeface="Bahnschrift SemiBold" panose="020B0502040204020203" charset="0"/>
              <a:cs typeface="Bahnschrift SemiBold" panose="020B0502040204020203" charset="0"/>
            </a:endParaRPr>
          </a:p>
        </p:txBody>
      </p:sp>
      <p:pic>
        <p:nvPicPr>
          <p:cNvPr id="4" name="Picture 3" descr="bandicam 2024-02-18 15-45-11-849"/>
          <p:cNvPicPr>
            <a:picLocks noChangeAspect="1"/>
          </p:cNvPicPr>
          <p:nvPr/>
        </p:nvPicPr>
        <p:blipFill>
          <a:blip r:embed="rId1"/>
          <a:stretch>
            <a:fillRect/>
          </a:stretch>
        </p:blipFill>
        <p:spPr>
          <a:xfrm>
            <a:off x="0" y="5586730"/>
            <a:ext cx="3006725" cy="1271270"/>
          </a:xfrm>
          <a:prstGeom prst="rect">
            <a:avLst/>
          </a:prstGeom>
        </p:spPr>
      </p:pic>
      <p:pic>
        <p:nvPicPr>
          <p:cNvPr id="5" name="Picture 4" descr="2164157-removebg-preview"/>
          <p:cNvPicPr>
            <a:picLocks noChangeAspect="1"/>
          </p:cNvPicPr>
          <p:nvPr/>
        </p:nvPicPr>
        <p:blipFill>
          <a:blip r:embed="rId2"/>
          <a:stretch>
            <a:fillRect/>
          </a:stretch>
        </p:blipFill>
        <p:spPr>
          <a:xfrm>
            <a:off x="6096000" y="494030"/>
            <a:ext cx="5922010" cy="63639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TOOLS USED </a:t>
            </a:r>
            <a:endParaRPr lang="en-GB" altLang="en-US"/>
          </a:p>
        </p:txBody>
      </p:sp>
      <p:sp>
        <p:nvSpPr>
          <p:cNvPr id="3" name="Content Placeholder 2"/>
          <p:cNvSpPr>
            <a:spLocks noGrp="1"/>
          </p:cNvSpPr>
          <p:nvPr>
            <p:ph idx="1"/>
          </p:nvPr>
        </p:nvSpPr>
        <p:spPr/>
        <p:txBody>
          <a:bodyPr/>
          <a:p>
            <a:r>
              <a:rPr lang="en-GB" altLang="en-US"/>
              <a:t>Data science relies on a variety of tools and technologies to manipulate, analyze, and visualize data effectively.</a:t>
            </a:r>
            <a:endParaRPr lang="en-GB" altLang="en-US"/>
          </a:p>
          <a:p>
            <a:r>
              <a:rPr lang="en-GB" altLang="en-US"/>
              <a:t>Essential tools include programming languages, statistical software, database management systems, and data visualization platforms.</a:t>
            </a:r>
            <a:endParaRPr lang="en-GB" altLang="en-US"/>
          </a:p>
          <a:p>
            <a:r>
              <a:rPr lang="en-GB" altLang="en-US"/>
              <a:t>Understanding the capabilities and functionalities of these tools is crucial for successful data science projects.</a:t>
            </a:r>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TOOLS USED </a:t>
            </a:r>
            <a:endParaRPr lang="en-GB" altLang="en-US"/>
          </a:p>
        </p:txBody>
      </p:sp>
      <p:pic>
        <p:nvPicPr>
          <p:cNvPr id="6" name="Content Placeholder 5" descr="download (38)"/>
          <p:cNvPicPr>
            <a:picLocks noChangeAspect="1"/>
          </p:cNvPicPr>
          <p:nvPr>
            <p:ph idx="1"/>
          </p:nvPr>
        </p:nvPicPr>
        <p:blipFill>
          <a:blip r:embed="rId1"/>
          <a:stretch>
            <a:fillRect/>
          </a:stretch>
        </p:blipFill>
        <p:spPr>
          <a:xfrm>
            <a:off x="5231130" y="4526280"/>
            <a:ext cx="3190875" cy="1428750"/>
          </a:xfrm>
          <a:prstGeom prst="rect">
            <a:avLst/>
          </a:prstGeom>
        </p:spPr>
      </p:pic>
      <p:pic>
        <p:nvPicPr>
          <p:cNvPr id="4" name="Picture 3" descr="download (37)"/>
          <p:cNvPicPr>
            <a:picLocks noChangeAspect="1"/>
          </p:cNvPicPr>
          <p:nvPr/>
        </p:nvPicPr>
        <p:blipFill>
          <a:blip r:embed="rId2"/>
          <a:stretch>
            <a:fillRect/>
          </a:stretch>
        </p:blipFill>
        <p:spPr>
          <a:xfrm>
            <a:off x="4157980" y="2108835"/>
            <a:ext cx="3028950" cy="1514475"/>
          </a:xfrm>
          <a:prstGeom prst="rect">
            <a:avLst/>
          </a:prstGeom>
        </p:spPr>
      </p:pic>
      <p:pic>
        <p:nvPicPr>
          <p:cNvPr id="5" name="Picture 4" descr="download (36)"/>
          <p:cNvPicPr>
            <a:picLocks noChangeAspect="1"/>
          </p:cNvPicPr>
          <p:nvPr/>
        </p:nvPicPr>
        <p:blipFill>
          <a:blip r:embed="rId3"/>
          <a:stretch>
            <a:fillRect/>
          </a:stretch>
        </p:blipFill>
        <p:spPr>
          <a:xfrm>
            <a:off x="1091565" y="2108835"/>
            <a:ext cx="2619375" cy="1743075"/>
          </a:xfrm>
          <a:prstGeom prst="rect">
            <a:avLst/>
          </a:prstGeom>
        </p:spPr>
      </p:pic>
      <p:pic>
        <p:nvPicPr>
          <p:cNvPr id="7" name="Picture 6" descr="download (39)"/>
          <p:cNvPicPr>
            <a:picLocks noChangeAspect="1"/>
          </p:cNvPicPr>
          <p:nvPr/>
        </p:nvPicPr>
        <p:blipFill>
          <a:blip r:embed="rId4"/>
          <a:stretch>
            <a:fillRect/>
          </a:stretch>
        </p:blipFill>
        <p:spPr>
          <a:xfrm>
            <a:off x="838200" y="4802505"/>
            <a:ext cx="3971925" cy="1152525"/>
          </a:xfrm>
          <a:prstGeom prst="rect">
            <a:avLst/>
          </a:prstGeom>
        </p:spPr>
      </p:pic>
      <p:pic>
        <p:nvPicPr>
          <p:cNvPr id="8" name="Picture 7" descr="download (40)"/>
          <p:cNvPicPr>
            <a:picLocks noChangeAspect="1"/>
          </p:cNvPicPr>
          <p:nvPr/>
        </p:nvPicPr>
        <p:blipFill>
          <a:blip r:embed="rId5"/>
          <a:stretch>
            <a:fillRect/>
          </a:stretch>
        </p:blipFill>
        <p:spPr>
          <a:xfrm>
            <a:off x="8748395" y="1998980"/>
            <a:ext cx="2962275" cy="1543050"/>
          </a:xfrm>
          <a:prstGeom prst="rect">
            <a:avLst/>
          </a:prstGeom>
        </p:spPr>
      </p:pic>
      <p:pic>
        <p:nvPicPr>
          <p:cNvPr id="9" name="Picture 8" descr="download (41)"/>
          <p:cNvPicPr>
            <a:picLocks noChangeAspect="1"/>
          </p:cNvPicPr>
          <p:nvPr/>
        </p:nvPicPr>
        <p:blipFill>
          <a:blip r:embed="rId6"/>
          <a:stretch>
            <a:fillRect/>
          </a:stretch>
        </p:blipFill>
        <p:spPr>
          <a:xfrm>
            <a:off x="8843645" y="4583430"/>
            <a:ext cx="2867025" cy="1590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DATA ANALYSIS</a:t>
            </a:r>
            <a:endParaRPr lang="en-GB" altLang="en-US"/>
          </a:p>
        </p:txBody>
      </p:sp>
      <p:sp>
        <p:nvSpPr>
          <p:cNvPr id="3" name="Content Placeholder 2"/>
          <p:cNvSpPr>
            <a:spLocks noGrp="1"/>
          </p:cNvSpPr>
          <p:nvPr>
            <p:ph idx="1"/>
          </p:nvPr>
        </p:nvSpPr>
        <p:spPr/>
        <p:txBody>
          <a:bodyPr/>
          <a:p>
            <a:r>
              <a:rPr lang="en-GB" altLang="en-US"/>
              <a:t>Charts and graphs: Visual representations such as bar charts, line graphs, and pie charts to illustrate trends and patterns in the data.</a:t>
            </a:r>
            <a:endParaRPr lang="en-GB" altLang="en-US"/>
          </a:p>
          <a:p>
            <a:r>
              <a:rPr lang="en-GB" altLang="en-US"/>
              <a:t>Heatmaps: Matrix-like visualizations that use color gradients to represent the magnitude of values in a dataset.</a:t>
            </a:r>
            <a:endParaRPr lang="en-GB" altLang="en-US"/>
          </a:p>
          <a:p>
            <a:r>
              <a:rPr lang="en-GB" altLang="en-US"/>
              <a:t>Interactive dashboards: Dynamic visualizations that allow users to explore and interact with data in real-time.</a:t>
            </a:r>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MACHINE LEARNING </a:t>
            </a:r>
            <a:endParaRPr lang="en-GB" altLang="en-US"/>
          </a:p>
        </p:txBody>
      </p:sp>
      <p:sp>
        <p:nvSpPr>
          <p:cNvPr id="3" name="Content Placeholder 2"/>
          <p:cNvSpPr>
            <a:spLocks noGrp="1"/>
          </p:cNvSpPr>
          <p:nvPr>
            <p:ph idx="1"/>
          </p:nvPr>
        </p:nvSpPr>
        <p:spPr/>
        <p:txBody>
          <a:bodyPr/>
          <a:p>
            <a:r>
              <a:rPr lang="en-GB" altLang="en-US"/>
              <a:t>Machine Learning is a subfield of artificial intelligence (AI) that focuses on developing algorithms and models that enable computers to learn from data and make predictions or decisions without explicit programming.</a:t>
            </a:r>
            <a:endParaRPr lang="en-GB" altLang="en-US"/>
          </a:p>
          <a:p>
            <a:r>
              <a:rPr lang="en-GB" altLang="en-US"/>
              <a:t>It encompasses a variety of techniques and approaches for solving complex problems and extracting insights from large datasets.</a:t>
            </a:r>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MACHINE LEARNING</a:t>
            </a:r>
            <a:endParaRPr lang="en-GB" altLang="en-US"/>
          </a:p>
        </p:txBody>
      </p:sp>
      <p:sp>
        <p:nvSpPr>
          <p:cNvPr id="3" name="Content Placeholder 2"/>
          <p:cNvSpPr>
            <a:spLocks noGrp="1"/>
          </p:cNvSpPr>
          <p:nvPr>
            <p:ph idx="1"/>
          </p:nvPr>
        </p:nvSpPr>
        <p:spPr/>
        <p:txBody>
          <a:bodyPr>
            <a:normAutofit fontScale="90000" lnSpcReduction="10000"/>
          </a:bodyPr>
          <a:p>
            <a:r>
              <a:rPr lang="en-GB" altLang="en-US"/>
              <a:t>Supervised Learning: Involves training a model on labeled data, where the algorithm learns to predict an output variable based on input features. Common algorithms include linear regression, decision trees, and neural networks.</a:t>
            </a:r>
            <a:endParaRPr lang="en-GB" altLang="en-US"/>
          </a:p>
          <a:p>
            <a:r>
              <a:rPr lang="en-GB" altLang="en-US"/>
              <a:t>Unsupervised Learning: Involves training a model on unlabeled data, where the algorithm learns to identify patterns, structures, or relationships within the data. Common algorithms include clustering (e.g., k-means clustering) and dimensionality reduction (e.g., principal component analysis).</a:t>
            </a:r>
            <a:endParaRPr lang="en-GB" altLang="en-US"/>
          </a:p>
          <a:p>
            <a:r>
              <a:rPr lang="en-GB" altLang="en-US"/>
              <a:t>Reinforcement Learning: Involves training a model to interact with an environment and learn optimal actions through trial and error. The model receives feedback in the form of rewards or penalties based on its actions. Applications include game playing, robotics, and autonomous systems.</a:t>
            </a:r>
            <a:endParaRPr lang="en-GB"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MACHINE LEARNING </a:t>
            </a:r>
            <a:endParaRPr lang="en-GB" altLang="en-US"/>
          </a:p>
        </p:txBody>
      </p:sp>
      <p:sp>
        <p:nvSpPr>
          <p:cNvPr id="3" name="Content Placeholder 2"/>
          <p:cNvSpPr>
            <a:spLocks noGrp="1"/>
          </p:cNvSpPr>
          <p:nvPr>
            <p:ph idx="1"/>
          </p:nvPr>
        </p:nvSpPr>
        <p:spPr/>
        <p:txBody>
          <a:bodyPr/>
          <a:p>
            <a:r>
              <a:rPr lang="en-GB" altLang="en-US"/>
              <a:t>Discuss a range of machine learning algorithms and models commonly used in practice, including:</a:t>
            </a:r>
            <a:endParaRPr lang="en-GB" altLang="en-US"/>
          </a:p>
          <a:p>
            <a:r>
              <a:rPr lang="en-GB" altLang="en-US"/>
              <a:t>Regression algorithms (e.g., linear regression, logistic regression)</a:t>
            </a:r>
            <a:endParaRPr lang="en-GB" altLang="en-US"/>
          </a:p>
          <a:p>
            <a:r>
              <a:rPr lang="en-GB" altLang="en-US"/>
              <a:t>Classification algorithms (e.g., decision trees, support vector machines)</a:t>
            </a:r>
            <a:endParaRPr lang="en-GB" altLang="en-US"/>
          </a:p>
          <a:p>
            <a:r>
              <a:rPr lang="en-GB" altLang="en-US"/>
              <a:t>Clustering algorithms (e.g., k-means clustering, hierarchical clustering)</a:t>
            </a:r>
            <a:endParaRPr lang="en-GB" altLang="en-US"/>
          </a:p>
          <a:p>
            <a:r>
              <a:rPr lang="en-GB" altLang="en-US"/>
              <a:t>Neural networks and deep learning models</a:t>
            </a:r>
            <a:endParaRPr lang="en-GB" altLang="en-US"/>
          </a:p>
          <a:p>
            <a:r>
              <a:rPr lang="en-GB" altLang="en-US"/>
              <a:t>Ensemble methods (e.g., random forests, gradient boosting)</a:t>
            </a:r>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PRACTICAL EXERCISE </a:t>
            </a:r>
            <a:endParaRPr lang="en-GB" altLang="en-US"/>
          </a:p>
        </p:txBody>
      </p:sp>
      <p:sp>
        <p:nvSpPr>
          <p:cNvPr id="3" name="Content Placeholder 2"/>
          <p:cNvSpPr>
            <a:spLocks noGrp="1"/>
          </p:cNvSpPr>
          <p:nvPr>
            <p:ph idx="1"/>
          </p:nvPr>
        </p:nvSpPr>
        <p:spPr/>
        <p:txBody>
          <a:bodyPr/>
          <a:p>
            <a:pPr marL="0" indent="0">
              <a:buNone/>
            </a:pPr>
            <a:r>
              <a:rPr lang="en-GB" altLang="en-US"/>
              <a:t>Thank You</a:t>
            </a:r>
            <a:endParaRPr lang="en-GB" altLang="en-US"/>
          </a:p>
          <a:p>
            <a:endParaRPr lang="en-GB" altLang="en-US"/>
          </a:p>
          <a:p>
            <a:r>
              <a:rPr lang="en-GB" altLang="en-US"/>
              <a:t>Follow-up Resources</a:t>
            </a:r>
            <a:endParaRPr lang="en-GB" altLang="en-US"/>
          </a:p>
          <a:p>
            <a:r>
              <a:rPr lang="en-GB" altLang="en-US"/>
              <a:t>https://github.com/kondwani0099/Data-science</a:t>
            </a:r>
            <a:endParaRPr lang="en-GB" altLang="en-US"/>
          </a:p>
          <a:p>
            <a:pPr marL="0" indent="0">
              <a:buNone/>
            </a:pP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AGENDA</a:t>
            </a:r>
            <a:endParaRPr lang="en-GB" altLang="en-US"/>
          </a:p>
        </p:txBody>
      </p:sp>
      <p:sp>
        <p:nvSpPr>
          <p:cNvPr id="3" name="Content Placeholder 2"/>
          <p:cNvSpPr>
            <a:spLocks noGrp="1"/>
          </p:cNvSpPr>
          <p:nvPr>
            <p:ph idx="1"/>
          </p:nvPr>
        </p:nvSpPr>
        <p:spPr/>
        <p:txBody>
          <a:bodyPr/>
          <a:p>
            <a:pPr marL="0" indent="0">
              <a:buNone/>
            </a:pPr>
            <a:r>
              <a:rPr lang="en-GB" altLang="en-US"/>
              <a:t>1. Introduction</a:t>
            </a:r>
            <a:endParaRPr lang="en-GB" altLang="en-US"/>
          </a:p>
          <a:p>
            <a:pPr marL="0" indent="0">
              <a:buNone/>
            </a:pPr>
            <a:r>
              <a:rPr lang="en-GB" altLang="en-US"/>
              <a:t>2. Data collection </a:t>
            </a:r>
            <a:endParaRPr lang="en-GB" altLang="en-US"/>
          </a:p>
          <a:p>
            <a:pPr marL="0" indent="0">
              <a:buNone/>
            </a:pPr>
            <a:r>
              <a:rPr lang="en-GB" altLang="en-US"/>
              <a:t>3. Data cleaning </a:t>
            </a:r>
            <a:endParaRPr lang="en-GB" altLang="en-US"/>
          </a:p>
          <a:p>
            <a:pPr marL="0" indent="0">
              <a:buNone/>
            </a:pPr>
            <a:r>
              <a:rPr lang="en-GB" altLang="en-US"/>
              <a:t>4. Data analysis</a:t>
            </a:r>
            <a:endParaRPr lang="en-GB" altLang="en-US"/>
          </a:p>
          <a:p>
            <a:pPr marL="0" indent="0">
              <a:buNone/>
            </a:pPr>
            <a:r>
              <a:rPr lang="en-GB" altLang="en-US"/>
              <a:t>5. Tools used in Data Science </a:t>
            </a:r>
            <a:endParaRPr lang="en-GB" altLang="en-US"/>
          </a:p>
          <a:p>
            <a:pPr marL="0" indent="0">
              <a:buNone/>
            </a:pPr>
            <a:r>
              <a:rPr lang="en-GB" altLang="en-US"/>
              <a:t>6. Machine Learning </a:t>
            </a:r>
            <a:endParaRPr lang="en-GB" altLang="en-US"/>
          </a:p>
          <a:p>
            <a:pPr marL="0" indent="0">
              <a:buNone/>
            </a:pPr>
            <a:r>
              <a:rPr lang="en-GB" altLang="en-US"/>
              <a:t>7. Practical Exercise </a:t>
            </a:r>
            <a:endParaRPr lang="en-GB" altLang="en-US"/>
          </a:p>
        </p:txBody>
      </p:sp>
      <p:pic>
        <p:nvPicPr>
          <p:cNvPr id="4" name="Picture 3" descr="bandicam 2024-02-18 15-45-11-849"/>
          <p:cNvPicPr>
            <a:picLocks noChangeAspect="1"/>
          </p:cNvPicPr>
          <p:nvPr/>
        </p:nvPicPr>
        <p:blipFill>
          <a:blip r:embed="rId1"/>
          <a:stretch>
            <a:fillRect/>
          </a:stretch>
        </p:blipFill>
        <p:spPr>
          <a:xfrm>
            <a:off x="8938895" y="5586730"/>
            <a:ext cx="3006725" cy="12712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INTRODUCTION</a:t>
            </a:r>
            <a:endParaRPr lang="en-GB" altLang="en-US"/>
          </a:p>
        </p:txBody>
      </p:sp>
      <p:sp>
        <p:nvSpPr>
          <p:cNvPr id="3" name="Content Placeholder 2"/>
          <p:cNvSpPr>
            <a:spLocks noGrp="1"/>
          </p:cNvSpPr>
          <p:nvPr>
            <p:ph idx="1"/>
          </p:nvPr>
        </p:nvSpPr>
        <p:spPr/>
        <p:txBody>
          <a:bodyPr/>
          <a:p>
            <a:pPr marL="0" indent="0">
              <a:buNone/>
            </a:pPr>
            <a:endParaRPr lang="en-GB" altLang="en-US"/>
          </a:p>
          <a:p>
            <a:r>
              <a:rPr lang="en-GB" altLang="en-US"/>
              <a:t>Data Science is an interdisciplinary field that combines domain knowledge, statistics, programming, and data analysis techniques to extract meaningful insights and knowledge from data.</a:t>
            </a:r>
            <a:endParaRPr lang="en-GB" altLang="en-US"/>
          </a:p>
          <a:p>
            <a:r>
              <a:rPr lang="en-GB" altLang="en-US"/>
              <a:t>It involves collecting, processing, analyzing, and interpreting large volumes of structured and unstructured data to uncover patterns, trends, and correlations that can inform decision-making and drive innovation.</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INTRODUCTION</a:t>
            </a:r>
            <a:endParaRPr lang="en-GB" altLang="en-US"/>
          </a:p>
        </p:txBody>
      </p:sp>
      <p:sp>
        <p:nvSpPr>
          <p:cNvPr id="3" name="Content Placeholder 2"/>
          <p:cNvSpPr>
            <a:spLocks noGrp="1"/>
          </p:cNvSpPr>
          <p:nvPr>
            <p:ph idx="1"/>
          </p:nvPr>
        </p:nvSpPr>
        <p:spPr/>
        <p:txBody>
          <a:bodyPr>
            <a:normAutofit lnSpcReduction="20000"/>
          </a:bodyPr>
          <a:p>
            <a:pPr marL="0" indent="0">
              <a:buNone/>
            </a:pPr>
            <a:r>
              <a:rPr lang="en-GB" altLang="en-US" b="1"/>
              <a:t>The Importance of Data Science</a:t>
            </a:r>
            <a:endParaRPr lang="en-GB" altLang="en-US" b="1"/>
          </a:p>
          <a:p>
            <a:endParaRPr lang="en-GB" altLang="en-US"/>
          </a:p>
          <a:p>
            <a:r>
              <a:rPr lang="en-GB" altLang="en-US"/>
              <a:t>In today's data-driven world, data science plays a crucial role in transforming raw data into actionable insights that drive business growth, optimize processes, and improve decision-making.</a:t>
            </a:r>
            <a:endParaRPr lang="en-GB" altLang="en-US"/>
          </a:p>
          <a:p>
            <a:r>
              <a:rPr lang="en-GB" altLang="en-US"/>
              <a:t>Data science enables organizations to leverage their data assets to gain a competitive advantage, identify new opportunities, mitigate risks, and enhance customer experiences.</a:t>
            </a:r>
            <a:endParaRPr lang="en-GB" altLang="en-US"/>
          </a:p>
          <a:p>
            <a:r>
              <a:rPr lang="en-GB" altLang="en-US"/>
              <a:t>By harnessing the power of data science, companies can make informed decisions, innovate faster, and adapt to changing market dynamics more effectively.</a:t>
            </a:r>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INTRODUCTION </a:t>
            </a:r>
            <a:endParaRPr lang="en-GB" altLang="en-US"/>
          </a:p>
        </p:txBody>
      </p:sp>
      <p:sp>
        <p:nvSpPr>
          <p:cNvPr id="3" name="Content Placeholder 2"/>
          <p:cNvSpPr>
            <a:spLocks noGrp="1"/>
          </p:cNvSpPr>
          <p:nvPr>
            <p:ph idx="1"/>
          </p:nvPr>
        </p:nvSpPr>
        <p:spPr/>
        <p:txBody>
          <a:bodyPr>
            <a:normAutofit fontScale="70000"/>
          </a:bodyPr>
          <a:p>
            <a:pPr marL="0" indent="0">
              <a:buNone/>
            </a:pPr>
            <a:r>
              <a:rPr lang="en-GB" altLang="en-US" b="1"/>
              <a:t>Applications of Data Science</a:t>
            </a:r>
            <a:endParaRPr lang="en-GB" altLang="en-US" b="1"/>
          </a:p>
          <a:p>
            <a:endParaRPr lang="en-GB" altLang="en-US"/>
          </a:p>
          <a:p>
            <a:r>
              <a:rPr lang="en-GB" altLang="en-US"/>
              <a:t>Data science finds applications across a wide range of industries and domains, including:</a:t>
            </a:r>
            <a:endParaRPr lang="en-GB" altLang="en-US"/>
          </a:p>
          <a:p>
            <a:r>
              <a:rPr lang="en-GB" altLang="en-US"/>
              <a:t>Healthcare: Predictive analytics for disease diagnosis, personalized medicine, and healthcare management.</a:t>
            </a:r>
            <a:endParaRPr lang="en-GB" altLang="en-US"/>
          </a:p>
          <a:p>
            <a:r>
              <a:rPr lang="en-GB" altLang="en-US"/>
              <a:t>Finance: Risk assessment, fraud detection, algorithmic trading, and customer segmentation.</a:t>
            </a:r>
            <a:endParaRPr lang="en-GB" altLang="en-US"/>
          </a:p>
          <a:p>
            <a:r>
              <a:rPr lang="en-GB" altLang="en-US"/>
              <a:t>E-commerce: Recommender systems, demand forecasting, customer churn prediction, and sentiment analysis.</a:t>
            </a:r>
            <a:endParaRPr lang="en-GB" altLang="en-US"/>
          </a:p>
          <a:p>
            <a:r>
              <a:rPr lang="en-GB" altLang="en-US"/>
              <a:t>Manufacturing: Predictive maintenance, quality control, supply chain optimization, and process improvement.</a:t>
            </a:r>
            <a:endParaRPr lang="en-GB" altLang="en-US"/>
          </a:p>
          <a:p>
            <a:r>
              <a:rPr lang="en-GB" altLang="en-US"/>
              <a:t>Marketing: Customer segmentation, targeted advertising, market basket analysis, and campaign optimization.</a:t>
            </a: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DATA COLLECTION </a:t>
            </a:r>
            <a:endParaRPr lang="en-GB" altLang="en-US"/>
          </a:p>
        </p:txBody>
      </p:sp>
      <p:sp>
        <p:nvSpPr>
          <p:cNvPr id="3" name="Content Placeholder 2"/>
          <p:cNvSpPr>
            <a:spLocks noGrp="1"/>
          </p:cNvSpPr>
          <p:nvPr>
            <p:ph idx="1"/>
          </p:nvPr>
        </p:nvSpPr>
        <p:spPr>
          <a:xfrm>
            <a:off x="838200" y="1691640"/>
            <a:ext cx="10515600" cy="4485640"/>
          </a:xfrm>
        </p:spPr>
        <p:txBody>
          <a:bodyPr/>
          <a:p>
            <a:r>
              <a:rPr lang="en-GB" altLang="en-US"/>
              <a:t>Data collection forms the foundation of any data science project.</a:t>
            </a:r>
            <a:endParaRPr lang="en-GB" altLang="en-US"/>
          </a:p>
          <a:p>
            <a:r>
              <a:rPr lang="en-GB" altLang="en-US"/>
              <a:t>High-quality data is essential for accurate analysis and reliable insights.</a:t>
            </a:r>
            <a:endParaRPr lang="en-GB" altLang="en-US"/>
          </a:p>
          <a:p>
            <a:r>
              <a:rPr lang="en-GB" altLang="en-US"/>
              <a:t>Properly collected data ensures the validity and credibility of analytical results.</a:t>
            </a:r>
            <a:endParaRPr lang="en-GB" altLang="en-US"/>
          </a:p>
          <a:p>
            <a:r>
              <a:rPr lang="en-GB" altLang="en-US"/>
              <a:t>Effective data collection enables informed decision-making and drives business success.</a:t>
            </a: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DATA COLLECTION</a:t>
            </a:r>
            <a:endParaRPr lang="en-GB" altLang="en-US"/>
          </a:p>
        </p:txBody>
      </p:sp>
      <p:sp>
        <p:nvSpPr>
          <p:cNvPr id="3" name="Content Placeholder 2"/>
          <p:cNvSpPr>
            <a:spLocks noGrp="1"/>
          </p:cNvSpPr>
          <p:nvPr>
            <p:ph idx="1"/>
          </p:nvPr>
        </p:nvSpPr>
        <p:spPr/>
        <p:txBody>
          <a:bodyPr/>
          <a:p>
            <a:r>
              <a:rPr lang="en-GB" altLang="en-US"/>
              <a:t>Introduce a range of tools and technologies commonly used for data collection, including:</a:t>
            </a:r>
            <a:endParaRPr lang="en-GB" altLang="en-US"/>
          </a:p>
          <a:p>
            <a:r>
              <a:rPr lang="en-GB" altLang="en-US"/>
              <a:t>Survey platforms (e.g., SurveyMonkey, Qualtrics)</a:t>
            </a:r>
            <a:endParaRPr lang="en-GB" altLang="en-US"/>
          </a:p>
          <a:p>
            <a:r>
              <a:rPr lang="en-GB" altLang="en-US"/>
              <a:t>Web scraping tools (e.g., BeautifulSoup, Scrapy)</a:t>
            </a:r>
            <a:endParaRPr lang="en-GB" altLang="en-US"/>
          </a:p>
          <a:p>
            <a:r>
              <a:rPr lang="en-GB" altLang="en-US"/>
              <a:t>Data collection APIs (e.g., Google Maps API, Twitter API)</a:t>
            </a:r>
            <a:endParaRPr lang="en-GB" altLang="en-US"/>
          </a:p>
          <a:p>
            <a:r>
              <a:rPr lang="en-GB" altLang="en-US"/>
              <a:t>Data collection software (e.g., REDCap, Formstack)</a:t>
            </a:r>
            <a:endParaRPr lang="en-GB" altLang="en-US"/>
          </a:p>
          <a:p>
            <a:r>
              <a:rPr lang="en-GB" altLang="en-US"/>
              <a:t>Database e.g MySQL ,MongoDB</a:t>
            </a:r>
            <a:endParaRPr lang="en-GB" altLang="en-US"/>
          </a:p>
          <a:p>
            <a:r>
              <a:rPr lang="en-GB" altLang="en-US"/>
              <a:t>Documents e.g pdf,docs, excel sheets </a:t>
            </a:r>
            <a:endParaRPr lang="en-GB"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DATA CLEANING</a:t>
            </a:r>
            <a:endParaRPr lang="en-GB" altLang="en-US"/>
          </a:p>
        </p:txBody>
      </p:sp>
      <p:sp>
        <p:nvSpPr>
          <p:cNvPr id="3" name="Content Placeholder 2"/>
          <p:cNvSpPr>
            <a:spLocks noGrp="1"/>
          </p:cNvSpPr>
          <p:nvPr>
            <p:ph idx="1"/>
          </p:nvPr>
        </p:nvSpPr>
        <p:spPr/>
        <p:txBody>
          <a:bodyPr/>
          <a:p>
            <a:r>
              <a:rPr lang="en-GB" altLang="en-US"/>
              <a:t>Missing data imputation: Methods for filling in missing values, such as mean imputation, median imputation, or predictive modeling.</a:t>
            </a:r>
            <a:endParaRPr lang="en-GB" altLang="en-US"/>
          </a:p>
          <a:p>
            <a:r>
              <a:rPr lang="en-GB" altLang="en-US"/>
              <a:t>Outlier detection and treatment: Approaches to identify and handle outliers, such as statistical methods, visualization techniques, or domain knowledge.</a:t>
            </a:r>
            <a:endParaRPr lang="en-GB" altLang="en-US"/>
          </a:p>
          <a:p>
            <a:r>
              <a:rPr lang="en-GB" altLang="en-US"/>
              <a:t>Data standardization and normalization: Techniques to transform data into a consistent format and scale, ensuring comparability and interpretability.</a:t>
            </a:r>
            <a:endParaRPr lang="en-GB" altLang="en-US"/>
          </a:p>
          <a:p>
            <a:r>
              <a:rPr lang="en-GB" altLang="en-US"/>
              <a:t>Deduplication: Procedures for identifying and removing duplicate records or observations from the dataset.</a:t>
            </a:r>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DATA ANALYSIS</a:t>
            </a:r>
            <a:endParaRPr lang="en-GB" altLang="en-US"/>
          </a:p>
        </p:txBody>
      </p:sp>
      <p:sp>
        <p:nvSpPr>
          <p:cNvPr id="3" name="Content Placeholder 2"/>
          <p:cNvSpPr>
            <a:spLocks noGrp="1"/>
          </p:cNvSpPr>
          <p:nvPr>
            <p:ph idx="1"/>
          </p:nvPr>
        </p:nvSpPr>
        <p:spPr/>
        <p:txBody>
          <a:bodyPr/>
          <a:p>
            <a:r>
              <a:rPr lang="en-GB" altLang="en-US"/>
              <a:t>Summary statistics: Calculating descriptive statistics to summarize the main characteristics of the data.</a:t>
            </a:r>
            <a:endParaRPr lang="en-GB" altLang="en-US"/>
          </a:p>
          <a:p>
            <a:r>
              <a:rPr lang="en-GB" altLang="en-US"/>
              <a:t>Data visualization: Creating visualizations such as histograms, scatter plots, and box plots to explore the distribution and relationships between variables.</a:t>
            </a:r>
            <a:endParaRPr lang="en-GB" altLang="en-US"/>
          </a:p>
          <a:p>
            <a:r>
              <a:rPr lang="en-GB" altLang="en-US"/>
              <a:t>Dimensionality reduction: Using techniques like principal component analysis (PCA) or t-distributed stochastic neighbor embedding (t-SNE) to visualize high-dimensional data in lower-dimensional space.</a:t>
            </a:r>
            <a:endParaRPr lang="en-GB"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5949</Words>
  <Application>WPS Presentation</Application>
  <PresentationFormat>Widescreen</PresentationFormat>
  <Paragraphs>108</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Arial Unicode MS</vt:lpstr>
      <vt:lpstr>Calibri Light</vt:lpstr>
      <vt:lpstr>Calibri</vt:lpstr>
      <vt:lpstr>Microsoft YaHei</vt:lpstr>
      <vt:lpstr>Arial Black</vt:lpstr>
      <vt:lpstr>Bahnschrift Condensed</vt:lpstr>
      <vt:lpstr>Bahnschrift SemiBold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COURSE </dc:title>
  <dc:creator>TAONGA-PATRICIA</dc:creator>
  <cp:lastModifiedBy>kondwani nyirenda</cp:lastModifiedBy>
  <cp:revision>9</cp:revision>
  <dcterms:created xsi:type="dcterms:W3CDTF">2024-04-30T16:24:50Z</dcterms:created>
  <dcterms:modified xsi:type="dcterms:W3CDTF">2024-05-01T12:09:54Z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50C5650048D44264B0E646B7D7CF8E1B_11</vt:lpwstr>
  </property>
  <property fmtid="{D5CDD505-2E9C-101B-9397-08002B2CF9AE}" pid="3" name="KSOProductBuildVer">
    <vt:lpwstr>2057-12.2.0.16909</vt:lpwstr>
  </property>
</Properties>
</file>